
<file path=[Content_Types].xml><?xml version="1.0" encoding="utf-8"?>
<Types xmlns="http://schemas.openxmlformats.org/package/2006/content-types">
  <Override PartName="/ppt/slides/slide41.xml" ContentType="application/vnd.openxmlformats-officedocument.presentationml.slide+xml"/>
  <Override PartName="/ppt/slideLayouts/slideLayout4.xml" ContentType="application/vnd.openxmlformats-officedocument.presentationml.slideLayout+xml"/>
  <Override PartName="/ppt/notesSlides/notesSlide16.xml" ContentType="application/vnd.openxmlformats-officedocument.presentationml.notesSlide+xml"/>
  <Override PartName="/ppt/slides/slide50.xml" ContentType="application/vnd.openxmlformats-officedocument.presentationml.slide+xml"/>
  <Override PartName="/ppt/slides/slide18.xml" ContentType="application/vnd.openxmlformats-officedocument.presentationml.slide+xml"/>
  <Override PartName="/ppt/notesSlides/notesSlide26.xml" ContentType="application/vnd.openxmlformats-officedocument.presentationml.notesSlide+xml"/>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9.xml" ContentType="application/vnd.openxmlformats-officedocument.presentationml.slide+xml"/>
  <Override PartName="/ppt/notesSlides/notesSlide45.xml" ContentType="application/vnd.openxmlformats-officedocument.presentationml.notesSlide+xml"/>
  <Override PartName="/ppt/slides/slide47.xml" ContentType="application/vnd.openxmlformats-officedocument.presentationml.slide+xml"/>
  <Override PartName="/ppt/notesSlides/notesSlide55.xml" ContentType="application/vnd.openxmlformats-officedocument.presentationml.notesSlide+xml"/>
  <Override PartName="/ppt/slides/slide56.xml" ContentType="application/vnd.openxmlformats-officedocument.presentationml.slide+xml"/>
  <Override PartName="/ppt/notesMasters/notesMaster1.xml" ContentType="application/vnd.openxmlformats-officedocument.presentationml.notesMaster+xml"/>
  <Override PartName="/ppt/notesSlides/notesSlide64.xml" ContentType="application/vnd.openxmlformats-officedocument.presentationml.notesSlide+xml"/>
  <Default Extension="vml" ContentType="application/vnd.openxmlformats-officedocument.vmlDrawing"/>
  <Override PartName="/ppt/slides/slide66.xml" ContentType="application/vnd.openxmlformats-officedocument.presentationml.slide+xml"/>
  <Override PartName="/ppt/theme/theme1.xml" ContentType="application/vnd.openxmlformats-officedocument.theme+xml"/>
  <Override PartName="/ppt/notesSlides/notesSlide2.xml" ContentType="application/vnd.openxmlformats-officedocument.presentationml.notesSlide+xml"/>
  <Override PartName="/ppt/embeddings/oleObject1.bin" ContentType="application/vnd.openxmlformats-officedocument.oleObject"/>
  <Override PartName="/ppt/drawings/drawing1.xml" ContentType="application/vnd.openxmlformats-officedocument.drawingml.chartshapes+xml"/>
  <Default Extension="jpeg" ContentType="image/jpeg"/>
  <Override PartName="/ppt/notesSlides/notesSlide11.xml" ContentType="application/vnd.openxmlformats-officedocument.presentationml.notesSlide+xml"/>
  <Override PartName="/ppt/slides/slide13.xml" ContentType="application/vnd.openxmlformats-officedocument.presentationml.slide+xml"/>
  <Override PartName="/ppt/notesSlides/notesSlide21.xml" ContentType="application/vnd.openxmlformats-officedocument.presentationml.notesSlide+xml"/>
  <Override PartName="/ppt/embeddings/oleObject7.bin" ContentType="application/vnd.openxmlformats-officedocument.oleObject"/>
  <Override PartName="/ppt/slides/slide23.xml" ContentType="application/vnd.openxmlformats-officedocument.presentationml.slide+xml"/>
  <Override PartName="/ppt/charts/chart6.xml" ContentType="application/vnd.openxmlformats-officedocument.drawingml.chart+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notesSlides/notesSlide40.xml" ContentType="application/vnd.openxmlformats-officedocument.presentationml.notesSlide+xml"/>
  <Override PartName="/ppt/slideLayouts/slideLayout5.xml" ContentType="application/vnd.openxmlformats-officedocument.presentationml.slideLayout+xml"/>
  <Override PartName="/ppt/slides/slide42.xml" ContentType="application/vnd.openxmlformats-officedocument.presentationml.slide+xml"/>
  <Override PartName="/ppt/notesSlides/notesSlide17.xml" ContentType="application/vnd.openxmlformats-officedocument.presentationml.notesSlide+xml"/>
  <Override PartName="/ppt/notesSlides/notesSlide50.xml" ContentType="application/vnd.openxmlformats-officedocument.presentationml.notesSlide+xml"/>
  <Override PartName="/ppt/slides/slide51.xml" ContentType="application/vnd.openxmlformats-officedocument.presentationml.slide+xml"/>
  <Override PartName="/ppt/slides/slide19.xml" ContentType="application/vnd.openxmlformats-officedocument.presentationml.slide+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notesSlides/notesSlide46.xml" ContentType="application/vnd.openxmlformats-officedocument.presentationml.notesSlide+xml"/>
  <Override PartName="/ppt/slides/slide48.xml" ContentType="application/vnd.openxmlformats-officedocument.presentationml.slide+xml"/>
  <Override PartName="/ppt/notesSlides/notesSlide56.xml" ContentType="application/vnd.openxmlformats-officedocument.presentationml.notesSlide+xml"/>
  <Override PartName="/ppt/slides/slide57.xml" ContentType="application/vnd.openxmlformats-officedocument.presentationml.slide+xml"/>
  <Override PartName="/ppt/notesSlides/notesSlide65.xml" ContentType="application/vnd.openxmlformats-officedocument.presentationml.notesSlide+xml"/>
  <Override PartName="/ppt/theme/theme2.xml" ContentType="application/vnd.openxmlformats-officedocument.theme+xml"/>
  <Override PartName="/ppt/notesSlides/notesSlide3.xml" ContentType="application/vnd.openxmlformats-officedocument.presentationml.notesSlide+xml"/>
  <Default Extension="emf" ContentType="image/x-emf"/>
  <Override PartName="/ppt/embeddings/oleObject2.bin" ContentType="application/vnd.openxmlformats-officedocument.oleObject"/>
  <Override PartName="/ppt/charts/chart1.xml" ContentType="application/vnd.openxmlformats-officedocument.drawingml.chart+xml"/>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notesSlides/notesSlide22.xml" ContentType="application/vnd.openxmlformats-officedocument.presentationml.notesSlide+xml"/>
  <Override PartName="/ppt/charts/chart7.xml" ContentType="application/vnd.openxmlformats-officedocument.drawingml.chart+xml"/>
  <Default Extension="bin" ContentType="application/vnd.openxmlformats-officedocument.presentationml.printerSettings"/>
  <Override PartName="/ppt/slides/slide24.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Override PartName="/ppt/notesSlides/notesSlide41.xml" ContentType="application/vnd.openxmlformats-officedocument.presentationml.notesSlide+xml"/>
  <Override PartName="/ppt/slideLayouts/slideLayout6.xml" ContentType="application/vnd.openxmlformats-officedocument.presentationml.slideLayout+xml"/>
  <Default Extension="xml" ContentType="application/xml"/>
  <Override PartName="/ppt/slides/slide43.xml" ContentType="application/vnd.openxmlformats-officedocument.presentationml.slide+xml"/>
  <Override PartName="/ppt/tableStyles.xml" ContentType="application/vnd.openxmlformats-officedocument.presentationml.tableStyles+xml"/>
  <Override PartName="/ppt/notesSlides/notesSlide18.xml" ContentType="application/vnd.openxmlformats-officedocument.presentationml.notesSlide+xml"/>
  <Override PartName="/ppt/notesSlides/notesSlide51.xml" ContentType="application/vnd.openxmlformats-officedocument.presentationml.notesSlide+xml"/>
  <Override PartName="/ppt/slides/slide52.xml" ContentType="application/vnd.openxmlformats-officedocument.presentationml.slide+xml"/>
  <Override PartName="/ppt/notesSlides/notesSlide60.xml" ContentType="application/vnd.openxmlformats-officedocument.presentationml.notesSlide+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slides/slide62.xml" ContentType="application/vnd.openxmlformats-officedocument.presentationml.slide+xml"/>
  <Override PartName="/ppt/notesSlides/notesSlide37.xml" ContentType="application/vnd.openxmlformats-officedocument.presentationml.notesSlide+xml"/>
  <Override PartName="/docProps/app.xml" ContentType="application/vnd.openxmlformats-officedocument.extended-properties+xml"/>
  <Override PartName="/ppt/slides/slide39.xml" ContentType="application/vnd.openxmlformats-officedocument.presentationml.slide+xml"/>
  <Override PartName="/ppt/notesSlides/notesSlide47.xml" ContentType="application/vnd.openxmlformats-officedocument.presentationml.notesSlide+xml"/>
  <Override PartName="/ppt/slides/slide49.xml" ContentType="application/vnd.openxmlformats-officedocument.presentationml.slide+xml"/>
  <Override PartName="/ppt/notesSlides/notesSlide57.xml" ContentType="application/vnd.openxmlformats-officedocument.presentationml.notesSlide+xml"/>
  <Override PartName="/ppt/slides/slide58.xml" ContentType="application/vnd.openxmlformats-officedocument.presentationml.slide+xml"/>
  <Override PartName="/docProps/core.xml" ContentType="application/vnd.openxmlformats-package.core-properties+xml"/>
  <Override PartName="/ppt/notesSlides/notesSlide66.xml" ContentType="application/vnd.openxmlformats-officedocument.presentationml.notesSlide+xml"/>
  <Override PartName="/ppt/theme/theme3.xml" ContentType="application/vnd.openxmlformats-officedocument.theme+xml"/>
  <Override PartName="/ppt/notesSlides/notesSlide4.xml" ContentType="application/vnd.openxmlformats-officedocument.presentationml.notesSlide+xml"/>
  <Override PartName="/ppt/embeddings/oleObject3.bin" ContentType="application/vnd.openxmlformats-officedocument.oleObject"/>
  <Override PartName="/ppt/charts/chart2.xml" ContentType="application/vnd.openxmlformats-officedocument.drawingml.chart+xml"/>
  <Default Extension="xlsx" ContentType="application/vnd.openxmlformats-officedocument.spreadsheetml.sheet"/>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13.xml" ContentType="application/vnd.openxmlformats-officedocument.presentationml.notesSlide+xml"/>
  <Override PartName="/ppt/slides/slide15.xml" ContentType="application/vnd.openxmlformats-officedocument.presentationml.slide+xml"/>
  <Override PartName="/ppt/notesSlides/notesSlide23.xml" ContentType="application/vnd.openxmlformats-officedocument.presentationml.notesSlide+xml"/>
  <Override PartName="/ppt/charts/chart8.xml" ContentType="application/vnd.openxmlformats-officedocument.drawingml.chart+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Override PartName="/ppt/notesSlides/notesSlide42.xml" ContentType="application/vnd.openxmlformats-officedocument.presentationml.notesSlide+xml"/>
  <Override PartName="/ppt/slideLayouts/slideLayout7.xml" ContentType="application/vnd.openxmlformats-officedocument.presentationml.slideLayout+xml"/>
  <Default Extension="png" ContentType="image/png"/>
  <Override PartName="/ppt/slides/slide44.xml" ContentType="application/vnd.openxmlformats-officedocument.presentationml.slide+xml"/>
  <Override PartName="/ppt/notesSlides/notesSlide19.xml" ContentType="application/vnd.openxmlformats-officedocument.presentationml.notesSlide+xml"/>
  <Override PartName="/ppt/notesSlides/notesSlide52.xml" ContentType="application/vnd.openxmlformats-officedocument.presentationml.notesSlide+xml"/>
  <Override PartName="/ppt/slides/slide53.xml" ContentType="application/vnd.openxmlformats-officedocument.presentationml.slide+xml"/>
  <Override PartName="/ppt/notesSlides/notesSlide61.xml" ContentType="application/vnd.openxmlformats-officedocument.presentationml.notesSlide+xml"/>
  <Override PartName="/ppt/notesSlides/notesSlide29.xml" ContentType="application/vnd.openxmlformats-officedocument.presentationml.notesSlide+xml"/>
  <Override PartName="/ppt/slideLayouts/slideLayout12.xml" ContentType="application/vnd.openxmlformats-officedocument.presentationml.slideLayout+xml"/>
  <Override PartName="/ppt/slides/slide63.xml" ContentType="application/vnd.openxmlformats-officedocument.presentationml.slide+xml"/>
  <Override PartName="/ppt/notesSlides/notesSlide38.xml" ContentType="application/vnd.openxmlformats-officedocument.presentationml.notesSlide+xml"/>
  <Override PartName="/ppt/notesSlides/notesSlide48.xml" ContentType="application/vnd.openxmlformats-officedocument.presentationml.notesSlide+xml"/>
  <Override PartName="/ppt/notesSlides/notesSlide58.xml" ContentType="application/vnd.openxmlformats-officedocument.presentationml.notesSlide+xml"/>
  <Override PartName="/ppt/slides/slide59.xml" ContentType="application/vnd.openxmlformats-officedocument.presentationml.slide+xml"/>
  <Override PartName="/ppt/notesSlides/notesSlide5.xml" ContentType="application/vnd.openxmlformats-officedocument.presentationml.notesSlide+xml"/>
  <Override PartName="/ppt/slides/slide10.xml" ContentType="application/vnd.openxmlformats-officedocument.presentationml.slide+xml"/>
  <Override PartName="/ppt/embeddings/oleObject4.bin" ContentType="application/vnd.openxmlformats-officedocument.oleObject"/>
  <Override PartName="/ppt/slides/slide20.xml" ContentType="application/vnd.openxmlformats-officedocument.presentationml.slide+xml"/>
  <Override PartName="/ppt/charts/chart3.xml" ContentType="application/vnd.openxmlformats-officedocument.drawingml.chart+xml"/>
  <Override PartName="/ppt/slides/slide1.xml" ContentType="application/vnd.openxmlformats-officedocument.presentationml.slide+xml"/>
  <Override PartName="/ppt/slideLayouts/slideLayout2.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notesSlides/notesSlide24.xml" ContentType="application/vnd.openxmlformats-officedocument.presentationml.notesSlide+xml"/>
  <Override PartName="/ppt/viewProps.xml" ContentType="application/vnd.openxmlformats-officedocument.presentationml.viewProps+xml"/>
  <Default Extension="rels" ContentType="application/vnd.openxmlformats-package.relationships+xml"/>
  <Override PartName="/ppt/charts/chart9.xml" ContentType="application/vnd.openxmlformats-officedocument.drawingml.chart+xml"/>
  <Override PartName="/ppt/slides/slide26.xml" ContentType="application/vnd.openxmlformats-officedocument.presentationml.slide+xml"/>
  <Override PartName="/ppt/notesSlides/notesSlide34.xml" ContentType="application/vnd.openxmlformats-officedocument.presentationml.notesSlide+xml"/>
  <Default Extension="wmf" ContentType="image/x-wmf"/>
  <Override PartName="/ppt/slides/slide7.xml" ContentType="application/vnd.openxmlformats-officedocument.presentationml.slide+xml"/>
  <Override PartName="/ppt/slides/slide35.xml" ContentType="application/vnd.openxmlformats-officedocument.presentationml.slide+xml"/>
  <Override PartName="/ppt/slideLayouts/slideLayout8.xml" ContentType="application/vnd.openxmlformats-officedocument.presentationml.slideLayout+xml"/>
  <Override PartName="/ppt/notesSlides/notesSlide43.xml" ContentType="application/vnd.openxmlformats-officedocument.presentationml.notesSlide+xml"/>
  <Override PartName="/ppt/slides/slide45.xml" ContentType="application/vnd.openxmlformats-officedocument.presentationml.slide+xml"/>
  <Override PartName="/ppt/notesSlides/notesSlide53.xml" ContentType="application/vnd.openxmlformats-officedocument.presentationml.notesSlide+xml"/>
  <Override PartName="/ppt/slides/slide54.xml" ContentType="application/vnd.openxmlformats-officedocument.presentationml.slide+xml"/>
  <Override PartName="/ppt/notesSlides/notesSlide62.xml" ContentType="application/vnd.openxmlformats-officedocument.presentationml.notesSlide+xml"/>
  <Override PartName="/ppt/slideLayouts/slideLayout13.xml" ContentType="application/vnd.openxmlformats-officedocument.presentationml.slideLayout+xml"/>
  <Override PartName="/ppt/slides/slide6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presentation.xml" ContentType="application/vnd.openxmlformats-officedocument.presentationml.presentation.main+xml"/>
  <Override PartName="/ppt/notesSlides/notesSlide49.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10.xml" ContentType="application/vnd.openxmlformats-officedocument.presentationml.notesSlide+xml"/>
  <Override PartName="/ppt/slides/slide11.xml" ContentType="application/vnd.openxmlformats-officedocument.presentationml.slide+xml"/>
  <Override PartName="/ppt/embeddings/oleObject5.bin" ContentType="application/vnd.openxmlformats-officedocument.oleObject"/>
  <Override PartName="/ppt/charts/chart4.xml" ContentType="application/vnd.openxmlformats-officedocument.drawingml.chart+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slides/slide17.xml" ContentType="application/vnd.openxmlformats-officedocument.presentationml.slide+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notesSlides/notesSlide44.xml" ContentType="application/vnd.openxmlformats-officedocument.presentationml.notesSlide+xml"/>
  <Override PartName="/ppt/slideLayouts/slideLayout9.xml" ContentType="application/vnd.openxmlformats-officedocument.presentationml.slideLayout+xml"/>
  <Override PartName="/ppt/slides/slide46.xml" ContentType="application/vnd.openxmlformats-officedocument.presentationml.slide+xml"/>
  <Override PartName="/ppt/notesSlides/notesSlide54.xml" ContentType="application/vnd.openxmlformats-officedocument.presentationml.notesSlide+xml"/>
  <Override PartName="/ppt/slides/slide55.xml" ContentType="application/vnd.openxmlformats-officedocument.presentationml.slide+xml"/>
  <Override PartName="/ppt/notesSlides/notesSlide63.xml" ContentType="application/vnd.openxmlformats-officedocument.presentationml.notesSlide+xml"/>
  <Override PartName="/ppt/slides/slide65.xml" ContentType="application/vnd.openxmlformats-officedocument.presentationml.slide+xml"/>
  <Override PartName="/ppt/notesSlides/notesSlide1.xml" ContentType="application/vnd.openxmlformats-officedocument.presentationml.notesSlide+xml"/>
  <Override PartName="/ppt/notesSlides/notesSlide7.xml" ContentType="application/vnd.openxmlformats-officedocument.presentationml.notesSlide+xml"/>
  <Override PartName="/ppt/slides/slide12.xml" ContentType="application/vnd.openxmlformats-officedocument.presentationml.slide+xml"/>
  <Override PartName="/ppt/notesSlides/notesSlide20.xml" ContentType="application/vnd.openxmlformats-officedocument.presentationml.notesSlide+xml"/>
  <Override PartName="/ppt/embeddings/oleObject6.bin" ContentType="application/vnd.openxmlformats-officedocument.oleObject"/>
  <Override PartName="/ppt/charts/chart5.xml" ContentType="application/vnd.openxmlformats-officedocument.drawingml.chart+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Default Extension="fntdata" ContentType="application/x-fontdata"/>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embedTrueTypeFonts="1">
  <p:sldMasterIdLst>
    <p:sldMasterId id="2147483662" r:id="rId1"/>
  </p:sldMasterIdLst>
  <p:notesMasterIdLst>
    <p:notesMasterId r:id="rId68"/>
  </p:notesMasterIdLst>
  <p:handoutMasterIdLst>
    <p:handoutMasterId r:id="rId69"/>
  </p:handoutMasterIdLst>
  <p:sldIdLst>
    <p:sldId id="452" r:id="rId2"/>
    <p:sldId id="513" r:id="rId3"/>
    <p:sldId id="281" r:id="rId4"/>
    <p:sldId id="258" r:id="rId5"/>
    <p:sldId id="471" r:id="rId6"/>
    <p:sldId id="472" r:id="rId7"/>
    <p:sldId id="282" r:id="rId8"/>
    <p:sldId id="496" r:id="rId9"/>
    <p:sldId id="526" r:id="rId10"/>
    <p:sldId id="313" r:id="rId11"/>
    <p:sldId id="501" r:id="rId12"/>
    <p:sldId id="502" r:id="rId13"/>
    <p:sldId id="476" r:id="rId14"/>
    <p:sldId id="477" r:id="rId15"/>
    <p:sldId id="478" r:id="rId16"/>
    <p:sldId id="479" r:id="rId17"/>
    <p:sldId id="480" r:id="rId18"/>
    <p:sldId id="481" r:id="rId19"/>
    <p:sldId id="318" r:id="rId20"/>
    <p:sldId id="514" r:id="rId21"/>
    <p:sldId id="517" r:id="rId22"/>
    <p:sldId id="516" r:id="rId23"/>
    <p:sldId id="515" r:id="rId24"/>
    <p:sldId id="317" r:id="rId25"/>
    <p:sldId id="319" r:id="rId26"/>
    <p:sldId id="508" r:id="rId27"/>
    <p:sldId id="506" r:id="rId28"/>
    <p:sldId id="507" r:id="rId29"/>
    <p:sldId id="503" r:id="rId30"/>
    <p:sldId id="504" r:id="rId31"/>
    <p:sldId id="505" r:id="rId32"/>
    <p:sldId id="489" r:id="rId33"/>
    <p:sldId id="261" r:id="rId34"/>
    <p:sldId id="509" r:id="rId35"/>
    <p:sldId id="263" r:id="rId36"/>
    <p:sldId id="264" r:id="rId37"/>
    <p:sldId id="265" r:id="rId38"/>
    <p:sldId id="266" r:id="rId39"/>
    <p:sldId id="267" r:id="rId40"/>
    <p:sldId id="511" r:id="rId41"/>
    <p:sldId id="518" r:id="rId42"/>
    <p:sldId id="311" r:id="rId43"/>
    <p:sldId id="498" r:id="rId44"/>
    <p:sldId id="510" r:id="rId45"/>
    <p:sldId id="497" r:id="rId46"/>
    <p:sldId id="361" r:id="rId47"/>
    <p:sldId id="272" r:id="rId48"/>
    <p:sldId id="273" r:id="rId49"/>
    <p:sldId id="521" r:id="rId50"/>
    <p:sldId id="519" r:id="rId51"/>
    <p:sldId id="522" r:id="rId52"/>
    <p:sldId id="520" r:id="rId53"/>
    <p:sldId id="284" r:id="rId54"/>
    <p:sldId id="527" r:id="rId55"/>
    <p:sldId id="500" r:id="rId56"/>
    <p:sldId id="525" r:id="rId57"/>
    <p:sldId id="524" r:id="rId58"/>
    <p:sldId id="523" r:id="rId59"/>
    <p:sldId id="528" r:id="rId60"/>
    <p:sldId id="529" r:id="rId61"/>
    <p:sldId id="512" r:id="rId62"/>
    <p:sldId id="530" r:id="rId63"/>
    <p:sldId id="448" r:id="rId64"/>
    <p:sldId id="277" r:id="rId65"/>
    <p:sldId id="283" r:id="rId66"/>
    <p:sldId id="362" r:id="rId67"/>
  </p:sldIdLst>
  <p:sldSz cx="8869363" cy="6858000"/>
  <p:notesSz cx="9398000" cy="7112000"/>
  <p:embeddedFontLst>
    <p:embeddedFont>
      <p:font typeface="Tahoma"/>
      <p:regular r:id="rId70"/>
      <p:bold r:id="rId71"/>
    </p:embeddedFont>
    <p:embeddedFont>
      <p:font typeface="Verdana"/>
      <p:regular r:id="rId72"/>
      <p:bold r:id="rId73"/>
      <p:italic r:id="rId74"/>
      <p:boldItalic r:id="rId75"/>
    </p:embeddedFont>
    <p:embeddedFont>
      <p:font typeface="Arial Narrow"/>
      <p:regular r:id="rId76"/>
      <p:bold r:id="rId77"/>
      <p:italic r:id="rId78"/>
      <p:boldItalic r:id="rId79"/>
    </p:embeddedFont>
  </p:embeddedFontLst>
  <p:kinsoku lang="ja-JP" invalStChars="、。，．・：；？！゛゜ヽヾゝゞ々ー’”）〕］｝〉》」』】°‰′″℃￠％ぁぃぅぇぉっゃゅょゎァィゥェォッャュョヮヵヶ!%),.:;?]}｡｣､･ｧｨｩｪｫｬｭｮｯｰﾞﾟ" invalEndChars="‘“（〔［｛〈《「『【￥＄$([\{｢￡"/>
  <p:defaultTextStyle>
    <a:defPPr>
      <a:defRPr lang="en-US"/>
    </a:defPPr>
    <a:lvl1pPr algn="ctr" rtl="0" fontAlgn="base">
      <a:spcBef>
        <a:spcPct val="0"/>
      </a:spcBef>
      <a:spcAft>
        <a:spcPct val="0"/>
      </a:spcAft>
      <a:buChar char="•"/>
      <a:defRPr b="1" kern="1200">
        <a:solidFill>
          <a:schemeClr val="tx1"/>
        </a:solidFill>
        <a:latin typeface="Tahoma" pitchFamily="34" charset="0"/>
        <a:ea typeface="+mn-ea"/>
        <a:cs typeface="+mn-cs"/>
      </a:defRPr>
    </a:lvl1pPr>
    <a:lvl2pPr marL="457200" algn="ctr" rtl="0" fontAlgn="base">
      <a:spcBef>
        <a:spcPct val="0"/>
      </a:spcBef>
      <a:spcAft>
        <a:spcPct val="0"/>
      </a:spcAft>
      <a:buChar char="•"/>
      <a:defRPr b="1" kern="1200">
        <a:solidFill>
          <a:schemeClr val="tx1"/>
        </a:solidFill>
        <a:latin typeface="Tahoma" pitchFamily="34" charset="0"/>
        <a:ea typeface="+mn-ea"/>
        <a:cs typeface="+mn-cs"/>
      </a:defRPr>
    </a:lvl2pPr>
    <a:lvl3pPr marL="914400" algn="ctr" rtl="0" fontAlgn="base">
      <a:spcBef>
        <a:spcPct val="0"/>
      </a:spcBef>
      <a:spcAft>
        <a:spcPct val="0"/>
      </a:spcAft>
      <a:buChar char="•"/>
      <a:defRPr b="1" kern="1200">
        <a:solidFill>
          <a:schemeClr val="tx1"/>
        </a:solidFill>
        <a:latin typeface="Tahoma" pitchFamily="34" charset="0"/>
        <a:ea typeface="+mn-ea"/>
        <a:cs typeface="+mn-cs"/>
      </a:defRPr>
    </a:lvl3pPr>
    <a:lvl4pPr marL="1371600" algn="ctr" rtl="0" fontAlgn="base">
      <a:spcBef>
        <a:spcPct val="0"/>
      </a:spcBef>
      <a:spcAft>
        <a:spcPct val="0"/>
      </a:spcAft>
      <a:buChar char="•"/>
      <a:defRPr b="1" kern="1200">
        <a:solidFill>
          <a:schemeClr val="tx1"/>
        </a:solidFill>
        <a:latin typeface="Tahoma" pitchFamily="34" charset="0"/>
        <a:ea typeface="+mn-ea"/>
        <a:cs typeface="+mn-cs"/>
      </a:defRPr>
    </a:lvl4pPr>
    <a:lvl5pPr marL="1828800" algn="ctr" rtl="0" fontAlgn="base">
      <a:spcBef>
        <a:spcPct val="0"/>
      </a:spcBef>
      <a:spcAft>
        <a:spcPct val="0"/>
      </a:spcAft>
      <a:buChar char="•"/>
      <a:defRPr b="1" kern="1200">
        <a:solidFill>
          <a:schemeClr val="tx1"/>
        </a:solidFill>
        <a:latin typeface="Tahoma" pitchFamily="34" charset="0"/>
        <a:ea typeface="+mn-ea"/>
        <a:cs typeface="+mn-cs"/>
      </a:defRPr>
    </a:lvl5pPr>
    <a:lvl6pPr marL="2286000" algn="l" defTabSz="914400" rtl="0" eaLnBrk="1" latinLnBrk="0" hangingPunct="1">
      <a:defRPr b="1" kern="1200">
        <a:solidFill>
          <a:schemeClr val="tx1"/>
        </a:solidFill>
        <a:latin typeface="Tahoma" pitchFamily="34" charset="0"/>
        <a:ea typeface="+mn-ea"/>
        <a:cs typeface="+mn-cs"/>
      </a:defRPr>
    </a:lvl6pPr>
    <a:lvl7pPr marL="2743200" algn="l" defTabSz="914400" rtl="0" eaLnBrk="1" latinLnBrk="0" hangingPunct="1">
      <a:defRPr b="1" kern="1200">
        <a:solidFill>
          <a:schemeClr val="tx1"/>
        </a:solidFill>
        <a:latin typeface="Tahoma" pitchFamily="34" charset="0"/>
        <a:ea typeface="+mn-ea"/>
        <a:cs typeface="+mn-cs"/>
      </a:defRPr>
    </a:lvl7pPr>
    <a:lvl8pPr marL="3200400" algn="l" defTabSz="914400" rtl="0" eaLnBrk="1" latinLnBrk="0" hangingPunct="1">
      <a:defRPr b="1" kern="1200">
        <a:solidFill>
          <a:schemeClr val="tx1"/>
        </a:solidFill>
        <a:latin typeface="Tahoma" pitchFamily="34" charset="0"/>
        <a:ea typeface="+mn-ea"/>
        <a:cs typeface="+mn-cs"/>
      </a:defRPr>
    </a:lvl8pPr>
    <a:lvl9pPr marL="3657600" algn="l" defTabSz="914400" rtl="0" eaLnBrk="1" latinLnBrk="0" hangingPunct="1">
      <a:defRPr b="1" kern="1200">
        <a:solidFill>
          <a:schemeClr val="tx1"/>
        </a:solidFill>
        <a:latin typeface="Tahom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useTimings="0">
    <p:present/>
    <p:sldAll/>
    <p:penClr>
      <a:schemeClr val="tx1"/>
    </p:penClr>
  </p:showPr>
  <p:clrMru>
    <a:srgbClr val="CC0000"/>
    <a:srgbClr val="E7F3FF"/>
    <a:srgbClr val="DBEDFF"/>
    <a:srgbClr val="0233AE"/>
    <a:srgbClr val="A03853"/>
    <a:srgbClr val="CFE7FF"/>
    <a:srgbClr val="808080"/>
    <a:srgbClr val="B2B2B2"/>
    <a:srgbClr val="DDDDD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vertBarState="minimized" horzBarState="maximized">
    <p:restoredLeft sz="10521" autoAdjust="0"/>
    <p:restoredTop sz="96014" autoAdjust="0"/>
  </p:normalViewPr>
  <p:slideViewPr>
    <p:cSldViewPr>
      <p:cViewPr>
        <p:scale>
          <a:sx n="73" d="100"/>
          <a:sy n="73" d="100"/>
        </p:scale>
        <p:origin x="-2376" y="-1128"/>
      </p:cViewPr>
      <p:guideLst>
        <p:guide orient="horz" pos="2160"/>
        <p:guide pos="2794"/>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Lst>
  </p:outlineViewPr>
  <p:notesTextViewPr>
    <p:cViewPr>
      <p:scale>
        <a:sx n="100" d="100"/>
        <a:sy n="100" d="100"/>
      </p:scale>
      <p:origin x="0" y="0"/>
    </p:cViewPr>
  </p:notesTextViewPr>
  <p:sorterViewPr>
    <p:cViewPr>
      <p:scale>
        <a:sx n="100" d="100"/>
        <a:sy n="100" d="100"/>
      </p:scale>
      <p:origin x="0" y="7812"/>
    </p:cViewPr>
  </p:sorterViewPr>
  <p:notesViewPr>
    <p:cSldViewPr>
      <p:cViewPr varScale="1">
        <p:scale>
          <a:sx n="57" d="100"/>
          <a:sy n="57" d="100"/>
        </p:scale>
        <p:origin x="-1254" y="-78"/>
      </p:cViewPr>
      <p:guideLst>
        <p:guide orient="horz" pos="2241"/>
        <p:guide pos="296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font" Target="fonts/font1.fntdata"/><Relationship Id="rId71" Type="http://schemas.openxmlformats.org/officeDocument/2006/relationships/font" Target="fonts/font2.fntdata"/><Relationship Id="rId72" Type="http://schemas.openxmlformats.org/officeDocument/2006/relationships/font" Target="fonts/font3.fntdata"/><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font" Target="fonts/font4.fntdata"/><Relationship Id="rId74" Type="http://schemas.openxmlformats.org/officeDocument/2006/relationships/font" Target="fonts/font5.fntdata"/><Relationship Id="rId75" Type="http://schemas.openxmlformats.org/officeDocument/2006/relationships/font" Target="fonts/font6.fntdata"/><Relationship Id="rId76" Type="http://schemas.openxmlformats.org/officeDocument/2006/relationships/font" Target="fonts/font7.fntdata"/><Relationship Id="rId77" Type="http://schemas.openxmlformats.org/officeDocument/2006/relationships/font" Target="fonts/font8.fntdata"/><Relationship Id="rId78" Type="http://schemas.openxmlformats.org/officeDocument/2006/relationships/font" Target="fonts/font9.fntdata"/><Relationship Id="rId79" Type="http://schemas.openxmlformats.org/officeDocument/2006/relationships/font" Target="fonts/font10.fntdata"/><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20" Type="http://schemas.openxmlformats.org/officeDocument/2006/relationships/slide" Target="slides/slide25.xml"/><Relationship Id="rId21" Type="http://schemas.openxmlformats.org/officeDocument/2006/relationships/slide" Target="slides/slide26.xml"/><Relationship Id="rId22" Type="http://schemas.openxmlformats.org/officeDocument/2006/relationships/slide" Target="slides/slide27.xml"/><Relationship Id="rId23" Type="http://schemas.openxmlformats.org/officeDocument/2006/relationships/slide" Target="slides/slide28.xml"/><Relationship Id="rId24" Type="http://schemas.openxmlformats.org/officeDocument/2006/relationships/slide" Target="slides/slide29.xml"/><Relationship Id="rId25" Type="http://schemas.openxmlformats.org/officeDocument/2006/relationships/slide" Target="slides/slide30.xml"/><Relationship Id="rId26" Type="http://schemas.openxmlformats.org/officeDocument/2006/relationships/slide" Target="slides/slide31.xml"/><Relationship Id="rId27" Type="http://schemas.openxmlformats.org/officeDocument/2006/relationships/slide" Target="slides/slide32.xml"/><Relationship Id="rId28" Type="http://schemas.openxmlformats.org/officeDocument/2006/relationships/slide" Target="slides/slide35.xml"/><Relationship Id="rId29" Type="http://schemas.openxmlformats.org/officeDocument/2006/relationships/slide" Target="slides/slide36.xml"/><Relationship Id="rId1" Type="http://schemas.openxmlformats.org/officeDocument/2006/relationships/slide" Target="slides/slide3.xml"/><Relationship Id="rId2" Type="http://schemas.openxmlformats.org/officeDocument/2006/relationships/slide" Target="slides/slide5.xml"/><Relationship Id="rId3" Type="http://schemas.openxmlformats.org/officeDocument/2006/relationships/slide" Target="slides/slide6.xml"/><Relationship Id="rId4" Type="http://schemas.openxmlformats.org/officeDocument/2006/relationships/slide" Target="slides/slide7.xml"/><Relationship Id="rId5" Type="http://schemas.openxmlformats.org/officeDocument/2006/relationships/slide" Target="slides/slide10.xml"/><Relationship Id="rId30" Type="http://schemas.openxmlformats.org/officeDocument/2006/relationships/slide" Target="slides/slide37.xml"/><Relationship Id="rId31" Type="http://schemas.openxmlformats.org/officeDocument/2006/relationships/slide" Target="slides/slide38.xml"/><Relationship Id="rId32" Type="http://schemas.openxmlformats.org/officeDocument/2006/relationships/slide" Target="slides/slide40.xml"/><Relationship Id="rId9" Type="http://schemas.openxmlformats.org/officeDocument/2006/relationships/slide" Target="slides/slide14.xml"/><Relationship Id="rId6" Type="http://schemas.openxmlformats.org/officeDocument/2006/relationships/slide" Target="slides/slide11.xml"/><Relationship Id="rId7" Type="http://schemas.openxmlformats.org/officeDocument/2006/relationships/slide" Target="slides/slide12.xml"/><Relationship Id="rId8" Type="http://schemas.openxmlformats.org/officeDocument/2006/relationships/slide" Target="slides/slide13.xml"/><Relationship Id="rId33" Type="http://schemas.openxmlformats.org/officeDocument/2006/relationships/slide" Target="slides/slide41.xml"/><Relationship Id="rId34" Type="http://schemas.openxmlformats.org/officeDocument/2006/relationships/slide" Target="slides/slide42.xml"/><Relationship Id="rId35" Type="http://schemas.openxmlformats.org/officeDocument/2006/relationships/slide" Target="slides/slide43.xml"/><Relationship Id="rId36" Type="http://schemas.openxmlformats.org/officeDocument/2006/relationships/slide" Target="slides/slide44.xml"/><Relationship Id="rId10" Type="http://schemas.openxmlformats.org/officeDocument/2006/relationships/slide" Target="slides/slide15.xml"/><Relationship Id="rId11" Type="http://schemas.openxmlformats.org/officeDocument/2006/relationships/slide" Target="slides/slide16.xml"/><Relationship Id="rId12" Type="http://schemas.openxmlformats.org/officeDocument/2006/relationships/slide" Target="slides/slide17.xml"/><Relationship Id="rId13" Type="http://schemas.openxmlformats.org/officeDocument/2006/relationships/slide" Target="slides/slide18.xml"/><Relationship Id="rId14" Type="http://schemas.openxmlformats.org/officeDocument/2006/relationships/slide" Target="slides/slide19.xml"/><Relationship Id="rId15" Type="http://schemas.openxmlformats.org/officeDocument/2006/relationships/slide" Target="slides/slide20.xml"/><Relationship Id="rId16" Type="http://schemas.openxmlformats.org/officeDocument/2006/relationships/slide" Target="slides/slide21.xml"/><Relationship Id="rId17" Type="http://schemas.openxmlformats.org/officeDocument/2006/relationships/slide" Target="slides/slide22.xml"/><Relationship Id="rId18" Type="http://schemas.openxmlformats.org/officeDocument/2006/relationships/slide" Target="slides/slide23.xml"/><Relationship Id="rId19" Type="http://schemas.openxmlformats.org/officeDocument/2006/relationships/slide" Target="slides/slide24.xml"/><Relationship Id="rId37" Type="http://schemas.openxmlformats.org/officeDocument/2006/relationships/slide" Target="slides/slide45.xml"/><Relationship Id="rId38" Type="http://schemas.openxmlformats.org/officeDocument/2006/relationships/slide" Target="slides/slide46.xml"/><Relationship Id="rId39" Type="http://schemas.openxmlformats.org/officeDocument/2006/relationships/slide" Target="slides/slide47.xml"/><Relationship Id="rId40" Type="http://schemas.openxmlformats.org/officeDocument/2006/relationships/slide" Target="slides/slide48.xml"/><Relationship Id="rId41" Type="http://schemas.openxmlformats.org/officeDocument/2006/relationships/slide" Target="slides/slide6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view3D>
      <c:rotX val="40"/>
      <c:rotY val="10"/>
      <c:perspective val="0"/>
    </c:view3D>
    <c:plotArea>
      <c:layout>
        <c:manualLayout>
          <c:layoutTarget val="inner"/>
          <c:xMode val="edge"/>
          <c:yMode val="edge"/>
          <c:x val="0.189473684210526"/>
          <c:y val="0.218415417558888"/>
          <c:w val="0.63289473684211"/>
          <c:h val="0.775160599571733"/>
        </c:manualLayout>
      </c:layout>
      <c:pie3DChart>
        <c:varyColors val="1"/>
        <c:ser>
          <c:idx val="0"/>
          <c:order val="0"/>
          <c:tx>
            <c:strRef>
              <c:f>Sheet1!$A$2</c:f>
              <c:strCache>
                <c:ptCount val="1"/>
              </c:strCache>
            </c:strRef>
          </c:tx>
          <c:spPr>
            <a:solidFill>
              <a:schemeClr val="accent1"/>
            </a:solidFill>
            <a:ln w="13672">
              <a:solidFill>
                <a:schemeClr val="tx1"/>
              </a:solidFill>
              <a:prstDash val="solid"/>
            </a:ln>
          </c:spPr>
          <c:explosion val="6"/>
          <c:dPt>
            <c:idx val="0"/>
            <c:explosion val="10"/>
            <c:spPr>
              <a:solidFill>
                <a:srgbClr val="FF0000"/>
              </a:solidFill>
              <a:ln w="13672">
                <a:solidFill>
                  <a:schemeClr val="tx1"/>
                </a:solidFill>
                <a:prstDash val="solid"/>
              </a:ln>
            </c:spPr>
          </c:dPt>
          <c:dPt>
            <c:idx val="1"/>
            <c:explosion val="16"/>
            <c:spPr>
              <a:solidFill>
                <a:srgbClr val="99CCFF"/>
              </a:solidFill>
              <a:ln w="13672">
                <a:solidFill>
                  <a:schemeClr val="tx1"/>
                </a:solidFill>
                <a:prstDash val="solid"/>
              </a:ln>
            </c:spPr>
          </c:dPt>
          <c:dPt>
            <c:idx val="2"/>
            <c:explosion val="18"/>
            <c:spPr>
              <a:solidFill>
                <a:srgbClr val="FFFF00"/>
              </a:solidFill>
              <a:ln w="13672">
                <a:solidFill>
                  <a:schemeClr val="tx1"/>
                </a:solidFill>
                <a:prstDash val="solid"/>
              </a:ln>
            </c:spPr>
          </c:dPt>
          <c:dPt>
            <c:idx val="3"/>
            <c:explosion val="17"/>
            <c:spPr>
              <a:solidFill>
                <a:srgbClr val="800080"/>
              </a:solidFill>
              <a:ln w="13672">
                <a:solidFill>
                  <a:schemeClr val="tx1"/>
                </a:solidFill>
                <a:prstDash val="solid"/>
              </a:ln>
            </c:spPr>
          </c:dPt>
          <c:dPt>
            <c:idx val="4"/>
            <c:explosion val="11"/>
            <c:spPr>
              <a:solidFill>
                <a:srgbClr val="00FF00"/>
              </a:solidFill>
              <a:ln w="13672">
                <a:solidFill>
                  <a:schemeClr val="tx1"/>
                </a:solidFill>
                <a:prstDash val="solid"/>
              </a:ln>
            </c:spPr>
          </c:dPt>
          <c:dLbls>
            <c:dLbl>
              <c:idx val="0"/>
              <c:layout>
                <c:manualLayout>
                  <c:x val="0.128051948874304"/>
                  <c:y val="-0.278999682688187"/>
                </c:manualLayout>
              </c:layout>
              <c:tx>
                <c:rich>
                  <a:bodyPr/>
                  <a:lstStyle/>
                  <a:p>
                    <a:r>
                      <a:rPr lang="en-US" dirty="0">
                        <a:solidFill>
                          <a:srgbClr val="FFC000"/>
                        </a:solidFill>
                      </a:rPr>
                      <a:t>AAFES
</a:t>
                    </a:r>
                    <a:r>
                      <a:rPr lang="en-US" dirty="0" smtClean="0">
                        <a:solidFill>
                          <a:srgbClr val="FFC000"/>
                        </a:solidFill>
                      </a:rPr>
                      <a:t>$8,421.7</a:t>
                    </a:r>
                    <a:r>
                      <a:rPr lang="en-US" dirty="0">
                        <a:solidFill>
                          <a:srgbClr val="FFC000"/>
                        </a:solidFill>
                      </a:rPr>
                      <a:t>
</a:t>
                    </a:r>
                    <a:r>
                      <a:rPr lang="en-US" dirty="0" smtClean="0">
                        <a:solidFill>
                          <a:srgbClr val="FFC000"/>
                        </a:solidFill>
                      </a:rPr>
                      <a:t>68.5%</a:t>
                    </a:r>
                    <a:endParaRPr lang="en-US" dirty="0">
                      <a:solidFill>
                        <a:srgbClr val="FFC000"/>
                      </a:solidFill>
                    </a:endParaRPr>
                  </a:p>
                </c:rich>
              </c:tx>
              <c:dLblPos val="bestFit"/>
            </c:dLbl>
            <c:dLbl>
              <c:idx val="1"/>
              <c:layout>
                <c:manualLayout>
                  <c:x val="-0.0655974215527042"/>
                  <c:y val="-0.0460946521510144"/>
                </c:manualLayout>
              </c:layout>
              <c:tx>
                <c:rich>
                  <a:bodyPr/>
                  <a:lstStyle/>
                  <a:p>
                    <a:r>
                      <a:rPr lang="en-US" dirty="0">
                        <a:solidFill>
                          <a:srgbClr val="FFC000"/>
                        </a:solidFill>
                      </a:rPr>
                      <a:t>NEXCOM
</a:t>
                    </a:r>
                    <a:r>
                      <a:rPr lang="en-US" dirty="0" smtClean="0">
                        <a:solidFill>
                          <a:srgbClr val="FFC000"/>
                        </a:solidFill>
                      </a:rPr>
                      <a:t>$2,501.4</a:t>
                    </a:r>
                    <a:r>
                      <a:rPr lang="en-US" dirty="0">
                        <a:solidFill>
                          <a:srgbClr val="FFC000"/>
                        </a:solidFill>
                      </a:rPr>
                      <a:t>
</a:t>
                    </a:r>
                    <a:r>
                      <a:rPr lang="en-US" dirty="0" smtClean="0">
                        <a:solidFill>
                          <a:srgbClr val="FFC000"/>
                        </a:solidFill>
                      </a:rPr>
                      <a:t>20.4%</a:t>
                    </a:r>
                    <a:r>
                      <a:rPr lang="en-US" dirty="0">
                        <a:solidFill>
                          <a:srgbClr val="FFC000"/>
                        </a:solidFill>
                      </a:rPr>
                      <a:t>
</a:t>
                    </a:r>
                  </a:p>
                </c:rich>
              </c:tx>
              <c:dLblPos val="bestFit"/>
            </c:dLbl>
            <c:dLbl>
              <c:idx val="2"/>
              <c:layout>
                <c:manualLayout>
                  <c:x val="-0.118217755953003"/>
                  <c:y val="-0.000659771404644529"/>
                </c:manualLayout>
              </c:layout>
              <c:tx>
                <c:rich>
                  <a:bodyPr/>
                  <a:lstStyle/>
                  <a:p>
                    <a:r>
                      <a:rPr lang="en-US" dirty="0">
                        <a:solidFill>
                          <a:srgbClr val="FFC000"/>
                        </a:solidFill>
                      </a:rPr>
                      <a:t>MCX
</a:t>
                    </a:r>
                    <a:r>
                      <a:rPr lang="en-US" dirty="0" smtClean="0">
                        <a:solidFill>
                          <a:srgbClr val="FFC000"/>
                        </a:solidFill>
                      </a:rPr>
                      <a:t>$885.6</a:t>
                    </a:r>
                    <a:r>
                      <a:rPr lang="en-US" dirty="0">
                        <a:solidFill>
                          <a:srgbClr val="FFC000"/>
                        </a:solidFill>
                      </a:rPr>
                      <a:t>
</a:t>
                    </a:r>
                    <a:r>
                      <a:rPr lang="en-US" dirty="0" smtClean="0">
                        <a:solidFill>
                          <a:srgbClr val="FFC000"/>
                        </a:solidFill>
                      </a:rPr>
                      <a:t>7.2%</a:t>
                    </a:r>
                    <a:r>
                      <a:rPr lang="en-US" dirty="0">
                        <a:solidFill>
                          <a:srgbClr val="FFC000"/>
                        </a:solidFill>
                      </a:rPr>
                      <a:t>
</a:t>
                    </a:r>
                  </a:p>
                </c:rich>
              </c:tx>
              <c:dLblPos val="bestFit"/>
            </c:dLbl>
            <c:dLbl>
              <c:idx val="3"/>
              <c:layout>
                <c:manualLayout>
                  <c:x val="0.15430601331649"/>
                  <c:y val="-0.0411307259243751"/>
                </c:manualLayout>
              </c:layout>
              <c:tx>
                <c:rich>
                  <a:bodyPr/>
                  <a:lstStyle/>
                  <a:p>
                    <a:r>
                      <a:rPr lang="en-US" dirty="0">
                        <a:solidFill>
                          <a:srgbClr val="FFC000"/>
                        </a:solidFill>
                      </a:rPr>
                      <a:t>VCS
</a:t>
                    </a:r>
                    <a:r>
                      <a:rPr lang="en-US" dirty="0" smtClean="0">
                        <a:solidFill>
                          <a:srgbClr val="FFC000"/>
                        </a:solidFill>
                      </a:rPr>
                      <a:t>$348.1</a:t>
                    </a:r>
                    <a:r>
                      <a:rPr lang="en-US" dirty="0">
                        <a:solidFill>
                          <a:srgbClr val="FFC000"/>
                        </a:solidFill>
                      </a:rPr>
                      <a:t>
</a:t>
                    </a:r>
                    <a:r>
                      <a:rPr lang="en-US" dirty="0" smtClean="0">
                        <a:solidFill>
                          <a:srgbClr val="FFC000"/>
                        </a:solidFill>
                      </a:rPr>
                      <a:t>2.8%</a:t>
                    </a:r>
                    <a:endParaRPr lang="en-US" dirty="0">
                      <a:solidFill>
                        <a:srgbClr val="FFC000"/>
                      </a:solidFill>
                    </a:endParaRPr>
                  </a:p>
                </c:rich>
              </c:tx>
              <c:dLblPos val="bestFit"/>
            </c:dLbl>
            <c:dLbl>
              <c:idx val="4"/>
              <c:layout>
                <c:manualLayout>
                  <c:x val="0.253899299981953"/>
                  <c:y val="0.0662991547075006"/>
                </c:manualLayout>
              </c:layout>
              <c:tx>
                <c:rich>
                  <a:bodyPr/>
                  <a:lstStyle/>
                  <a:p>
                    <a:r>
                      <a:rPr lang="en-US" dirty="0">
                        <a:solidFill>
                          <a:srgbClr val="FFC000"/>
                        </a:solidFill>
                      </a:rPr>
                      <a:t>CGES
</a:t>
                    </a:r>
                    <a:r>
                      <a:rPr lang="en-US" dirty="0" smtClean="0">
                        <a:solidFill>
                          <a:srgbClr val="FFC000"/>
                        </a:solidFill>
                      </a:rPr>
                      <a:t>$135.1</a:t>
                    </a:r>
                    <a:r>
                      <a:rPr lang="en-US" dirty="0">
                        <a:solidFill>
                          <a:srgbClr val="FFC000"/>
                        </a:solidFill>
                      </a:rPr>
                      <a:t>
</a:t>
                    </a:r>
                    <a:r>
                      <a:rPr lang="en-US" dirty="0" smtClean="0">
                        <a:solidFill>
                          <a:srgbClr val="FFC000"/>
                        </a:solidFill>
                      </a:rPr>
                      <a:t>1.1%</a:t>
                    </a:r>
                    <a:endParaRPr lang="en-US" dirty="0">
                      <a:solidFill>
                        <a:srgbClr val="FFC000"/>
                      </a:solidFill>
                    </a:endParaRPr>
                  </a:p>
                </c:rich>
              </c:tx>
              <c:dLblPos val="bestFit"/>
            </c:dLbl>
            <c:spPr>
              <a:noFill/>
              <a:ln w="27344">
                <a:noFill/>
              </a:ln>
            </c:spPr>
            <c:txPr>
              <a:bodyPr/>
              <a:lstStyle/>
              <a:p>
                <a:pPr>
                  <a:defRPr sz="1561" b="1" i="0" u="none" strike="noStrike" baseline="0">
                    <a:solidFill>
                      <a:srgbClr val="FFC000"/>
                    </a:solidFill>
                    <a:latin typeface="Tahoma"/>
                    <a:ea typeface="Tahoma"/>
                    <a:cs typeface="Tahoma"/>
                  </a:defRPr>
                </a:pPr>
                <a:endParaRPr lang="en-US"/>
              </a:p>
            </c:txPr>
            <c:showVal val="1"/>
            <c:showLeaderLines val="1"/>
          </c:dLbls>
          <c:cat>
            <c:strRef>
              <c:f>Sheet1!$B$1:$F$1</c:f>
              <c:strCache>
                <c:ptCount val="5"/>
                <c:pt idx="0">
                  <c:v>AAFES</c:v>
                </c:pt>
                <c:pt idx="1">
                  <c:v>NAVY</c:v>
                </c:pt>
                <c:pt idx="2">
                  <c:v>MARINE CORPS</c:v>
                </c:pt>
                <c:pt idx="3">
                  <c:v>VA CANTEENS</c:v>
                </c:pt>
                <c:pt idx="4">
                  <c:v>COAST GUARD</c:v>
                </c:pt>
              </c:strCache>
            </c:strRef>
          </c:cat>
          <c:val>
            <c:numRef>
              <c:f>Sheet1!$B$2:$F$2</c:f>
              <c:numCache>
                <c:formatCode>"$"#,##0.0000</c:formatCode>
                <c:ptCount val="5"/>
                <c:pt idx="0">
                  <c:v>8.421700000000001</c:v>
                </c:pt>
                <c:pt idx="1">
                  <c:v>2.5014</c:v>
                </c:pt>
                <c:pt idx="2">
                  <c:v>0.885600000000002</c:v>
                </c:pt>
                <c:pt idx="3">
                  <c:v>0.348100000000001</c:v>
                </c:pt>
                <c:pt idx="4">
                  <c:v>0.1351</c:v>
                </c:pt>
              </c:numCache>
            </c:numRef>
          </c:val>
        </c:ser>
        <c:ser>
          <c:idx val="1"/>
          <c:order val="1"/>
          <c:tx>
            <c:strRef>
              <c:f>Sheet1!$A$3</c:f>
              <c:strCache>
                <c:ptCount val="1"/>
              </c:strCache>
            </c:strRef>
          </c:tx>
          <c:spPr>
            <a:solidFill>
              <a:schemeClr val="accent2"/>
            </a:solidFill>
            <a:ln w="13672">
              <a:solidFill>
                <a:schemeClr val="tx1"/>
              </a:solidFill>
              <a:prstDash val="solid"/>
            </a:ln>
          </c:spPr>
          <c:explosion val="13"/>
          <c:dPt>
            <c:idx val="0"/>
            <c:spPr>
              <a:solidFill>
                <a:schemeClr val="accent1"/>
              </a:solidFill>
              <a:ln w="13672">
                <a:solidFill>
                  <a:schemeClr val="tx1"/>
                </a:solidFill>
                <a:prstDash val="solid"/>
              </a:ln>
            </c:spPr>
          </c:dPt>
          <c:dPt>
            <c:idx val="2"/>
            <c:spPr>
              <a:solidFill>
                <a:schemeClr val="hlink"/>
              </a:solidFill>
              <a:ln w="13672">
                <a:solidFill>
                  <a:schemeClr val="tx1"/>
                </a:solidFill>
                <a:prstDash val="solid"/>
              </a:ln>
            </c:spPr>
          </c:dPt>
          <c:dPt>
            <c:idx val="3"/>
            <c:spPr>
              <a:solidFill>
                <a:schemeClr val="folHlink"/>
              </a:solidFill>
              <a:ln w="13672">
                <a:solidFill>
                  <a:schemeClr val="tx1"/>
                </a:solidFill>
                <a:prstDash val="solid"/>
              </a:ln>
            </c:spPr>
          </c:dPt>
          <c:dPt>
            <c:idx val="4"/>
            <c:spPr>
              <a:solidFill>
                <a:schemeClr val="bg2"/>
              </a:solidFill>
              <a:ln w="13672">
                <a:solidFill>
                  <a:schemeClr val="tx1"/>
                </a:solidFill>
                <a:prstDash val="solid"/>
              </a:ln>
            </c:spPr>
          </c:dPt>
          <c:dLbls>
            <c:spPr>
              <a:noFill/>
              <a:ln w="27344">
                <a:noFill/>
              </a:ln>
            </c:spPr>
            <c:txPr>
              <a:bodyPr/>
              <a:lstStyle/>
              <a:p>
                <a:pPr>
                  <a:defRPr sz="1938" b="1" i="0" u="none" strike="noStrike" baseline="0">
                    <a:solidFill>
                      <a:schemeClr val="tx1"/>
                    </a:solidFill>
                    <a:latin typeface="Times New Roman"/>
                    <a:ea typeface="Times New Roman"/>
                    <a:cs typeface="Times New Roman"/>
                  </a:defRPr>
                </a:pPr>
                <a:endParaRPr lang="en-US"/>
              </a:p>
            </c:txPr>
            <c:showVal val="1"/>
            <c:showLeaderLines val="1"/>
          </c:dLbls>
          <c:cat>
            <c:strRef>
              <c:f>Sheet1!$B$1:$F$1</c:f>
              <c:strCache>
                <c:ptCount val="5"/>
                <c:pt idx="0">
                  <c:v>AAFES</c:v>
                </c:pt>
                <c:pt idx="1">
                  <c:v>NAVY</c:v>
                </c:pt>
                <c:pt idx="2">
                  <c:v>MARINE CORPS</c:v>
                </c:pt>
                <c:pt idx="3">
                  <c:v>VA CANTEENS</c:v>
                </c:pt>
                <c:pt idx="4">
                  <c:v>COAST GUARD</c:v>
                </c:pt>
              </c:strCache>
            </c:strRef>
          </c:cat>
          <c:val>
            <c:numRef>
              <c:f>Sheet1!$B$3:$F$3</c:f>
              <c:numCache>
                <c:formatCode>General</c:formatCode>
                <c:ptCount val="5"/>
              </c:numCache>
            </c:numRef>
          </c:val>
        </c:ser>
        <c:ser>
          <c:idx val="2"/>
          <c:order val="2"/>
          <c:tx>
            <c:strRef>
              <c:f>Sheet1!$A$4</c:f>
              <c:strCache>
                <c:ptCount val="1"/>
              </c:strCache>
            </c:strRef>
          </c:tx>
          <c:spPr>
            <a:solidFill>
              <a:schemeClr val="hlink"/>
            </a:solidFill>
            <a:ln w="13672">
              <a:solidFill>
                <a:schemeClr val="tx1"/>
              </a:solidFill>
              <a:prstDash val="solid"/>
            </a:ln>
          </c:spPr>
          <c:explosion val="13"/>
          <c:dPt>
            <c:idx val="0"/>
            <c:spPr>
              <a:solidFill>
                <a:schemeClr val="accent1"/>
              </a:solidFill>
              <a:ln w="13672">
                <a:solidFill>
                  <a:schemeClr val="tx1"/>
                </a:solidFill>
                <a:prstDash val="solid"/>
              </a:ln>
            </c:spPr>
          </c:dPt>
          <c:dPt>
            <c:idx val="1"/>
            <c:spPr>
              <a:solidFill>
                <a:schemeClr val="accent2"/>
              </a:solidFill>
              <a:ln w="13672">
                <a:solidFill>
                  <a:schemeClr val="tx1"/>
                </a:solidFill>
                <a:prstDash val="solid"/>
              </a:ln>
            </c:spPr>
          </c:dPt>
          <c:dPt>
            <c:idx val="3"/>
            <c:spPr>
              <a:solidFill>
                <a:schemeClr val="folHlink"/>
              </a:solidFill>
              <a:ln w="13672">
                <a:solidFill>
                  <a:schemeClr val="tx1"/>
                </a:solidFill>
                <a:prstDash val="solid"/>
              </a:ln>
            </c:spPr>
          </c:dPt>
          <c:dPt>
            <c:idx val="4"/>
            <c:spPr>
              <a:solidFill>
                <a:schemeClr val="bg2"/>
              </a:solidFill>
              <a:ln w="13672">
                <a:solidFill>
                  <a:schemeClr val="tx1"/>
                </a:solidFill>
                <a:prstDash val="solid"/>
              </a:ln>
            </c:spPr>
          </c:dPt>
          <c:dLbls>
            <c:spPr>
              <a:noFill/>
              <a:ln w="27344">
                <a:noFill/>
              </a:ln>
            </c:spPr>
            <c:txPr>
              <a:bodyPr/>
              <a:lstStyle/>
              <a:p>
                <a:pPr>
                  <a:defRPr sz="1938" b="1" i="0" u="none" strike="noStrike" baseline="0">
                    <a:solidFill>
                      <a:schemeClr val="tx1"/>
                    </a:solidFill>
                    <a:latin typeface="Times New Roman"/>
                    <a:ea typeface="Times New Roman"/>
                    <a:cs typeface="Times New Roman"/>
                  </a:defRPr>
                </a:pPr>
                <a:endParaRPr lang="en-US"/>
              </a:p>
            </c:txPr>
            <c:showVal val="1"/>
            <c:showLeaderLines val="1"/>
          </c:dLbls>
          <c:cat>
            <c:strRef>
              <c:f>Sheet1!$B$1:$F$1</c:f>
              <c:strCache>
                <c:ptCount val="5"/>
                <c:pt idx="0">
                  <c:v>AAFES</c:v>
                </c:pt>
                <c:pt idx="1">
                  <c:v>NAVY</c:v>
                </c:pt>
                <c:pt idx="2">
                  <c:v>MARINE CORPS</c:v>
                </c:pt>
                <c:pt idx="3">
                  <c:v>VA CANTEENS</c:v>
                </c:pt>
                <c:pt idx="4">
                  <c:v>COAST GUARD</c:v>
                </c:pt>
              </c:strCache>
            </c:strRef>
          </c:cat>
          <c:val>
            <c:numRef>
              <c:f>Sheet1!$B$4:$F$4</c:f>
              <c:numCache>
                <c:formatCode>General</c:formatCode>
                <c:ptCount val="5"/>
              </c:numCache>
            </c:numRef>
          </c:val>
        </c:ser>
        <c:ser>
          <c:idx val="3"/>
          <c:order val="3"/>
          <c:tx>
            <c:strRef>
              <c:f>Sheet1!$A$5</c:f>
              <c:strCache>
                <c:ptCount val="1"/>
              </c:strCache>
            </c:strRef>
          </c:tx>
          <c:spPr>
            <a:solidFill>
              <a:schemeClr val="folHlink"/>
            </a:solidFill>
            <a:ln w="13672">
              <a:solidFill>
                <a:schemeClr val="tx1"/>
              </a:solidFill>
              <a:prstDash val="solid"/>
            </a:ln>
          </c:spPr>
          <c:explosion val="13"/>
          <c:dPt>
            <c:idx val="0"/>
            <c:spPr>
              <a:solidFill>
                <a:schemeClr val="accent1"/>
              </a:solidFill>
              <a:ln w="13672">
                <a:solidFill>
                  <a:schemeClr val="tx1"/>
                </a:solidFill>
                <a:prstDash val="solid"/>
              </a:ln>
            </c:spPr>
          </c:dPt>
          <c:dPt>
            <c:idx val="1"/>
            <c:spPr>
              <a:solidFill>
                <a:schemeClr val="accent2"/>
              </a:solidFill>
              <a:ln w="13672">
                <a:solidFill>
                  <a:schemeClr val="tx1"/>
                </a:solidFill>
                <a:prstDash val="solid"/>
              </a:ln>
            </c:spPr>
          </c:dPt>
          <c:dPt>
            <c:idx val="2"/>
            <c:spPr>
              <a:solidFill>
                <a:schemeClr val="hlink"/>
              </a:solidFill>
              <a:ln w="13672">
                <a:solidFill>
                  <a:schemeClr val="tx1"/>
                </a:solidFill>
                <a:prstDash val="solid"/>
              </a:ln>
            </c:spPr>
          </c:dPt>
          <c:dPt>
            <c:idx val="4"/>
            <c:spPr>
              <a:solidFill>
                <a:schemeClr val="bg2"/>
              </a:solidFill>
              <a:ln w="13672">
                <a:solidFill>
                  <a:schemeClr val="tx1"/>
                </a:solidFill>
                <a:prstDash val="solid"/>
              </a:ln>
            </c:spPr>
          </c:dPt>
          <c:dLbls>
            <c:spPr>
              <a:noFill/>
              <a:ln w="27344">
                <a:noFill/>
              </a:ln>
            </c:spPr>
            <c:txPr>
              <a:bodyPr/>
              <a:lstStyle/>
              <a:p>
                <a:pPr>
                  <a:defRPr sz="1938" b="1" i="0" u="none" strike="noStrike" baseline="0">
                    <a:solidFill>
                      <a:schemeClr val="tx1"/>
                    </a:solidFill>
                    <a:latin typeface="Times New Roman"/>
                    <a:ea typeface="Times New Roman"/>
                    <a:cs typeface="Times New Roman"/>
                  </a:defRPr>
                </a:pPr>
                <a:endParaRPr lang="en-US"/>
              </a:p>
            </c:txPr>
            <c:showVal val="1"/>
            <c:showLeaderLines val="1"/>
          </c:dLbls>
          <c:cat>
            <c:strRef>
              <c:f>Sheet1!$B$1:$F$1</c:f>
              <c:strCache>
                <c:ptCount val="5"/>
                <c:pt idx="0">
                  <c:v>AAFES</c:v>
                </c:pt>
                <c:pt idx="1">
                  <c:v>NAVY</c:v>
                </c:pt>
                <c:pt idx="2">
                  <c:v>MARINE CORPS</c:v>
                </c:pt>
                <c:pt idx="3">
                  <c:v>VA CANTEENS</c:v>
                </c:pt>
                <c:pt idx="4">
                  <c:v>COAST GUARD</c:v>
                </c:pt>
              </c:strCache>
            </c:strRef>
          </c:cat>
          <c:val>
            <c:numRef>
              <c:f>Sheet1!$B$5:$F$5</c:f>
              <c:numCache>
                <c:formatCode>General</c:formatCode>
                <c:ptCount val="5"/>
              </c:numCache>
            </c:numRef>
          </c:val>
        </c:ser>
        <c:ser>
          <c:idx val="4"/>
          <c:order val="4"/>
          <c:tx>
            <c:strRef>
              <c:f>Sheet1!$A$6</c:f>
              <c:strCache>
                <c:ptCount val="1"/>
              </c:strCache>
            </c:strRef>
          </c:tx>
          <c:spPr>
            <a:solidFill>
              <a:schemeClr val="bg2"/>
            </a:solidFill>
            <a:ln w="13672">
              <a:solidFill>
                <a:schemeClr val="tx1"/>
              </a:solidFill>
              <a:prstDash val="solid"/>
            </a:ln>
          </c:spPr>
          <c:explosion val="13"/>
          <c:dPt>
            <c:idx val="0"/>
            <c:spPr>
              <a:solidFill>
                <a:schemeClr val="accent1"/>
              </a:solidFill>
              <a:ln w="13672">
                <a:solidFill>
                  <a:schemeClr val="tx1"/>
                </a:solidFill>
                <a:prstDash val="solid"/>
              </a:ln>
            </c:spPr>
          </c:dPt>
          <c:dPt>
            <c:idx val="1"/>
            <c:spPr>
              <a:solidFill>
                <a:schemeClr val="accent2"/>
              </a:solidFill>
              <a:ln w="13672">
                <a:solidFill>
                  <a:schemeClr val="tx1"/>
                </a:solidFill>
                <a:prstDash val="solid"/>
              </a:ln>
            </c:spPr>
          </c:dPt>
          <c:dPt>
            <c:idx val="2"/>
            <c:spPr>
              <a:solidFill>
                <a:schemeClr val="hlink"/>
              </a:solidFill>
              <a:ln w="13672">
                <a:solidFill>
                  <a:schemeClr val="tx1"/>
                </a:solidFill>
                <a:prstDash val="solid"/>
              </a:ln>
            </c:spPr>
          </c:dPt>
          <c:dPt>
            <c:idx val="3"/>
            <c:spPr>
              <a:solidFill>
                <a:schemeClr val="folHlink"/>
              </a:solidFill>
              <a:ln w="13672">
                <a:solidFill>
                  <a:schemeClr val="tx1"/>
                </a:solidFill>
                <a:prstDash val="solid"/>
              </a:ln>
            </c:spPr>
          </c:dPt>
          <c:dLbls>
            <c:spPr>
              <a:noFill/>
              <a:ln w="27344">
                <a:noFill/>
              </a:ln>
            </c:spPr>
            <c:txPr>
              <a:bodyPr/>
              <a:lstStyle/>
              <a:p>
                <a:pPr>
                  <a:defRPr sz="1938" b="1" i="0" u="none" strike="noStrike" baseline="0">
                    <a:solidFill>
                      <a:schemeClr val="tx1"/>
                    </a:solidFill>
                    <a:latin typeface="Times New Roman"/>
                    <a:ea typeface="Times New Roman"/>
                    <a:cs typeface="Times New Roman"/>
                  </a:defRPr>
                </a:pPr>
                <a:endParaRPr lang="en-US"/>
              </a:p>
            </c:txPr>
            <c:showVal val="1"/>
            <c:showLeaderLines val="1"/>
          </c:dLbls>
          <c:cat>
            <c:strRef>
              <c:f>Sheet1!$B$1:$F$1</c:f>
              <c:strCache>
                <c:ptCount val="5"/>
                <c:pt idx="0">
                  <c:v>AAFES</c:v>
                </c:pt>
                <c:pt idx="1">
                  <c:v>NAVY</c:v>
                </c:pt>
                <c:pt idx="2">
                  <c:v>MARINE CORPS</c:v>
                </c:pt>
                <c:pt idx="3">
                  <c:v>VA CANTEENS</c:v>
                </c:pt>
                <c:pt idx="4">
                  <c:v>COAST GUARD</c:v>
                </c:pt>
              </c:strCache>
            </c:strRef>
          </c:cat>
          <c:val>
            <c:numRef>
              <c:f>Sheet1!$B$6:$F$6</c:f>
              <c:numCache>
                <c:formatCode>General</c:formatCode>
                <c:ptCount val="5"/>
              </c:numCache>
            </c:numRef>
          </c:val>
        </c:ser>
        <c:dLbls>
          <c:showVal val="1"/>
        </c:dLbls>
      </c:pie3DChart>
      <c:spPr>
        <a:noFill/>
        <a:ln w="27344">
          <a:noFill/>
        </a:ln>
      </c:spPr>
    </c:plotArea>
    <c:plotVisOnly val="1"/>
    <c:dispBlanksAs val="zero"/>
  </c:chart>
  <c:spPr>
    <a:noFill/>
    <a:ln>
      <a:noFill/>
    </a:ln>
  </c:spPr>
  <c:txPr>
    <a:bodyPr/>
    <a:lstStyle/>
    <a:p>
      <a:pPr>
        <a:defRPr sz="1938" b="1" i="0" u="none" strike="noStrike" baseline="0">
          <a:solidFill>
            <a:schemeClr val="tx1"/>
          </a:solidFill>
          <a:latin typeface="Times New Roman"/>
          <a:ea typeface="Times New Roman"/>
          <a:cs typeface="Times New Roman"/>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view3D>
      <c:rotX val="0"/>
      <c:hPercent val="57"/>
      <c:rotY val="0"/>
      <c:depthPercent val="100"/>
      <c:rAngAx val="1"/>
    </c:view3D>
    <c:floor>
      <c:spPr>
        <a:solidFill>
          <a:srgbClr val="C0C0C0"/>
        </a:solidFill>
        <a:ln w="3175">
          <a:solidFill>
            <a:schemeClr val="tx1"/>
          </a:solidFill>
          <a:prstDash val="solid"/>
        </a:ln>
      </c:spPr>
    </c:floor>
    <c:sideWall>
      <c:spPr>
        <a:gradFill rotWithShape="0">
          <a:gsLst>
            <a:gs pos="0">
              <a:srgbClr val="0000FF"/>
            </a:gs>
            <a:gs pos="100000">
              <a:srgbClr val="000080"/>
            </a:gs>
          </a:gsLst>
          <a:lin ang="5400000" scaled="1"/>
        </a:gradFill>
        <a:ln w="12700">
          <a:solidFill>
            <a:schemeClr val="tx1"/>
          </a:solidFill>
          <a:prstDash val="solid"/>
        </a:ln>
      </c:spPr>
    </c:sideWall>
    <c:backWall>
      <c:spPr>
        <a:gradFill rotWithShape="0">
          <a:gsLst>
            <a:gs pos="0">
              <a:srgbClr val="0000FF"/>
            </a:gs>
            <a:gs pos="100000">
              <a:srgbClr val="000080"/>
            </a:gs>
          </a:gsLst>
          <a:lin ang="5400000" scaled="1"/>
        </a:gradFill>
        <a:ln w="12700">
          <a:solidFill>
            <a:schemeClr val="tx1"/>
          </a:solidFill>
          <a:prstDash val="solid"/>
        </a:ln>
      </c:spPr>
    </c:backWall>
    <c:plotArea>
      <c:layout>
        <c:manualLayout>
          <c:layoutTarget val="inner"/>
          <c:xMode val="edge"/>
          <c:yMode val="edge"/>
          <c:x val="0.0714300024937574"/>
          <c:y val="0.0353539949616947"/>
          <c:w val="0.952326901248584"/>
          <c:h val="0.771777003484325"/>
        </c:manualLayout>
      </c:layout>
      <c:bar3DChart>
        <c:barDir val="col"/>
        <c:grouping val="clustered"/>
        <c:ser>
          <c:idx val="0"/>
          <c:order val="0"/>
          <c:tx>
            <c:strRef>
              <c:f>Sheet1!$A$2</c:f>
              <c:strCache>
                <c:ptCount val="1"/>
                <c:pt idx="0">
                  <c:v>AAFES</c:v>
                </c:pt>
              </c:strCache>
            </c:strRef>
          </c:tx>
          <c:spPr>
            <a:solidFill>
              <a:schemeClr val="accent1"/>
            </a:solidFill>
            <a:ln w="12697">
              <a:solidFill>
                <a:schemeClr val="tx1"/>
              </a:solidFill>
              <a:prstDash val="solid"/>
            </a:ln>
          </c:spPr>
          <c:dLbls>
            <c:dLbl>
              <c:idx val="0"/>
              <c:layout>
                <c:manualLayout>
                  <c:x val="-0.00755791828634091"/>
                  <c:y val="-0.00570821584556565"/>
                </c:manualLayout>
              </c:layout>
              <c:showVal val="1"/>
            </c:dLbl>
            <c:dLbl>
              <c:idx val="1"/>
              <c:layout>
                <c:manualLayout>
                  <c:x val="-0.0092020768276285"/>
                  <c:y val="-0.00589155112134809"/>
                </c:manualLayout>
              </c:layout>
              <c:showVal val="1"/>
            </c:dLbl>
            <c:dLbl>
              <c:idx val="2"/>
              <c:layout>
                <c:manualLayout>
                  <c:x val="-0.0124308960923284"/>
                  <c:y val="-0.010449363136409"/>
                </c:manualLayout>
              </c:layout>
              <c:showVal val="1"/>
            </c:dLbl>
            <c:spPr>
              <a:noFill/>
              <a:ln w="25394">
                <a:noFill/>
              </a:ln>
            </c:spPr>
            <c:txPr>
              <a:bodyPr/>
              <a:lstStyle/>
              <a:p>
                <a:pPr>
                  <a:defRPr sz="1025" b="1" i="0" u="none" strike="noStrike" baseline="0">
                    <a:solidFill>
                      <a:schemeClr val="tx1"/>
                    </a:solidFill>
                    <a:latin typeface="Tahoma"/>
                    <a:ea typeface="Tahoma"/>
                    <a:cs typeface="Tahoma"/>
                  </a:defRPr>
                </a:pPr>
                <a:endParaRPr lang="en-US"/>
              </a:p>
            </c:txPr>
            <c:showVal val="1"/>
          </c:dLbls>
          <c:cat>
            <c:strRef>
              <c:f>Sheet1!$B$1:$D$1</c:f>
              <c:strCache>
                <c:ptCount val="3"/>
                <c:pt idx="0">
                  <c:v>Conus - 433</c:v>
                </c:pt>
                <c:pt idx="1">
                  <c:v>Overseas - 111</c:v>
                </c:pt>
                <c:pt idx="2">
                  <c:v>Worldwide - 544</c:v>
                </c:pt>
              </c:strCache>
            </c:strRef>
          </c:cat>
          <c:val>
            <c:numRef>
              <c:f>Sheet1!$B$2:$D$2</c:f>
              <c:numCache>
                <c:formatCode>General</c:formatCode>
                <c:ptCount val="3"/>
                <c:pt idx="0">
                  <c:v>117.0</c:v>
                </c:pt>
                <c:pt idx="1">
                  <c:v>57.0</c:v>
                </c:pt>
                <c:pt idx="2">
                  <c:v>174.0</c:v>
                </c:pt>
              </c:numCache>
            </c:numRef>
          </c:val>
        </c:ser>
        <c:ser>
          <c:idx val="1"/>
          <c:order val="1"/>
          <c:tx>
            <c:strRef>
              <c:f>Sheet1!$A$3</c:f>
              <c:strCache>
                <c:ptCount val="1"/>
                <c:pt idx="0">
                  <c:v>VA Canteens</c:v>
                </c:pt>
              </c:strCache>
            </c:strRef>
          </c:tx>
          <c:spPr>
            <a:solidFill>
              <a:srgbClr val="FF9900"/>
            </a:solidFill>
            <a:ln w="12697">
              <a:solidFill>
                <a:schemeClr val="tx1"/>
              </a:solidFill>
              <a:prstDash val="solid"/>
            </a:ln>
          </c:spPr>
          <c:dLbls>
            <c:dLbl>
              <c:idx val="0"/>
              <c:layout>
                <c:manualLayout>
                  <c:x val="-0.00321790433741862"/>
                  <c:y val="-0.00834800813806397"/>
                </c:manualLayout>
              </c:layout>
              <c:showVal val="1"/>
            </c:dLbl>
            <c:dLbl>
              <c:idx val="1"/>
              <c:layout>
                <c:manualLayout>
                  <c:x val="-0.00747501278260057"/>
                  <c:y val="-0.00256205631095645"/>
                </c:manualLayout>
              </c:layout>
              <c:showVal val="1"/>
            </c:dLbl>
            <c:dLbl>
              <c:idx val="2"/>
              <c:layout>
                <c:manualLayout>
                  <c:x val="-0.00323905610576925"/>
                  <c:y val="-0.00801743698526208"/>
                </c:manualLayout>
              </c:layout>
              <c:showVal val="1"/>
            </c:dLbl>
            <c:spPr>
              <a:noFill/>
              <a:ln w="25394">
                <a:noFill/>
              </a:ln>
            </c:spPr>
            <c:txPr>
              <a:bodyPr/>
              <a:lstStyle/>
              <a:p>
                <a:pPr>
                  <a:defRPr sz="1025" b="1" i="0" u="none" strike="noStrike" baseline="0">
                    <a:solidFill>
                      <a:schemeClr val="tx1"/>
                    </a:solidFill>
                    <a:latin typeface="Tahoma"/>
                    <a:ea typeface="Tahoma"/>
                    <a:cs typeface="Tahoma"/>
                  </a:defRPr>
                </a:pPr>
                <a:endParaRPr lang="en-US"/>
              </a:p>
            </c:txPr>
            <c:showVal val="1"/>
          </c:dLbls>
          <c:cat>
            <c:strRef>
              <c:f>Sheet1!$B$1:$D$1</c:f>
              <c:strCache>
                <c:ptCount val="3"/>
                <c:pt idx="0">
                  <c:v>Conus - 433</c:v>
                </c:pt>
                <c:pt idx="1">
                  <c:v>Overseas - 111</c:v>
                </c:pt>
                <c:pt idx="2">
                  <c:v>Worldwide - 544</c:v>
                </c:pt>
              </c:strCache>
            </c:strRef>
          </c:cat>
          <c:val>
            <c:numRef>
              <c:f>Sheet1!$B$3:$D$3</c:f>
              <c:numCache>
                <c:formatCode>General</c:formatCode>
                <c:ptCount val="3"/>
                <c:pt idx="0">
                  <c:v>179.0</c:v>
                </c:pt>
                <c:pt idx="1">
                  <c:v>1.0</c:v>
                </c:pt>
                <c:pt idx="2">
                  <c:v>180.0</c:v>
                </c:pt>
              </c:numCache>
            </c:numRef>
          </c:val>
        </c:ser>
        <c:ser>
          <c:idx val="2"/>
          <c:order val="2"/>
          <c:tx>
            <c:strRef>
              <c:f>Sheet1!$A$4</c:f>
              <c:strCache>
                <c:ptCount val="1"/>
                <c:pt idx="0">
                  <c:v>Navy</c:v>
                </c:pt>
              </c:strCache>
            </c:strRef>
          </c:tx>
          <c:spPr>
            <a:solidFill>
              <a:srgbClr val="800080"/>
            </a:solidFill>
            <a:ln w="12697">
              <a:solidFill>
                <a:schemeClr val="tx1"/>
              </a:solidFill>
              <a:prstDash val="solid"/>
            </a:ln>
          </c:spPr>
          <c:dLbls>
            <c:dLbl>
              <c:idx val="0"/>
              <c:layout>
                <c:manualLayout>
                  <c:x val="-0.00262579621975936"/>
                  <c:y val="0.000987291313734587"/>
                </c:manualLayout>
              </c:layout>
              <c:showVal val="1"/>
            </c:dLbl>
            <c:dLbl>
              <c:idx val="1"/>
              <c:layout>
                <c:manualLayout>
                  <c:x val="-0.0118727867277408"/>
                  <c:y val="-0.00277016319943916"/>
                </c:manualLayout>
              </c:layout>
              <c:showVal val="1"/>
            </c:dLbl>
            <c:dLbl>
              <c:idx val="2"/>
              <c:layout>
                <c:manualLayout>
                  <c:x val="0.00662601700751957"/>
                  <c:y val="0.00336247716735203"/>
                </c:manualLayout>
              </c:layout>
              <c:showVal val="1"/>
            </c:dLbl>
            <c:spPr>
              <a:noFill/>
              <a:ln w="25394">
                <a:noFill/>
              </a:ln>
            </c:spPr>
            <c:txPr>
              <a:bodyPr/>
              <a:lstStyle/>
              <a:p>
                <a:pPr>
                  <a:defRPr sz="1025" b="1" i="0" u="none" strike="noStrike" baseline="0">
                    <a:solidFill>
                      <a:schemeClr val="tx1"/>
                    </a:solidFill>
                    <a:latin typeface="Tahoma"/>
                    <a:ea typeface="Tahoma"/>
                    <a:cs typeface="Tahoma"/>
                  </a:defRPr>
                </a:pPr>
                <a:endParaRPr lang="en-US"/>
              </a:p>
            </c:txPr>
            <c:showVal val="1"/>
          </c:dLbls>
          <c:cat>
            <c:strRef>
              <c:f>Sheet1!$B$1:$D$1</c:f>
              <c:strCache>
                <c:ptCount val="3"/>
                <c:pt idx="0">
                  <c:v>Conus - 433</c:v>
                </c:pt>
                <c:pt idx="1">
                  <c:v>Overseas - 111</c:v>
                </c:pt>
                <c:pt idx="2">
                  <c:v>Worldwide - 544</c:v>
                </c:pt>
              </c:strCache>
            </c:strRef>
          </c:cat>
          <c:val>
            <c:numRef>
              <c:f>Sheet1!$B$4:$D$4</c:f>
              <c:numCache>
                <c:formatCode>General</c:formatCode>
                <c:ptCount val="3"/>
                <c:pt idx="0">
                  <c:v>74.0</c:v>
                </c:pt>
                <c:pt idx="1">
                  <c:v>31.0</c:v>
                </c:pt>
                <c:pt idx="2">
                  <c:v>105.0</c:v>
                </c:pt>
              </c:numCache>
            </c:numRef>
          </c:val>
        </c:ser>
        <c:ser>
          <c:idx val="3"/>
          <c:order val="3"/>
          <c:tx>
            <c:strRef>
              <c:f>Sheet1!$A$5</c:f>
              <c:strCache>
                <c:ptCount val="1"/>
                <c:pt idx="0">
                  <c:v>Coast Guard</c:v>
                </c:pt>
              </c:strCache>
            </c:strRef>
          </c:tx>
          <c:spPr>
            <a:solidFill>
              <a:srgbClr val="00FF00"/>
            </a:solidFill>
            <a:ln w="12697">
              <a:solidFill>
                <a:schemeClr val="tx1"/>
              </a:solidFill>
              <a:prstDash val="solid"/>
            </a:ln>
          </c:spPr>
          <c:dLbls>
            <c:dLbl>
              <c:idx val="0"/>
              <c:layout>
                <c:manualLayout>
                  <c:x val="-0.00396115116981555"/>
                  <c:y val="-0.000815980723605352"/>
                </c:manualLayout>
              </c:layout>
              <c:showVal val="1"/>
            </c:dLbl>
            <c:dLbl>
              <c:idx val="1"/>
              <c:layout>
                <c:manualLayout>
                  <c:x val="-0.0112806786100815"/>
                  <c:y val="0.000832465566634785"/>
                </c:manualLayout>
              </c:layout>
              <c:showVal val="1"/>
            </c:dLbl>
            <c:dLbl>
              <c:idx val="2"/>
              <c:layout>
                <c:manualLayout>
                  <c:x val="-0.00140055824337658"/>
                  <c:y val="-0.000575284276113039"/>
                </c:manualLayout>
              </c:layout>
              <c:showVal val="1"/>
            </c:dLbl>
            <c:spPr>
              <a:noFill/>
              <a:ln w="25394">
                <a:noFill/>
              </a:ln>
            </c:spPr>
            <c:txPr>
              <a:bodyPr/>
              <a:lstStyle/>
              <a:p>
                <a:pPr>
                  <a:defRPr sz="1025" b="1" i="0" u="none" strike="noStrike" baseline="0">
                    <a:solidFill>
                      <a:schemeClr val="tx1"/>
                    </a:solidFill>
                    <a:latin typeface="Tahoma"/>
                    <a:ea typeface="Tahoma"/>
                    <a:cs typeface="Tahoma"/>
                  </a:defRPr>
                </a:pPr>
                <a:endParaRPr lang="en-US"/>
              </a:p>
            </c:txPr>
            <c:showVal val="1"/>
          </c:dLbls>
          <c:cat>
            <c:strRef>
              <c:f>Sheet1!$B$1:$D$1</c:f>
              <c:strCache>
                <c:ptCount val="3"/>
                <c:pt idx="0">
                  <c:v>Conus - 433</c:v>
                </c:pt>
                <c:pt idx="1">
                  <c:v>Overseas - 111</c:v>
                </c:pt>
                <c:pt idx="2">
                  <c:v>Worldwide - 544</c:v>
                </c:pt>
              </c:strCache>
            </c:strRef>
          </c:cat>
          <c:val>
            <c:numRef>
              <c:f>Sheet1!$B$5:$D$5</c:f>
              <c:numCache>
                <c:formatCode>General</c:formatCode>
                <c:ptCount val="3"/>
                <c:pt idx="0">
                  <c:v>57.0</c:v>
                </c:pt>
                <c:pt idx="1">
                  <c:v>4.0</c:v>
                </c:pt>
                <c:pt idx="2">
                  <c:v>61.0</c:v>
                </c:pt>
              </c:numCache>
            </c:numRef>
          </c:val>
        </c:ser>
        <c:ser>
          <c:idx val="4"/>
          <c:order val="4"/>
          <c:tx>
            <c:strRef>
              <c:f>Sheet1!$A$6</c:f>
              <c:strCache>
                <c:ptCount val="1"/>
                <c:pt idx="0">
                  <c:v>Marine Corps</c:v>
                </c:pt>
              </c:strCache>
            </c:strRef>
          </c:tx>
          <c:spPr>
            <a:solidFill>
              <a:srgbClr val="FFFF00"/>
            </a:solidFill>
            <a:ln w="12697">
              <a:solidFill>
                <a:schemeClr val="tx1"/>
              </a:solidFill>
              <a:prstDash val="solid"/>
            </a:ln>
          </c:spPr>
          <c:dLbls>
            <c:dLbl>
              <c:idx val="0"/>
              <c:layout>
                <c:manualLayout>
                  <c:x val="-0.00643146204724016"/>
                  <c:y val="0.00140368248332241"/>
                </c:manualLayout>
              </c:layout>
              <c:showVal val="1"/>
            </c:dLbl>
            <c:dLbl>
              <c:idx val="1"/>
              <c:layout>
                <c:manualLayout>
                  <c:x val="-0.00657887603668889"/>
                  <c:y val="0.00299491965267235"/>
                </c:manualLayout>
              </c:layout>
              <c:showVal val="1"/>
            </c:dLbl>
            <c:dLbl>
              <c:idx val="2"/>
              <c:layout>
                <c:manualLayout>
                  <c:x val="-0.00123921827070891"/>
                  <c:y val="-0.00694687250597062"/>
                </c:manualLayout>
              </c:layout>
              <c:showVal val="1"/>
            </c:dLbl>
            <c:spPr>
              <a:noFill/>
              <a:ln w="25394">
                <a:noFill/>
              </a:ln>
            </c:spPr>
            <c:txPr>
              <a:bodyPr/>
              <a:lstStyle/>
              <a:p>
                <a:pPr>
                  <a:defRPr sz="1025" b="1" i="0" u="none" strike="noStrike" baseline="0">
                    <a:solidFill>
                      <a:schemeClr val="tx1"/>
                    </a:solidFill>
                    <a:latin typeface="Tahoma"/>
                    <a:ea typeface="Tahoma"/>
                    <a:cs typeface="Tahoma"/>
                  </a:defRPr>
                </a:pPr>
                <a:endParaRPr lang="en-US"/>
              </a:p>
            </c:txPr>
            <c:showVal val="1"/>
          </c:dLbls>
          <c:cat>
            <c:strRef>
              <c:f>Sheet1!$B$1:$D$1</c:f>
              <c:strCache>
                <c:ptCount val="3"/>
                <c:pt idx="0">
                  <c:v>Conus - 433</c:v>
                </c:pt>
                <c:pt idx="1">
                  <c:v>Overseas - 111</c:v>
                </c:pt>
                <c:pt idx="2">
                  <c:v>Worldwide - 544</c:v>
                </c:pt>
              </c:strCache>
            </c:strRef>
          </c:cat>
          <c:val>
            <c:numRef>
              <c:f>Sheet1!$B$6:$D$6</c:f>
              <c:numCache>
                <c:formatCode>General</c:formatCode>
                <c:ptCount val="3"/>
                <c:pt idx="0">
                  <c:v>15.0</c:v>
                </c:pt>
                <c:pt idx="1">
                  <c:v>2.0</c:v>
                </c:pt>
                <c:pt idx="2">
                  <c:v>17.0</c:v>
                </c:pt>
              </c:numCache>
            </c:numRef>
          </c:val>
        </c:ser>
        <c:gapDepth val="0"/>
        <c:shape val="box"/>
        <c:axId val="653452248"/>
        <c:axId val="653455304"/>
        <c:axId val="0"/>
      </c:bar3DChart>
      <c:catAx>
        <c:axId val="653452248"/>
        <c:scaling>
          <c:orientation val="minMax"/>
        </c:scaling>
        <c:delete val="1"/>
        <c:axPos val="b"/>
        <c:numFmt formatCode="General" sourceLinked="1"/>
        <c:tickLblPos val="none"/>
        <c:crossAx val="653455304"/>
        <c:crosses val="autoZero"/>
        <c:auto val="1"/>
        <c:lblAlgn val="ctr"/>
        <c:lblOffset val="100"/>
        <c:tickLblSkip val="1"/>
        <c:tickMarkSkip val="1"/>
      </c:catAx>
      <c:valAx>
        <c:axId val="653455304"/>
        <c:scaling>
          <c:orientation val="minMax"/>
          <c:max val="200.0"/>
        </c:scaling>
        <c:axPos val="l"/>
        <c:majorGridlines>
          <c:spPr>
            <a:ln w="3174">
              <a:solidFill>
                <a:schemeClr val="tx1"/>
              </a:solidFill>
              <a:prstDash val="solid"/>
            </a:ln>
          </c:spPr>
        </c:majorGridlines>
        <c:numFmt formatCode="General" sourceLinked="1"/>
        <c:majorTickMark val="in"/>
        <c:tickLblPos val="nextTo"/>
        <c:spPr>
          <a:ln w="3174">
            <a:solidFill>
              <a:schemeClr val="tx1"/>
            </a:solidFill>
            <a:prstDash val="solid"/>
          </a:ln>
        </c:spPr>
        <c:txPr>
          <a:bodyPr rot="0" vert="horz"/>
          <a:lstStyle/>
          <a:p>
            <a:pPr>
              <a:defRPr sz="1775" b="1" i="0" u="none" strike="noStrike" baseline="0">
                <a:solidFill>
                  <a:schemeClr val="tx1"/>
                </a:solidFill>
                <a:latin typeface="Times New Roman"/>
                <a:ea typeface="Times New Roman"/>
                <a:cs typeface="Times New Roman"/>
              </a:defRPr>
            </a:pPr>
            <a:endParaRPr lang="en-US"/>
          </a:p>
        </c:txPr>
        <c:crossAx val="653452248"/>
        <c:crosses val="autoZero"/>
        <c:crossBetween val="between"/>
        <c:majorUnit val="50.0"/>
        <c:minorUnit val="4.0"/>
      </c:valAx>
      <c:spPr>
        <a:noFill/>
        <a:ln w="25394">
          <a:noFill/>
        </a:ln>
      </c:spPr>
    </c:plotArea>
    <c:legend>
      <c:legendPos val="b"/>
      <c:layout>
        <c:manualLayout>
          <c:xMode val="edge"/>
          <c:yMode val="edge"/>
          <c:x val="0.00454029511918277"/>
          <c:y val="0.895470383275258"/>
          <c:w val="0.994324631101021"/>
          <c:h val="0.0853658536585366"/>
        </c:manualLayout>
      </c:layout>
      <c:spPr>
        <a:noFill/>
        <a:ln w="25394">
          <a:noFill/>
        </a:ln>
      </c:spPr>
      <c:txPr>
        <a:bodyPr/>
        <a:lstStyle/>
        <a:p>
          <a:pPr>
            <a:defRPr sz="2020" b="0" i="0" u="none" strike="noStrike" baseline="0">
              <a:solidFill>
                <a:schemeClr val="tx1"/>
              </a:solidFill>
              <a:latin typeface="Tahoma"/>
              <a:ea typeface="Tahoma"/>
              <a:cs typeface="Tahoma"/>
            </a:defRPr>
          </a:pPr>
          <a:endParaRPr lang="en-US"/>
        </a:p>
      </c:txPr>
    </c:legend>
    <c:plotVisOnly val="1"/>
    <c:dispBlanksAs val="gap"/>
  </c:chart>
  <c:spPr>
    <a:noFill/>
    <a:ln>
      <a:noFill/>
    </a:ln>
  </c:spPr>
  <c:txPr>
    <a:bodyPr/>
    <a:lstStyle/>
    <a:p>
      <a:pPr>
        <a:defRPr sz="1800" b="1" i="0" u="none" strike="noStrike" baseline="0">
          <a:solidFill>
            <a:schemeClr val="tx1"/>
          </a:solidFill>
          <a:latin typeface="Times New Roman"/>
          <a:ea typeface="Times New Roman"/>
          <a:cs typeface="Times New Roman"/>
        </a:defRPr>
      </a:pPr>
      <a:endParaRPr lang="en-US"/>
    </a:p>
  </c:txPr>
  <c:externalData r:id="rId1"/>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view3D>
      <c:rotX val="65"/>
      <c:rotY val="200"/>
      <c:perspective val="0"/>
    </c:view3D>
    <c:plotArea>
      <c:layout>
        <c:manualLayout>
          <c:layoutTarget val="inner"/>
          <c:xMode val="edge"/>
          <c:yMode val="edge"/>
          <c:x val="0.198639455782314"/>
          <c:y val="0.0309050772626933"/>
          <c:w val="0.617687074829932"/>
          <c:h val="0.969094922737307"/>
        </c:manualLayout>
      </c:layout>
      <c:pie3DChart>
        <c:varyColors val="1"/>
        <c:ser>
          <c:idx val="0"/>
          <c:order val="0"/>
          <c:tx>
            <c:strRef>
              <c:f>Sheet1!$A$2</c:f>
              <c:strCache>
                <c:ptCount val="1"/>
              </c:strCache>
            </c:strRef>
          </c:tx>
          <c:spPr>
            <a:solidFill>
              <a:schemeClr val="accent1"/>
            </a:solidFill>
            <a:ln w="14320">
              <a:solidFill>
                <a:schemeClr val="tx1"/>
              </a:solidFill>
              <a:prstDash val="solid"/>
            </a:ln>
          </c:spPr>
          <c:explosion val="4"/>
          <c:dPt>
            <c:idx val="0"/>
            <c:explosion val="8"/>
            <c:spPr>
              <a:solidFill>
                <a:srgbClr val="FF0000"/>
              </a:solidFill>
              <a:ln w="14320">
                <a:solidFill>
                  <a:schemeClr val="tx1"/>
                </a:solidFill>
                <a:prstDash val="solid"/>
              </a:ln>
            </c:spPr>
          </c:dPt>
          <c:dPt>
            <c:idx val="1"/>
            <c:explosion val="7"/>
            <c:spPr>
              <a:solidFill>
                <a:srgbClr val="FFC000"/>
              </a:solidFill>
              <a:ln w="14320">
                <a:solidFill>
                  <a:schemeClr val="tx1"/>
                </a:solidFill>
                <a:prstDash val="solid"/>
              </a:ln>
            </c:spPr>
          </c:dPt>
          <c:dPt>
            <c:idx val="2"/>
            <c:explosion val="11"/>
            <c:spPr>
              <a:solidFill>
                <a:srgbClr val="00FF00"/>
              </a:solidFill>
              <a:ln w="14320">
                <a:solidFill>
                  <a:schemeClr val="tx1"/>
                </a:solidFill>
                <a:prstDash val="solid"/>
              </a:ln>
            </c:spPr>
          </c:dPt>
          <c:dPt>
            <c:idx val="3"/>
            <c:explosion val="7"/>
            <c:spPr>
              <a:solidFill>
                <a:schemeClr val="folHlink"/>
              </a:solidFill>
              <a:ln w="14320">
                <a:solidFill>
                  <a:schemeClr val="tx1"/>
                </a:solidFill>
                <a:prstDash val="solid"/>
              </a:ln>
            </c:spPr>
          </c:dPt>
          <c:dPt>
            <c:idx val="4"/>
            <c:spPr>
              <a:solidFill>
                <a:srgbClr val="33CCCC"/>
              </a:solidFill>
              <a:ln w="14320">
                <a:solidFill>
                  <a:schemeClr val="tx1"/>
                </a:solidFill>
                <a:prstDash val="solid"/>
              </a:ln>
            </c:spPr>
          </c:dPt>
          <c:dLbls>
            <c:dLbl>
              <c:idx val="0"/>
              <c:layout>
                <c:manualLayout>
                  <c:x val="0.213261217347833"/>
                  <c:y val="0.0748593336895044"/>
                </c:manualLayout>
              </c:layout>
              <c:tx>
                <c:rich>
                  <a:bodyPr/>
                  <a:lstStyle/>
                  <a:p>
                    <a:r>
                      <a:rPr lang="en-US" dirty="0"/>
                      <a:t>Retirees**
4,945,000</a:t>
                    </a:r>
                  </a:p>
                </c:rich>
              </c:tx>
              <c:dLblPos val="bestFit"/>
            </c:dLbl>
            <c:dLbl>
              <c:idx val="1"/>
              <c:layout>
                <c:manualLayout>
                  <c:x val="-0.121599425071866"/>
                  <c:y val="0.158201845237103"/>
                </c:manualLayout>
              </c:layout>
              <c:tx>
                <c:rich>
                  <a:bodyPr/>
                  <a:lstStyle/>
                  <a:p>
                    <a:r>
                      <a:rPr lang="en-US" dirty="0"/>
                      <a:t>Active Duty
</a:t>
                    </a:r>
                    <a:r>
                      <a:rPr lang="en-US" dirty="0" smtClean="0"/>
                      <a:t>1,406,221</a:t>
                    </a:r>
                    <a:endParaRPr lang="en-US" dirty="0"/>
                  </a:p>
                </c:rich>
              </c:tx>
              <c:dLblPos val="bestFit"/>
            </c:dLbl>
            <c:dLbl>
              <c:idx val="2"/>
              <c:layout>
                <c:manualLayout>
                  <c:x val="-0.165144856892888"/>
                  <c:y val="0.0345671014763866"/>
                </c:manualLayout>
              </c:layout>
              <c:tx>
                <c:rich>
                  <a:bodyPr/>
                  <a:lstStyle/>
                  <a:p>
                    <a:r>
                      <a:rPr lang="en-US" dirty="0"/>
                      <a:t>Reservists
</a:t>
                    </a:r>
                    <a:r>
                      <a:rPr lang="en-US" dirty="0" smtClean="0"/>
                      <a:t>1,109,805</a:t>
                    </a:r>
                    <a:endParaRPr lang="en-US" dirty="0"/>
                  </a:p>
                </c:rich>
              </c:tx>
              <c:dLblPos val="bestFit"/>
            </c:dLbl>
            <c:dLbl>
              <c:idx val="3"/>
              <c:layout>
                <c:manualLayout>
                  <c:x val="-0.162908011498563"/>
                  <c:y val="-0.210198836126805"/>
                </c:manualLayout>
              </c:layout>
              <c:tx>
                <c:rich>
                  <a:bodyPr/>
                  <a:lstStyle/>
                  <a:p>
                    <a:r>
                      <a:rPr lang="en-US" dirty="0"/>
                      <a:t>Active Duty Dependents
</a:t>
                    </a:r>
                    <a:r>
                      <a:rPr lang="en-US" dirty="0" smtClean="0"/>
                      <a:t>1,864,427</a:t>
                    </a:r>
                    <a:endParaRPr lang="en-US" dirty="0"/>
                  </a:p>
                </c:rich>
              </c:tx>
              <c:dLblPos val="bestFit"/>
            </c:dLbl>
            <c:dLbl>
              <c:idx val="4"/>
              <c:layout>
                <c:manualLayout>
                  <c:x val="-0.000164907957933647"/>
                  <c:y val="-0.104988199871905"/>
                </c:manualLayout>
              </c:layout>
              <c:tx>
                <c:rich>
                  <a:bodyPr/>
                  <a:lstStyle/>
                  <a:p>
                    <a:r>
                      <a:rPr lang="en-US" dirty="0"/>
                      <a:t>Reserve Dependents
</a:t>
                    </a:r>
                    <a:r>
                      <a:rPr lang="en-US" dirty="0" smtClean="0"/>
                      <a:t>1,114,900</a:t>
                    </a:r>
                    <a:endParaRPr lang="en-US" dirty="0"/>
                  </a:p>
                </c:rich>
              </c:tx>
              <c:dLblPos val="bestFit"/>
            </c:dLbl>
            <c:spPr>
              <a:noFill/>
              <a:ln w="28639">
                <a:noFill/>
              </a:ln>
            </c:spPr>
            <c:txPr>
              <a:bodyPr/>
              <a:lstStyle/>
              <a:p>
                <a:pPr>
                  <a:defRPr sz="1409" b="1" i="0" u="none" strike="noStrike" baseline="0">
                    <a:solidFill>
                      <a:srgbClr val="000000"/>
                    </a:solidFill>
                    <a:latin typeface="Tahoma"/>
                    <a:ea typeface="Tahoma"/>
                    <a:cs typeface="Tahoma"/>
                  </a:defRPr>
                </a:pPr>
                <a:endParaRPr lang="en-US"/>
              </a:p>
            </c:txPr>
            <c:showVal val="1"/>
            <c:showLeaderLines val="1"/>
          </c:dLbls>
          <c:cat>
            <c:strRef>
              <c:f>Sheet1!$B$1:$F$1</c:f>
              <c:strCache>
                <c:ptCount val="5"/>
                <c:pt idx="0">
                  <c:v>Retirees*</c:v>
                </c:pt>
                <c:pt idx="1">
                  <c:v>Active Duty</c:v>
                </c:pt>
                <c:pt idx="2">
                  <c:v>Reservists</c:v>
                </c:pt>
                <c:pt idx="3">
                  <c:v>Active Duty Dependents</c:v>
                </c:pt>
                <c:pt idx="4">
                  <c:v>Reserve Dependents</c:v>
                </c:pt>
              </c:strCache>
            </c:strRef>
          </c:cat>
          <c:val>
            <c:numRef>
              <c:f>Sheet1!$B$2:$F$2</c:f>
              <c:numCache>
                <c:formatCode>#,##0</c:formatCode>
                <c:ptCount val="5"/>
                <c:pt idx="0">
                  <c:v>4.945E6</c:v>
                </c:pt>
                <c:pt idx="1">
                  <c:v>1.406221E6</c:v>
                </c:pt>
                <c:pt idx="2">
                  <c:v>1.109805E6</c:v>
                </c:pt>
                <c:pt idx="3">
                  <c:v>1.864427E6</c:v>
                </c:pt>
                <c:pt idx="4">
                  <c:v>1.1149E6</c:v>
                </c:pt>
              </c:numCache>
            </c:numRef>
          </c:val>
        </c:ser>
        <c:ser>
          <c:idx val="1"/>
          <c:order val="1"/>
          <c:tx>
            <c:strRef>
              <c:f>Sheet1!$A$3</c:f>
              <c:strCache>
                <c:ptCount val="1"/>
              </c:strCache>
            </c:strRef>
          </c:tx>
          <c:spPr>
            <a:solidFill>
              <a:schemeClr val="accent2"/>
            </a:solidFill>
            <a:ln w="14320">
              <a:solidFill>
                <a:schemeClr val="tx1"/>
              </a:solidFill>
              <a:prstDash val="solid"/>
            </a:ln>
          </c:spPr>
          <c:explosion val="4"/>
          <c:dPt>
            <c:idx val="0"/>
            <c:spPr>
              <a:solidFill>
                <a:schemeClr val="accent1"/>
              </a:solidFill>
              <a:ln w="14320">
                <a:solidFill>
                  <a:schemeClr val="tx1"/>
                </a:solidFill>
                <a:prstDash val="solid"/>
              </a:ln>
            </c:spPr>
          </c:dPt>
          <c:dPt>
            <c:idx val="2"/>
            <c:spPr>
              <a:solidFill>
                <a:schemeClr val="hlink"/>
              </a:solidFill>
              <a:ln w="14320">
                <a:solidFill>
                  <a:schemeClr val="tx1"/>
                </a:solidFill>
                <a:prstDash val="solid"/>
              </a:ln>
            </c:spPr>
          </c:dPt>
          <c:dPt>
            <c:idx val="3"/>
            <c:spPr>
              <a:solidFill>
                <a:schemeClr val="folHlink"/>
              </a:solidFill>
              <a:ln w="14320">
                <a:solidFill>
                  <a:schemeClr val="tx1"/>
                </a:solidFill>
                <a:prstDash val="solid"/>
              </a:ln>
            </c:spPr>
          </c:dPt>
          <c:dPt>
            <c:idx val="4"/>
            <c:spPr>
              <a:solidFill>
                <a:schemeClr val="bg2"/>
              </a:solidFill>
              <a:ln w="14320">
                <a:solidFill>
                  <a:schemeClr val="tx1"/>
                </a:solidFill>
                <a:prstDash val="solid"/>
              </a:ln>
            </c:spPr>
          </c:dPt>
          <c:cat>
            <c:strRef>
              <c:f>Sheet1!$B$1:$F$1</c:f>
              <c:strCache>
                <c:ptCount val="5"/>
                <c:pt idx="0">
                  <c:v>Retirees*</c:v>
                </c:pt>
                <c:pt idx="1">
                  <c:v>Active Duty</c:v>
                </c:pt>
                <c:pt idx="2">
                  <c:v>Reservists</c:v>
                </c:pt>
                <c:pt idx="3">
                  <c:v>Active Duty Dependents</c:v>
                </c:pt>
                <c:pt idx="4">
                  <c:v>Reserve Dependents</c:v>
                </c:pt>
              </c:strCache>
            </c:strRef>
          </c:cat>
          <c:val>
            <c:numRef>
              <c:f>Sheet1!$B$3:$F$3</c:f>
              <c:numCache>
                <c:formatCode>General</c:formatCode>
                <c:ptCount val="5"/>
              </c:numCache>
            </c:numRef>
          </c:val>
        </c:ser>
        <c:ser>
          <c:idx val="2"/>
          <c:order val="2"/>
          <c:tx>
            <c:strRef>
              <c:f>Sheet1!$A$4</c:f>
              <c:strCache>
                <c:ptCount val="1"/>
              </c:strCache>
            </c:strRef>
          </c:tx>
          <c:spPr>
            <a:solidFill>
              <a:schemeClr val="hlink"/>
            </a:solidFill>
            <a:ln w="14320">
              <a:solidFill>
                <a:schemeClr val="tx1"/>
              </a:solidFill>
              <a:prstDash val="solid"/>
            </a:ln>
          </c:spPr>
          <c:explosion val="4"/>
          <c:dPt>
            <c:idx val="0"/>
            <c:spPr>
              <a:solidFill>
                <a:schemeClr val="accent1"/>
              </a:solidFill>
              <a:ln w="14320">
                <a:solidFill>
                  <a:schemeClr val="tx1"/>
                </a:solidFill>
                <a:prstDash val="solid"/>
              </a:ln>
            </c:spPr>
          </c:dPt>
          <c:dPt>
            <c:idx val="1"/>
            <c:spPr>
              <a:solidFill>
                <a:schemeClr val="accent2"/>
              </a:solidFill>
              <a:ln w="14320">
                <a:solidFill>
                  <a:schemeClr val="tx1"/>
                </a:solidFill>
                <a:prstDash val="solid"/>
              </a:ln>
            </c:spPr>
          </c:dPt>
          <c:dPt>
            <c:idx val="3"/>
            <c:spPr>
              <a:solidFill>
                <a:schemeClr val="folHlink"/>
              </a:solidFill>
              <a:ln w="14320">
                <a:solidFill>
                  <a:schemeClr val="tx1"/>
                </a:solidFill>
                <a:prstDash val="solid"/>
              </a:ln>
            </c:spPr>
          </c:dPt>
          <c:dPt>
            <c:idx val="4"/>
            <c:spPr>
              <a:solidFill>
                <a:schemeClr val="bg2"/>
              </a:solidFill>
              <a:ln w="14320">
                <a:solidFill>
                  <a:schemeClr val="tx1"/>
                </a:solidFill>
                <a:prstDash val="solid"/>
              </a:ln>
            </c:spPr>
          </c:dPt>
          <c:cat>
            <c:strRef>
              <c:f>Sheet1!$B$1:$F$1</c:f>
              <c:strCache>
                <c:ptCount val="5"/>
                <c:pt idx="0">
                  <c:v>Retirees*</c:v>
                </c:pt>
                <c:pt idx="1">
                  <c:v>Active Duty</c:v>
                </c:pt>
                <c:pt idx="2">
                  <c:v>Reservists</c:v>
                </c:pt>
                <c:pt idx="3">
                  <c:v>Active Duty Dependents</c:v>
                </c:pt>
                <c:pt idx="4">
                  <c:v>Reserve Dependents</c:v>
                </c:pt>
              </c:strCache>
            </c:strRef>
          </c:cat>
          <c:val>
            <c:numRef>
              <c:f>Sheet1!$B$4:$F$4</c:f>
              <c:numCache>
                <c:formatCode>General</c:formatCode>
                <c:ptCount val="5"/>
              </c:numCache>
            </c:numRef>
          </c:val>
        </c:ser>
        <c:ser>
          <c:idx val="3"/>
          <c:order val="3"/>
          <c:tx>
            <c:strRef>
              <c:f>Sheet1!$A$5</c:f>
              <c:strCache>
                <c:ptCount val="1"/>
              </c:strCache>
            </c:strRef>
          </c:tx>
          <c:spPr>
            <a:solidFill>
              <a:schemeClr val="folHlink"/>
            </a:solidFill>
            <a:ln w="14320">
              <a:solidFill>
                <a:schemeClr val="tx1"/>
              </a:solidFill>
              <a:prstDash val="solid"/>
            </a:ln>
          </c:spPr>
          <c:explosion val="4"/>
          <c:dPt>
            <c:idx val="0"/>
            <c:spPr>
              <a:solidFill>
                <a:schemeClr val="accent1"/>
              </a:solidFill>
              <a:ln w="14320">
                <a:solidFill>
                  <a:schemeClr val="tx1"/>
                </a:solidFill>
                <a:prstDash val="solid"/>
              </a:ln>
            </c:spPr>
          </c:dPt>
          <c:dPt>
            <c:idx val="1"/>
            <c:spPr>
              <a:solidFill>
                <a:schemeClr val="accent2"/>
              </a:solidFill>
              <a:ln w="14320">
                <a:solidFill>
                  <a:schemeClr val="tx1"/>
                </a:solidFill>
                <a:prstDash val="solid"/>
              </a:ln>
            </c:spPr>
          </c:dPt>
          <c:dPt>
            <c:idx val="2"/>
            <c:spPr>
              <a:solidFill>
                <a:schemeClr val="hlink"/>
              </a:solidFill>
              <a:ln w="14320">
                <a:solidFill>
                  <a:schemeClr val="tx1"/>
                </a:solidFill>
                <a:prstDash val="solid"/>
              </a:ln>
            </c:spPr>
          </c:dPt>
          <c:dPt>
            <c:idx val="4"/>
            <c:spPr>
              <a:solidFill>
                <a:schemeClr val="bg2"/>
              </a:solidFill>
              <a:ln w="14320">
                <a:solidFill>
                  <a:schemeClr val="tx1"/>
                </a:solidFill>
                <a:prstDash val="solid"/>
              </a:ln>
            </c:spPr>
          </c:dPt>
          <c:cat>
            <c:strRef>
              <c:f>Sheet1!$B$1:$F$1</c:f>
              <c:strCache>
                <c:ptCount val="5"/>
                <c:pt idx="0">
                  <c:v>Retirees*</c:v>
                </c:pt>
                <c:pt idx="1">
                  <c:v>Active Duty</c:v>
                </c:pt>
                <c:pt idx="2">
                  <c:v>Reservists</c:v>
                </c:pt>
                <c:pt idx="3">
                  <c:v>Active Duty Dependents</c:v>
                </c:pt>
                <c:pt idx="4">
                  <c:v>Reserve Dependents</c:v>
                </c:pt>
              </c:strCache>
            </c:strRef>
          </c:cat>
          <c:val>
            <c:numRef>
              <c:f>Sheet1!$B$5:$F$5</c:f>
              <c:numCache>
                <c:formatCode>General</c:formatCode>
                <c:ptCount val="5"/>
              </c:numCache>
            </c:numRef>
          </c:val>
        </c:ser>
        <c:ser>
          <c:idx val="4"/>
          <c:order val="4"/>
          <c:tx>
            <c:strRef>
              <c:f>Sheet1!$A$6</c:f>
              <c:strCache>
                <c:ptCount val="1"/>
              </c:strCache>
            </c:strRef>
          </c:tx>
          <c:spPr>
            <a:solidFill>
              <a:schemeClr val="bg2"/>
            </a:solidFill>
            <a:ln w="14320">
              <a:solidFill>
                <a:schemeClr val="tx1"/>
              </a:solidFill>
              <a:prstDash val="solid"/>
            </a:ln>
          </c:spPr>
          <c:explosion val="4"/>
          <c:dPt>
            <c:idx val="0"/>
            <c:spPr>
              <a:solidFill>
                <a:schemeClr val="accent1"/>
              </a:solidFill>
              <a:ln w="14320">
                <a:solidFill>
                  <a:schemeClr val="tx1"/>
                </a:solidFill>
                <a:prstDash val="solid"/>
              </a:ln>
            </c:spPr>
          </c:dPt>
          <c:dPt>
            <c:idx val="1"/>
            <c:spPr>
              <a:solidFill>
                <a:schemeClr val="accent2"/>
              </a:solidFill>
              <a:ln w="14320">
                <a:solidFill>
                  <a:schemeClr val="tx1"/>
                </a:solidFill>
                <a:prstDash val="solid"/>
              </a:ln>
            </c:spPr>
          </c:dPt>
          <c:dPt>
            <c:idx val="2"/>
            <c:spPr>
              <a:solidFill>
                <a:schemeClr val="hlink"/>
              </a:solidFill>
              <a:ln w="14320">
                <a:solidFill>
                  <a:schemeClr val="tx1"/>
                </a:solidFill>
                <a:prstDash val="solid"/>
              </a:ln>
            </c:spPr>
          </c:dPt>
          <c:dPt>
            <c:idx val="3"/>
            <c:spPr>
              <a:solidFill>
                <a:schemeClr val="folHlink"/>
              </a:solidFill>
              <a:ln w="14320">
                <a:solidFill>
                  <a:schemeClr val="tx1"/>
                </a:solidFill>
                <a:prstDash val="solid"/>
              </a:ln>
            </c:spPr>
          </c:dPt>
          <c:cat>
            <c:strRef>
              <c:f>Sheet1!$B$1:$F$1</c:f>
              <c:strCache>
                <c:ptCount val="5"/>
                <c:pt idx="0">
                  <c:v>Retirees*</c:v>
                </c:pt>
                <c:pt idx="1">
                  <c:v>Active Duty</c:v>
                </c:pt>
                <c:pt idx="2">
                  <c:v>Reservists</c:v>
                </c:pt>
                <c:pt idx="3">
                  <c:v>Active Duty Dependents</c:v>
                </c:pt>
                <c:pt idx="4">
                  <c:v>Reserve Dependents</c:v>
                </c:pt>
              </c:strCache>
            </c:strRef>
          </c:cat>
          <c:val>
            <c:numRef>
              <c:f>Sheet1!$B$6:$F$6</c:f>
              <c:numCache>
                <c:formatCode>General</c:formatCode>
                <c:ptCount val="5"/>
              </c:numCache>
            </c:numRef>
          </c:val>
        </c:ser>
      </c:pie3DChart>
      <c:spPr>
        <a:noFill/>
        <a:ln w="28639">
          <a:noFill/>
        </a:ln>
      </c:spPr>
    </c:plotArea>
    <c:plotVisOnly val="1"/>
    <c:dispBlanksAs val="zero"/>
  </c:chart>
  <c:spPr>
    <a:noFill/>
    <a:ln>
      <a:noFill/>
    </a:ln>
  </c:spPr>
  <c:txPr>
    <a:bodyPr/>
    <a:lstStyle/>
    <a:p>
      <a:pPr>
        <a:defRPr sz="2030" b="1" i="0" u="none" strike="noStrike" baseline="0">
          <a:solidFill>
            <a:schemeClr val="tx1"/>
          </a:solidFill>
          <a:latin typeface="Times New Roman"/>
          <a:ea typeface="Times New Roman"/>
          <a:cs typeface="Times New Roman"/>
        </a:defRPr>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view3D>
      <c:rotX val="65"/>
      <c:rotY val="200"/>
      <c:perspective val="0"/>
    </c:view3D>
    <c:plotArea>
      <c:layout>
        <c:manualLayout>
          <c:layoutTarget val="inner"/>
          <c:xMode val="edge"/>
          <c:yMode val="edge"/>
          <c:x val="0.0471014492753623"/>
          <c:y val="0.0"/>
          <c:w val="0.922101449275362"/>
          <c:h val="0.991935483870965"/>
        </c:manualLayout>
      </c:layout>
      <c:pie3DChart>
        <c:ser>
          <c:idx val="0"/>
          <c:order val="0"/>
          <c:tx>
            <c:strRef>
              <c:f>Sheet1!$A$2</c:f>
              <c:strCache>
                <c:ptCount val="1"/>
              </c:strCache>
            </c:strRef>
          </c:tx>
          <c:dPt>
            <c:idx val="0"/>
            <c:spPr>
              <a:solidFill>
                <a:srgbClr val="FF0000"/>
              </a:solidFill>
            </c:spPr>
          </c:dPt>
          <c:dPt>
            <c:idx val="1"/>
            <c:spPr>
              <a:solidFill>
                <a:srgbClr val="FFC000"/>
              </a:solidFill>
            </c:spPr>
          </c:dPt>
          <c:dPt>
            <c:idx val="2"/>
            <c:spPr>
              <a:solidFill>
                <a:srgbClr val="00B050"/>
              </a:solidFill>
            </c:spPr>
          </c:dPt>
          <c:dPt>
            <c:idx val="3"/>
            <c:spPr>
              <a:solidFill>
                <a:srgbClr val="00B0F0"/>
              </a:solidFill>
            </c:spPr>
          </c:dPt>
          <c:dLbls>
            <c:dLbl>
              <c:idx val="0"/>
              <c:layout>
                <c:manualLayout>
                  <c:x val="0.199275362318841"/>
                  <c:y val="0.0305431296402662"/>
                </c:manualLayout>
              </c:layout>
              <c:tx>
                <c:rich>
                  <a:bodyPr/>
                  <a:lstStyle/>
                  <a:p>
                    <a:pPr>
                      <a:defRPr sz="1200" b="1" i="0" u="none" strike="noStrike" baseline="0">
                        <a:solidFill>
                          <a:srgbClr val="000000"/>
                        </a:solidFill>
                        <a:latin typeface="Tahoma"/>
                        <a:ea typeface="Tahoma"/>
                        <a:cs typeface="Tahoma"/>
                      </a:defRPr>
                    </a:pPr>
                    <a:r>
                      <a:rPr lang="en-US" sz="1200" dirty="0"/>
                      <a:t>25 or younger
</a:t>
                    </a:r>
                    <a:r>
                      <a:rPr lang="en-US" sz="1200" dirty="0" smtClean="0"/>
                      <a:t>46.3%</a:t>
                    </a:r>
                    <a:endParaRPr lang="en-US" sz="1200" dirty="0"/>
                  </a:p>
                </c:rich>
              </c:tx>
              <c:spPr>
                <a:noFill/>
                <a:ln w="19162">
                  <a:noFill/>
                </a:ln>
              </c:spPr>
              <c:dLblPos val="bestFit"/>
            </c:dLbl>
            <c:dLbl>
              <c:idx val="1"/>
              <c:layout>
                <c:manualLayout>
                  <c:x val="-0.187312811800904"/>
                  <c:y val="0.149193548387097"/>
                </c:manualLayout>
              </c:layout>
              <c:tx>
                <c:rich>
                  <a:bodyPr/>
                  <a:lstStyle/>
                  <a:p>
                    <a:pPr>
                      <a:defRPr sz="1200" b="1" i="0" u="none" strike="noStrike" baseline="0">
                        <a:solidFill>
                          <a:srgbClr val="000000"/>
                        </a:solidFill>
                        <a:latin typeface="Tahoma"/>
                        <a:ea typeface="Tahoma"/>
                        <a:cs typeface="Tahoma"/>
                      </a:defRPr>
                    </a:pPr>
                    <a:r>
                      <a:rPr lang="en-US" sz="1200" dirty="0"/>
                      <a:t>26 to 30 years
</a:t>
                    </a:r>
                    <a:r>
                      <a:rPr lang="en-US" sz="1200" dirty="0" smtClean="0"/>
                      <a:t>20.2%</a:t>
                    </a:r>
                    <a:endParaRPr lang="en-US" sz="1200" dirty="0"/>
                  </a:p>
                </c:rich>
              </c:tx>
              <c:spPr>
                <a:noFill/>
                <a:ln w="19162">
                  <a:noFill/>
                </a:ln>
              </c:spPr>
              <c:dLblPos val="bestFit"/>
            </c:dLbl>
            <c:dLbl>
              <c:idx val="2"/>
              <c:layout>
                <c:manualLayout>
                  <c:x val="-0.0804287538298894"/>
                  <c:y val="-0.122731428093518"/>
                </c:manualLayout>
              </c:layout>
              <c:tx>
                <c:rich>
                  <a:bodyPr/>
                  <a:lstStyle/>
                  <a:p>
                    <a:pPr>
                      <a:defRPr sz="1200" b="1" i="0" u="none" strike="noStrike" baseline="0">
                        <a:solidFill>
                          <a:srgbClr val="000000"/>
                        </a:solidFill>
                        <a:latin typeface="Tahoma"/>
                        <a:ea typeface="Tahoma"/>
                        <a:cs typeface="Tahoma"/>
                      </a:defRPr>
                    </a:pPr>
                    <a:r>
                      <a:rPr lang="en-US" sz="1200" dirty="0"/>
                      <a:t>31 to 35 years
</a:t>
                    </a:r>
                    <a:r>
                      <a:rPr lang="en-US" sz="1200" dirty="0" smtClean="0"/>
                      <a:t>13.4%</a:t>
                    </a:r>
                    <a:endParaRPr lang="en-US" sz="1200" dirty="0"/>
                  </a:p>
                </c:rich>
              </c:tx>
              <c:spPr>
                <a:noFill/>
                <a:ln w="19162">
                  <a:noFill/>
                </a:ln>
              </c:spPr>
              <c:dLblPos val="bestFit"/>
            </c:dLbl>
            <c:dLbl>
              <c:idx val="3"/>
              <c:layout>
                <c:manualLayout>
                  <c:x val="-0.167914914552828"/>
                  <c:y val="-0.167013319096325"/>
                </c:manualLayout>
              </c:layout>
              <c:tx>
                <c:rich>
                  <a:bodyPr/>
                  <a:lstStyle/>
                  <a:p>
                    <a:pPr>
                      <a:defRPr sz="1200" b="1" i="0" u="none" strike="noStrike" baseline="0">
                        <a:solidFill>
                          <a:srgbClr val="000000"/>
                        </a:solidFill>
                        <a:latin typeface="Tahoma"/>
                        <a:ea typeface="Tahoma"/>
                        <a:cs typeface="Tahoma"/>
                      </a:defRPr>
                    </a:pPr>
                    <a:r>
                      <a:rPr lang="en-US" sz="1200" dirty="0"/>
                      <a:t>36 to 40 years
</a:t>
                    </a:r>
                    <a:r>
                      <a:rPr lang="en-US" sz="1200" dirty="0" smtClean="0"/>
                      <a:t>11.5%</a:t>
                    </a:r>
                    <a:endParaRPr lang="en-US" sz="1200" dirty="0"/>
                  </a:p>
                </c:rich>
              </c:tx>
              <c:spPr>
                <a:noFill/>
                <a:ln w="19162">
                  <a:noFill/>
                </a:ln>
              </c:spPr>
              <c:dLblPos val="bestFit"/>
            </c:dLbl>
            <c:dLbl>
              <c:idx val="4"/>
              <c:layout>
                <c:manualLayout>
                  <c:x val="0.0258726764978824"/>
                  <c:y val="-0.106529448128583"/>
                </c:manualLayout>
              </c:layout>
              <c:tx>
                <c:rich>
                  <a:bodyPr/>
                  <a:lstStyle/>
                  <a:p>
                    <a:pPr>
                      <a:defRPr sz="1200" b="1" i="0" u="none" strike="noStrike" baseline="0">
                        <a:solidFill>
                          <a:srgbClr val="000000"/>
                        </a:solidFill>
                        <a:latin typeface="Tahoma"/>
                        <a:ea typeface="Tahoma"/>
                        <a:cs typeface="Tahoma"/>
                      </a:defRPr>
                    </a:pPr>
                    <a:r>
                      <a:rPr lang="en-US" sz="1200" dirty="0"/>
                      <a:t>41 or 
older
</a:t>
                    </a:r>
                    <a:r>
                      <a:rPr lang="en-US" sz="1200" dirty="0" smtClean="0"/>
                      <a:t>8.6%</a:t>
                    </a:r>
                    <a:endParaRPr lang="en-US" sz="1200" dirty="0"/>
                  </a:p>
                </c:rich>
              </c:tx>
              <c:spPr>
                <a:noFill/>
                <a:ln w="19162">
                  <a:noFill/>
                </a:ln>
              </c:spPr>
              <c:dLblPos val="bestFit"/>
            </c:dLbl>
            <c:numFmt formatCode="0%" sourceLinked="0"/>
            <c:spPr>
              <a:noFill/>
              <a:ln w="19162">
                <a:noFill/>
              </a:ln>
            </c:spPr>
            <c:txPr>
              <a:bodyPr/>
              <a:lstStyle/>
              <a:p>
                <a:pPr>
                  <a:defRPr sz="1200" b="1" i="0" u="none" strike="noStrike" baseline="0">
                    <a:solidFill>
                      <a:srgbClr val="000000"/>
                    </a:solidFill>
                    <a:latin typeface="Tahoma"/>
                    <a:ea typeface="Tahoma"/>
                    <a:cs typeface="Tahoma"/>
                  </a:defRPr>
                </a:pPr>
                <a:endParaRPr lang="en-US"/>
              </a:p>
            </c:txPr>
            <c:showCatName val="1"/>
            <c:showPercent val="1"/>
            <c:showLeaderLines val="1"/>
          </c:dLbls>
          <c:cat>
            <c:strRef>
              <c:f>Sheet1!$B$1:$F$1</c:f>
              <c:strCache>
                <c:ptCount val="5"/>
                <c:pt idx="0">
                  <c:v>25 or younger</c:v>
                </c:pt>
                <c:pt idx="1">
                  <c:v>26 to 30 years</c:v>
                </c:pt>
                <c:pt idx="2">
                  <c:v>31 to 35 years</c:v>
                </c:pt>
                <c:pt idx="3">
                  <c:v>36 to 40 years</c:v>
                </c:pt>
                <c:pt idx="4">
                  <c:v>41 or older</c:v>
                </c:pt>
              </c:strCache>
            </c:strRef>
          </c:cat>
          <c:val>
            <c:numRef>
              <c:f>Sheet1!$B$2:$F$2</c:f>
              <c:numCache>
                <c:formatCode>0.0%</c:formatCode>
                <c:ptCount val="5"/>
                <c:pt idx="0">
                  <c:v>0.463</c:v>
                </c:pt>
                <c:pt idx="1">
                  <c:v>0.202</c:v>
                </c:pt>
                <c:pt idx="2">
                  <c:v>0.134</c:v>
                </c:pt>
                <c:pt idx="3">
                  <c:v>0.115</c:v>
                </c:pt>
                <c:pt idx="4">
                  <c:v>0.086</c:v>
                </c:pt>
              </c:numCache>
            </c:numRef>
          </c:val>
        </c:ser>
        <c:ser>
          <c:idx val="1"/>
          <c:order val="1"/>
          <c:tx>
            <c:strRef>
              <c:f>Sheet1!$A$3</c:f>
              <c:strCache>
                <c:ptCount val="1"/>
              </c:strCache>
            </c:strRef>
          </c:tx>
          <c:cat>
            <c:strRef>
              <c:f>Sheet1!$B$1:$F$1</c:f>
              <c:strCache>
                <c:ptCount val="5"/>
                <c:pt idx="0">
                  <c:v>25 or younger</c:v>
                </c:pt>
                <c:pt idx="1">
                  <c:v>26 to 30 years</c:v>
                </c:pt>
                <c:pt idx="2">
                  <c:v>31 to 35 years</c:v>
                </c:pt>
                <c:pt idx="3">
                  <c:v>36 to 40 years</c:v>
                </c:pt>
                <c:pt idx="4">
                  <c:v>41 or older</c:v>
                </c:pt>
              </c:strCache>
            </c:strRef>
          </c:cat>
          <c:val>
            <c:numRef>
              <c:f>Sheet1!$B$3:$F$3</c:f>
              <c:numCache>
                <c:formatCode>General</c:formatCode>
                <c:ptCount val="5"/>
              </c:numCache>
            </c:numRef>
          </c:val>
        </c:ser>
        <c:ser>
          <c:idx val="2"/>
          <c:order val="2"/>
          <c:tx>
            <c:strRef>
              <c:f>Sheet1!$A$4</c:f>
              <c:strCache>
                <c:ptCount val="1"/>
              </c:strCache>
            </c:strRef>
          </c:tx>
          <c:cat>
            <c:strRef>
              <c:f>Sheet1!$B$1:$F$1</c:f>
              <c:strCache>
                <c:ptCount val="5"/>
                <c:pt idx="0">
                  <c:v>25 or younger</c:v>
                </c:pt>
                <c:pt idx="1">
                  <c:v>26 to 30 years</c:v>
                </c:pt>
                <c:pt idx="2">
                  <c:v>31 to 35 years</c:v>
                </c:pt>
                <c:pt idx="3">
                  <c:v>36 to 40 years</c:v>
                </c:pt>
                <c:pt idx="4">
                  <c:v>41 or older</c:v>
                </c:pt>
              </c:strCache>
            </c:strRef>
          </c:cat>
          <c:val>
            <c:numRef>
              <c:f>Sheet1!$B$4:$F$4</c:f>
              <c:numCache>
                <c:formatCode>General</c:formatCode>
                <c:ptCount val="5"/>
              </c:numCache>
            </c:numRef>
          </c:val>
        </c:ser>
        <c:ser>
          <c:idx val="3"/>
          <c:order val="3"/>
          <c:tx>
            <c:strRef>
              <c:f>Sheet1!$A$5</c:f>
              <c:strCache>
                <c:ptCount val="1"/>
              </c:strCache>
            </c:strRef>
          </c:tx>
          <c:cat>
            <c:strRef>
              <c:f>Sheet1!$B$1:$F$1</c:f>
              <c:strCache>
                <c:ptCount val="5"/>
                <c:pt idx="0">
                  <c:v>25 or younger</c:v>
                </c:pt>
                <c:pt idx="1">
                  <c:v>26 to 30 years</c:v>
                </c:pt>
                <c:pt idx="2">
                  <c:v>31 to 35 years</c:v>
                </c:pt>
                <c:pt idx="3">
                  <c:v>36 to 40 years</c:v>
                </c:pt>
                <c:pt idx="4">
                  <c:v>41 or older</c:v>
                </c:pt>
              </c:strCache>
            </c:strRef>
          </c:cat>
          <c:val>
            <c:numRef>
              <c:f>Sheet1!$B$5:$F$5</c:f>
              <c:numCache>
                <c:formatCode>General</c:formatCode>
                <c:ptCount val="5"/>
              </c:numCache>
            </c:numRef>
          </c:val>
        </c:ser>
        <c:ser>
          <c:idx val="4"/>
          <c:order val="4"/>
          <c:tx>
            <c:strRef>
              <c:f>Sheet1!$A$6</c:f>
              <c:strCache>
                <c:ptCount val="1"/>
              </c:strCache>
            </c:strRef>
          </c:tx>
          <c:cat>
            <c:strRef>
              <c:f>Sheet1!$B$1:$F$1</c:f>
              <c:strCache>
                <c:ptCount val="5"/>
                <c:pt idx="0">
                  <c:v>25 or younger</c:v>
                </c:pt>
                <c:pt idx="1">
                  <c:v>26 to 30 years</c:v>
                </c:pt>
                <c:pt idx="2">
                  <c:v>31 to 35 years</c:v>
                </c:pt>
                <c:pt idx="3">
                  <c:v>36 to 40 years</c:v>
                </c:pt>
                <c:pt idx="4">
                  <c:v>41 or older</c:v>
                </c:pt>
              </c:strCache>
            </c:strRef>
          </c:cat>
          <c:val>
            <c:numRef>
              <c:f>Sheet1!$B$6:$F$6</c:f>
              <c:numCache>
                <c:formatCode>General</c:formatCode>
                <c:ptCount val="5"/>
              </c:numCache>
            </c:numRef>
          </c:val>
        </c:ser>
      </c:pie3DChart>
      <c:spPr>
        <a:noFill/>
        <a:ln w="19162">
          <a:noFill/>
        </a:ln>
      </c:spPr>
    </c:plotArea>
    <c:plotVisOnly val="1"/>
    <c:dispBlanksAs val="zero"/>
  </c:chart>
  <c:spPr>
    <a:ln>
      <a:noFill/>
    </a:ln>
    <a:scene3d>
      <a:camera prst="orthographicFront"/>
      <a:lightRig rig="threePt" dir="t"/>
    </a:scene3d>
    <a:sp3d prstMaterial="metal"/>
  </c:spPr>
  <c:txPr>
    <a:bodyPr/>
    <a:lstStyle/>
    <a:p>
      <a:pPr>
        <a:defRPr sz="1358" b="1" i="0" u="none" strike="noStrike" baseline="0">
          <a:solidFill>
            <a:schemeClr val="tx1"/>
          </a:solidFill>
          <a:latin typeface="Times New Roman"/>
          <a:ea typeface="Times New Roman"/>
          <a:cs typeface="Times New Roman"/>
        </a:defRPr>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view3D>
      <c:rotX val="65"/>
      <c:rotY val="200"/>
      <c:perspective val="0"/>
    </c:view3D>
    <c:plotArea>
      <c:layout>
        <c:manualLayout>
          <c:layoutTarget val="inner"/>
          <c:xMode val="edge"/>
          <c:yMode val="edge"/>
          <c:x val="0.0471869328493649"/>
          <c:y val="0.0"/>
          <c:w val="0.923774954627949"/>
          <c:h val="0.991935483870965"/>
        </c:manualLayout>
      </c:layout>
      <c:pie3DChart>
        <c:ser>
          <c:idx val="0"/>
          <c:order val="0"/>
          <c:tx>
            <c:strRef>
              <c:f>Sheet1!$A$2</c:f>
              <c:strCache>
                <c:ptCount val="1"/>
              </c:strCache>
            </c:strRef>
          </c:tx>
          <c:spPr>
            <a:solidFill>
              <a:srgbClr val="00B050"/>
            </a:solidFill>
          </c:spPr>
          <c:dPt>
            <c:idx val="0"/>
            <c:spPr>
              <a:solidFill>
                <a:srgbClr val="FF0000"/>
              </a:solidFill>
            </c:spPr>
          </c:dPt>
          <c:dPt>
            <c:idx val="1"/>
            <c:spPr>
              <a:solidFill>
                <a:srgbClr val="FFC000"/>
              </a:solidFill>
            </c:spPr>
          </c:dPt>
          <c:dPt>
            <c:idx val="3"/>
            <c:spPr>
              <a:solidFill>
                <a:srgbClr val="00B0F0"/>
              </a:solidFill>
            </c:spPr>
          </c:dPt>
          <c:dPt>
            <c:idx val="4"/>
            <c:spPr>
              <a:solidFill>
                <a:schemeClr val="accent1">
                  <a:lumMod val="60000"/>
                  <a:lumOff val="40000"/>
                </a:schemeClr>
              </a:solidFill>
            </c:spPr>
          </c:dPt>
          <c:dLbls>
            <c:dLbl>
              <c:idx val="0"/>
              <c:layout>
                <c:manualLayout>
                  <c:x val="0.161524500907441"/>
                  <c:y val="-0.14270380668902"/>
                </c:manualLayout>
              </c:layout>
              <c:tx>
                <c:rich>
                  <a:bodyPr/>
                  <a:lstStyle/>
                  <a:p>
                    <a:pPr>
                      <a:defRPr sz="1200" b="1" i="0" u="none" strike="noStrike" baseline="0">
                        <a:solidFill>
                          <a:srgbClr val="000000"/>
                        </a:solidFill>
                        <a:latin typeface="Tahoma"/>
                        <a:ea typeface="Tahoma"/>
                        <a:cs typeface="Tahoma"/>
                      </a:defRPr>
                    </a:pPr>
                    <a:r>
                      <a:rPr lang="en-US" sz="1200" dirty="0"/>
                      <a:t>25 or younger
31.2%</a:t>
                    </a:r>
                  </a:p>
                </c:rich>
              </c:tx>
              <c:spPr>
                <a:noFill/>
                <a:ln w="19978">
                  <a:noFill/>
                </a:ln>
              </c:spPr>
              <c:dLblPos val="bestFit"/>
            </c:dLbl>
            <c:dLbl>
              <c:idx val="1"/>
              <c:layout>
                <c:manualLayout>
                  <c:x val="0.114944453695554"/>
                  <c:y val="0.059892902834382"/>
                </c:manualLayout>
              </c:layout>
              <c:tx>
                <c:rich>
                  <a:bodyPr/>
                  <a:lstStyle/>
                  <a:p>
                    <a:pPr>
                      <a:defRPr sz="1200" b="1" i="0" u="none" strike="noStrike" baseline="0">
                        <a:solidFill>
                          <a:srgbClr val="000000"/>
                        </a:solidFill>
                        <a:latin typeface="Tahoma"/>
                        <a:ea typeface="Tahoma"/>
                        <a:cs typeface="Tahoma"/>
                      </a:defRPr>
                    </a:pPr>
                    <a:r>
                      <a:rPr lang="en-US" sz="1200" dirty="0"/>
                      <a:t>26 to 30 years
13.7%</a:t>
                    </a:r>
                  </a:p>
                </c:rich>
              </c:tx>
              <c:spPr>
                <a:noFill/>
                <a:ln w="19978">
                  <a:noFill/>
                </a:ln>
              </c:spPr>
              <c:dLblPos val="bestFit"/>
            </c:dLbl>
            <c:dLbl>
              <c:idx val="2"/>
              <c:layout>
                <c:manualLayout>
                  <c:x val="-0.178545804886172"/>
                  <c:y val="0.136293013624553"/>
                </c:manualLayout>
              </c:layout>
              <c:tx>
                <c:rich>
                  <a:bodyPr/>
                  <a:lstStyle/>
                  <a:p>
                    <a:pPr>
                      <a:defRPr sz="1200" b="1" i="0" u="none" strike="noStrike" baseline="0">
                        <a:solidFill>
                          <a:srgbClr val="000000"/>
                        </a:solidFill>
                        <a:latin typeface="Tahoma"/>
                        <a:ea typeface="Tahoma"/>
                        <a:cs typeface="Tahoma"/>
                      </a:defRPr>
                    </a:pPr>
                    <a:r>
                      <a:rPr lang="en-US" sz="1200" dirty="0"/>
                      <a:t>31 to 35 years
13.7%</a:t>
                    </a:r>
                  </a:p>
                </c:rich>
              </c:tx>
              <c:spPr>
                <a:noFill/>
                <a:ln w="19978">
                  <a:noFill/>
                </a:ln>
              </c:spPr>
              <c:dLblPos val="bestFit"/>
            </c:dLbl>
            <c:dLbl>
              <c:idx val="3"/>
              <c:layout>
                <c:manualLayout>
                  <c:x val="-0.110385877327755"/>
                  <c:y val="0.0253495027844328"/>
                </c:manualLayout>
              </c:layout>
              <c:tx>
                <c:rich>
                  <a:bodyPr/>
                  <a:lstStyle/>
                  <a:p>
                    <a:pPr>
                      <a:defRPr sz="1200" b="1" i="0" u="none" strike="noStrike" baseline="0">
                        <a:solidFill>
                          <a:srgbClr val="000000"/>
                        </a:solidFill>
                        <a:latin typeface="Tahoma"/>
                        <a:ea typeface="Tahoma"/>
                        <a:cs typeface="Tahoma"/>
                      </a:defRPr>
                    </a:pPr>
                    <a:r>
                      <a:rPr lang="en-US" sz="1200" dirty="0"/>
                      <a:t>36 to 40 years
15.6%</a:t>
                    </a:r>
                  </a:p>
                </c:rich>
              </c:tx>
              <c:spPr>
                <a:noFill/>
                <a:ln w="19978">
                  <a:noFill/>
                </a:ln>
              </c:spPr>
              <c:dLblPos val="bestFit"/>
            </c:dLbl>
            <c:dLbl>
              <c:idx val="4"/>
              <c:layout>
                <c:manualLayout>
                  <c:x val="-0.174688488712325"/>
                  <c:y val="-0.179881823817249"/>
                </c:manualLayout>
              </c:layout>
              <c:tx>
                <c:rich>
                  <a:bodyPr/>
                  <a:lstStyle/>
                  <a:p>
                    <a:pPr>
                      <a:defRPr sz="1200" b="1" i="0" u="none" strike="noStrike" baseline="0">
                        <a:solidFill>
                          <a:srgbClr val="000000"/>
                        </a:solidFill>
                        <a:latin typeface="Tahoma"/>
                        <a:ea typeface="Tahoma"/>
                        <a:cs typeface="Tahoma"/>
                      </a:defRPr>
                    </a:pPr>
                    <a:r>
                      <a:rPr lang="en-US" sz="1200" dirty="0"/>
                      <a:t>41 or older
25.8%</a:t>
                    </a:r>
                  </a:p>
                </c:rich>
              </c:tx>
              <c:spPr>
                <a:noFill/>
                <a:ln w="19978">
                  <a:noFill/>
                </a:ln>
              </c:spPr>
              <c:dLblPos val="bestFit"/>
            </c:dLbl>
            <c:numFmt formatCode="0%" sourceLinked="0"/>
            <c:spPr>
              <a:noFill/>
              <a:ln w="19978">
                <a:noFill/>
              </a:ln>
            </c:spPr>
            <c:txPr>
              <a:bodyPr/>
              <a:lstStyle/>
              <a:p>
                <a:pPr>
                  <a:defRPr sz="1200" b="1" i="0" u="none" strike="noStrike" baseline="0">
                    <a:solidFill>
                      <a:srgbClr val="000000"/>
                    </a:solidFill>
                    <a:latin typeface="Tahoma"/>
                    <a:ea typeface="Tahoma"/>
                    <a:cs typeface="Tahoma"/>
                  </a:defRPr>
                </a:pPr>
                <a:endParaRPr lang="en-US"/>
              </a:p>
            </c:txPr>
            <c:showCatName val="1"/>
            <c:showPercent val="1"/>
            <c:showLeaderLines val="1"/>
          </c:dLbls>
          <c:cat>
            <c:strRef>
              <c:f>Sheet1!$B$1:$F$1</c:f>
              <c:strCache>
                <c:ptCount val="5"/>
                <c:pt idx="0">
                  <c:v>25 or younger</c:v>
                </c:pt>
                <c:pt idx="1">
                  <c:v>26 to 30 years</c:v>
                </c:pt>
                <c:pt idx="2">
                  <c:v>31 to 35 years</c:v>
                </c:pt>
                <c:pt idx="3">
                  <c:v>36 to 40 years</c:v>
                </c:pt>
                <c:pt idx="4">
                  <c:v>41 or older</c:v>
                </c:pt>
              </c:strCache>
            </c:strRef>
          </c:cat>
          <c:val>
            <c:numRef>
              <c:f>Sheet1!$B$2:$F$2</c:f>
              <c:numCache>
                <c:formatCode>0.0%</c:formatCode>
                <c:ptCount val="5"/>
                <c:pt idx="0">
                  <c:v>0.336000000000001</c:v>
                </c:pt>
                <c:pt idx="1">
                  <c:v>0.154</c:v>
                </c:pt>
                <c:pt idx="2">
                  <c:v>0.117</c:v>
                </c:pt>
                <c:pt idx="3">
                  <c:v>0.144</c:v>
                </c:pt>
                <c:pt idx="4">
                  <c:v>0.249</c:v>
                </c:pt>
              </c:numCache>
            </c:numRef>
          </c:val>
        </c:ser>
        <c:ser>
          <c:idx val="1"/>
          <c:order val="1"/>
          <c:tx>
            <c:strRef>
              <c:f>Sheet1!$A$3</c:f>
              <c:strCache>
                <c:ptCount val="1"/>
              </c:strCache>
            </c:strRef>
          </c:tx>
          <c:explosion val="7"/>
          <c:cat>
            <c:strRef>
              <c:f>Sheet1!$B$1:$F$1</c:f>
              <c:strCache>
                <c:ptCount val="5"/>
                <c:pt idx="0">
                  <c:v>25 or younger</c:v>
                </c:pt>
                <c:pt idx="1">
                  <c:v>26 to 30 years</c:v>
                </c:pt>
                <c:pt idx="2">
                  <c:v>31 to 35 years</c:v>
                </c:pt>
                <c:pt idx="3">
                  <c:v>36 to 40 years</c:v>
                </c:pt>
                <c:pt idx="4">
                  <c:v>41 or older</c:v>
                </c:pt>
              </c:strCache>
            </c:strRef>
          </c:cat>
          <c:val>
            <c:numRef>
              <c:f>Sheet1!$B$3:$F$3</c:f>
              <c:numCache>
                <c:formatCode>General</c:formatCode>
                <c:ptCount val="5"/>
              </c:numCache>
            </c:numRef>
          </c:val>
        </c:ser>
        <c:ser>
          <c:idx val="2"/>
          <c:order val="2"/>
          <c:tx>
            <c:strRef>
              <c:f>Sheet1!$A$4</c:f>
              <c:strCache>
                <c:ptCount val="1"/>
              </c:strCache>
            </c:strRef>
          </c:tx>
          <c:explosion val="7"/>
          <c:cat>
            <c:strRef>
              <c:f>Sheet1!$B$1:$F$1</c:f>
              <c:strCache>
                <c:ptCount val="5"/>
                <c:pt idx="0">
                  <c:v>25 or younger</c:v>
                </c:pt>
                <c:pt idx="1">
                  <c:v>26 to 30 years</c:v>
                </c:pt>
                <c:pt idx="2">
                  <c:v>31 to 35 years</c:v>
                </c:pt>
                <c:pt idx="3">
                  <c:v>36 to 40 years</c:v>
                </c:pt>
                <c:pt idx="4">
                  <c:v>41 or older</c:v>
                </c:pt>
              </c:strCache>
            </c:strRef>
          </c:cat>
          <c:val>
            <c:numRef>
              <c:f>Sheet1!$B$4:$F$4</c:f>
              <c:numCache>
                <c:formatCode>General</c:formatCode>
                <c:ptCount val="5"/>
              </c:numCache>
            </c:numRef>
          </c:val>
        </c:ser>
        <c:ser>
          <c:idx val="3"/>
          <c:order val="3"/>
          <c:tx>
            <c:strRef>
              <c:f>Sheet1!$A$5</c:f>
              <c:strCache>
                <c:ptCount val="1"/>
              </c:strCache>
            </c:strRef>
          </c:tx>
          <c:explosion val="7"/>
          <c:cat>
            <c:strRef>
              <c:f>Sheet1!$B$1:$F$1</c:f>
              <c:strCache>
                <c:ptCount val="5"/>
                <c:pt idx="0">
                  <c:v>25 or younger</c:v>
                </c:pt>
                <c:pt idx="1">
                  <c:v>26 to 30 years</c:v>
                </c:pt>
                <c:pt idx="2">
                  <c:v>31 to 35 years</c:v>
                </c:pt>
                <c:pt idx="3">
                  <c:v>36 to 40 years</c:v>
                </c:pt>
                <c:pt idx="4">
                  <c:v>41 or older</c:v>
                </c:pt>
              </c:strCache>
            </c:strRef>
          </c:cat>
          <c:val>
            <c:numRef>
              <c:f>Sheet1!$B$5:$F$5</c:f>
              <c:numCache>
                <c:formatCode>General</c:formatCode>
                <c:ptCount val="5"/>
              </c:numCache>
            </c:numRef>
          </c:val>
        </c:ser>
        <c:ser>
          <c:idx val="4"/>
          <c:order val="4"/>
          <c:tx>
            <c:strRef>
              <c:f>Sheet1!$A$6</c:f>
              <c:strCache>
                <c:ptCount val="1"/>
              </c:strCache>
            </c:strRef>
          </c:tx>
          <c:explosion val="7"/>
          <c:cat>
            <c:strRef>
              <c:f>Sheet1!$B$1:$F$1</c:f>
              <c:strCache>
                <c:ptCount val="5"/>
                <c:pt idx="0">
                  <c:v>25 or younger</c:v>
                </c:pt>
                <c:pt idx="1">
                  <c:v>26 to 30 years</c:v>
                </c:pt>
                <c:pt idx="2">
                  <c:v>31 to 35 years</c:v>
                </c:pt>
                <c:pt idx="3">
                  <c:v>36 to 40 years</c:v>
                </c:pt>
                <c:pt idx="4">
                  <c:v>41 or older</c:v>
                </c:pt>
              </c:strCache>
            </c:strRef>
          </c:cat>
          <c:val>
            <c:numRef>
              <c:f>Sheet1!$B$6:$F$6</c:f>
              <c:numCache>
                <c:formatCode>General</c:formatCode>
                <c:ptCount val="5"/>
              </c:numCache>
            </c:numRef>
          </c:val>
        </c:ser>
      </c:pie3DChart>
      <c:spPr>
        <a:noFill/>
        <a:ln w="19978">
          <a:noFill/>
        </a:ln>
      </c:spPr>
    </c:plotArea>
    <c:plotVisOnly val="1"/>
    <c:dispBlanksAs val="zero"/>
  </c:chart>
  <c:spPr>
    <a:noFill/>
    <a:ln>
      <a:noFill/>
    </a:ln>
  </c:spPr>
  <c:txPr>
    <a:bodyPr/>
    <a:lstStyle/>
    <a:p>
      <a:pPr>
        <a:defRPr sz="1416" b="1" i="0" u="none" strike="noStrike" baseline="0">
          <a:solidFill>
            <a:schemeClr val="tx1"/>
          </a:solidFill>
          <a:latin typeface="Times New Roman"/>
          <a:ea typeface="Times New Roman"/>
          <a:cs typeface="Times New Roman"/>
        </a:defRPr>
      </a:pPr>
      <a:endParaRPr lang="en-U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plotArea>
      <c:layout>
        <c:manualLayout>
          <c:layoutTarget val="inner"/>
          <c:xMode val="edge"/>
          <c:yMode val="edge"/>
          <c:x val="0.153846153846155"/>
          <c:y val="0.0288461538461538"/>
          <c:w val="0.812217194570135"/>
          <c:h val="0.932692307692308"/>
        </c:manualLayout>
      </c:layout>
      <c:barChart>
        <c:barDir val="col"/>
        <c:grouping val="clustered"/>
        <c:ser>
          <c:idx val="0"/>
          <c:order val="0"/>
          <c:tx>
            <c:strRef>
              <c:f>Sheet1!$A$2</c:f>
              <c:strCache>
                <c:ptCount val="1"/>
              </c:strCache>
            </c:strRef>
          </c:tx>
          <c:spPr>
            <a:solidFill>
              <a:srgbClr val="33CCCC"/>
            </a:solidFill>
            <a:ln w="12685">
              <a:solidFill>
                <a:schemeClr val="tx1"/>
              </a:solidFill>
              <a:prstDash val="solid"/>
            </a:ln>
          </c:spPr>
          <c:dPt>
            <c:idx val="0"/>
            <c:spPr>
              <a:solidFill>
                <a:srgbClr val="00B0F0"/>
              </a:solidFill>
              <a:ln w="12685">
                <a:solidFill>
                  <a:schemeClr val="tx1"/>
                </a:solidFill>
                <a:prstDash val="solid"/>
              </a:ln>
            </c:spPr>
          </c:dPt>
          <c:dPt>
            <c:idx val="1"/>
            <c:spPr>
              <a:solidFill>
                <a:srgbClr val="FF0000"/>
              </a:solidFill>
              <a:ln w="12685">
                <a:solidFill>
                  <a:schemeClr val="tx1"/>
                </a:solidFill>
                <a:prstDash val="solid"/>
              </a:ln>
            </c:spPr>
          </c:dPt>
          <c:dPt>
            <c:idx val="2"/>
            <c:spPr>
              <a:solidFill>
                <a:srgbClr val="FFFF00"/>
              </a:solidFill>
              <a:ln w="12685">
                <a:solidFill>
                  <a:schemeClr val="tx1"/>
                </a:solidFill>
                <a:prstDash val="solid"/>
              </a:ln>
            </c:spPr>
          </c:dPt>
          <c:dPt>
            <c:idx val="3"/>
            <c:spPr>
              <a:solidFill>
                <a:srgbClr val="92D050"/>
              </a:solidFill>
              <a:ln w="12685">
                <a:solidFill>
                  <a:schemeClr val="tx1"/>
                </a:solidFill>
                <a:prstDash val="solid"/>
              </a:ln>
            </c:spPr>
          </c:dPt>
          <c:dLbls>
            <c:dLbl>
              <c:idx val="0"/>
              <c:layout>
                <c:manualLayout>
                  <c:x val="0.176258644848621"/>
                  <c:y val="0.0155339805825243"/>
                </c:manualLayout>
              </c:layout>
              <c:tx>
                <c:rich>
                  <a:bodyPr/>
                  <a:lstStyle/>
                  <a:p>
                    <a:pPr>
                      <a:defRPr sz="1199" b="1" i="0" u="none" strike="noStrike" baseline="0">
                        <a:solidFill>
                          <a:schemeClr val="tx1"/>
                        </a:solidFill>
                        <a:latin typeface="Tahoma"/>
                        <a:ea typeface="Tahoma"/>
                        <a:cs typeface="Tahoma"/>
                      </a:defRPr>
                    </a:pPr>
                    <a:r>
                      <a:rPr lang="en-US" dirty="0">
                        <a:solidFill>
                          <a:schemeClr val="tx1"/>
                        </a:solidFill>
                      </a:rPr>
                      <a:t>0 to 5 years
</a:t>
                    </a:r>
                    <a:r>
                      <a:rPr lang="en-US" dirty="0" smtClean="0">
                        <a:solidFill>
                          <a:schemeClr val="tx1"/>
                        </a:solidFill>
                      </a:rPr>
                      <a:t>41.0%</a:t>
                    </a:r>
                    <a:endParaRPr lang="en-US" dirty="0">
                      <a:solidFill>
                        <a:schemeClr val="tx1"/>
                      </a:solidFill>
                    </a:endParaRPr>
                  </a:p>
                </c:rich>
              </c:tx>
              <c:spPr>
                <a:noFill/>
                <a:ln w="25370">
                  <a:noFill/>
                </a:ln>
              </c:spPr>
              <c:dLblPos val="outEnd"/>
            </c:dLbl>
            <c:dLbl>
              <c:idx val="1"/>
              <c:layout>
                <c:manualLayout>
                  <c:x val="0.00606691534873078"/>
                  <c:y val="-0.0109763269882527"/>
                </c:manualLayout>
              </c:layout>
              <c:tx>
                <c:rich>
                  <a:bodyPr/>
                  <a:lstStyle/>
                  <a:p>
                    <a:pPr>
                      <a:defRPr sz="1199" b="1" i="0" u="none" strike="noStrike" baseline="0">
                        <a:solidFill>
                          <a:schemeClr val="tx1"/>
                        </a:solidFill>
                        <a:latin typeface="Tahoma"/>
                        <a:ea typeface="Tahoma"/>
                        <a:cs typeface="Tahoma"/>
                      </a:defRPr>
                    </a:pPr>
                    <a:r>
                      <a:rPr lang="en-US" dirty="0">
                        <a:solidFill>
                          <a:schemeClr val="tx1"/>
                        </a:solidFill>
                      </a:rPr>
                      <a:t>6 to 11 years
</a:t>
                    </a:r>
                    <a:r>
                      <a:rPr lang="en-US" dirty="0" smtClean="0">
                        <a:solidFill>
                          <a:schemeClr val="tx1"/>
                        </a:solidFill>
                      </a:rPr>
                      <a:t>31.4%</a:t>
                    </a:r>
                    <a:endParaRPr lang="en-US" dirty="0">
                      <a:solidFill>
                        <a:schemeClr val="tx1"/>
                      </a:solidFill>
                    </a:endParaRPr>
                  </a:p>
                </c:rich>
              </c:tx>
              <c:spPr>
                <a:noFill/>
                <a:ln w="25370">
                  <a:noFill/>
                </a:ln>
              </c:spPr>
              <c:dLblPos val="outEnd"/>
            </c:dLbl>
            <c:dLbl>
              <c:idx val="2"/>
              <c:layout>
                <c:manualLayout>
                  <c:x val="-0.00452803811988175"/>
                  <c:y val="-0.0150216853961216"/>
                </c:manualLayout>
              </c:layout>
              <c:tx>
                <c:rich>
                  <a:bodyPr/>
                  <a:lstStyle/>
                  <a:p>
                    <a:pPr>
                      <a:defRPr sz="1199" b="1" i="0" u="none" strike="noStrike" baseline="0">
                        <a:solidFill>
                          <a:schemeClr val="tx1"/>
                        </a:solidFill>
                        <a:latin typeface="Tahoma"/>
                        <a:ea typeface="Tahoma"/>
                        <a:cs typeface="Tahoma"/>
                      </a:defRPr>
                    </a:pPr>
                    <a:r>
                      <a:rPr lang="en-US" dirty="0">
                        <a:solidFill>
                          <a:schemeClr val="tx1"/>
                        </a:solidFill>
                      </a:rPr>
                      <a:t>12 to 18 years
</a:t>
                    </a:r>
                    <a:r>
                      <a:rPr lang="en-US" dirty="0" smtClean="0">
                        <a:solidFill>
                          <a:schemeClr val="tx1"/>
                        </a:solidFill>
                      </a:rPr>
                      <a:t>23.8%</a:t>
                    </a:r>
                    <a:endParaRPr lang="en-US" dirty="0">
                      <a:solidFill>
                        <a:schemeClr val="tx1"/>
                      </a:solidFill>
                    </a:endParaRPr>
                  </a:p>
                </c:rich>
              </c:tx>
              <c:spPr>
                <a:noFill/>
                <a:ln w="25370">
                  <a:noFill/>
                </a:ln>
              </c:spPr>
              <c:dLblPos val="outEnd"/>
            </c:dLbl>
            <c:dLbl>
              <c:idx val="3"/>
              <c:layout>
                <c:manualLayout>
                  <c:x val="0.0017535015386447"/>
                  <c:y val="-0.0261613026527024"/>
                </c:manualLayout>
              </c:layout>
              <c:tx>
                <c:rich>
                  <a:bodyPr/>
                  <a:lstStyle/>
                  <a:p>
                    <a:pPr>
                      <a:defRPr sz="1199" b="1" i="0" u="none" strike="noStrike" baseline="0">
                        <a:solidFill>
                          <a:schemeClr val="tx1"/>
                        </a:solidFill>
                        <a:latin typeface="Tahoma"/>
                        <a:ea typeface="Tahoma"/>
                        <a:cs typeface="Tahoma"/>
                      </a:defRPr>
                    </a:pPr>
                    <a:r>
                      <a:rPr lang="en-US" dirty="0">
                        <a:solidFill>
                          <a:schemeClr val="tx1"/>
                        </a:solidFill>
                      </a:rPr>
                      <a:t>19 to 23 years
</a:t>
                    </a:r>
                    <a:r>
                      <a:rPr lang="en-US" dirty="0" smtClean="0">
                        <a:solidFill>
                          <a:schemeClr val="tx1"/>
                        </a:solidFill>
                      </a:rPr>
                      <a:t>3.8%</a:t>
                    </a:r>
                    <a:endParaRPr lang="en-US" dirty="0">
                      <a:solidFill>
                        <a:schemeClr val="tx1"/>
                      </a:solidFill>
                    </a:endParaRPr>
                  </a:p>
                </c:rich>
              </c:tx>
              <c:spPr>
                <a:noFill/>
                <a:ln w="25370">
                  <a:noFill/>
                </a:ln>
              </c:spPr>
              <c:dLblPos val="outEnd"/>
            </c:dLbl>
            <c:spPr>
              <a:noFill/>
              <a:ln w="25370">
                <a:noFill/>
              </a:ln>
            </c:spPr>
            <c:txPr>
              <a:bodyPr/>
              <a:lstStyle/>
              <a:p>
                <a:pPr>
                  <a:defRPr sz="1149" b="1" i="0" u="none" strike="noStrike" baseline="0">
                    <a:solidFill>
                      <a:schemeClr val="tx1"/>
                    </a:solidFill>
                    <a:latin typeface="Tahoma"/>
                    <a:ea typeface="Tahoma"/>
                    <a:cs typeface="Tahoma"/>
                  </a:defRPr>
                </a:pPr>
                <a:endParaRPr lang="en-US"/>
              </a:p>
            </c:txPr>
            <c:showCatName val="1"/>
          </c:dLbls>
          <c:cat>
            <c:strRef>
              <c:f>Sheet1!$B$1:$E$1</c:f>
              <c:strCache>
                <c:ptCount val="4"/>
                <c:pt idx="0">
                  <c:v>0 to 5 years</c:v>
                </c:pt>
                <c:pt idx="1">
                  <c:v>6 to 11 years</c:v>
                </c:pt>
                <c:pt idx="2">
                  <c:v>12 to 18 years</c:v>
                </c:pt>
                <c:pt idx="3">
                  <c:v>19 to 23 years</c:v>
                </c:pt>
              </c:strCache>
            </c:strRef>
          </c:cat>
          <c:val>
            <c:numRef>
              <c:f>Sheet1!$B$2:$E$2</c:f>
              <c:numCache>
                <c:formatCode>0.0%</c:formatCode>
                <c:ptCount val="4"/>
                <c:pt idx="0">
                  <c:v>0.41</c:v>
                </c:pt>
                <c:pt idx="1">
                  <c:v>0.314</c:v>
                </c:pt>
                <c:pt idx="2">
                  <c:v>0.238</c:v>
                </c:pt>
                <c:pt idx="3">
                  <c:v>0.038</c:v>
                </c:pt>
              </c:numCache>
            </c:numRef>
          </c:val>
        </c:ser>
        <c:ser>
          <c:idx val="1"/>
          <c:order val="1"/>
          <c:tx>
            <c:strRef>
              <c:f>Sheet1!$A$3</c:f>
              <c:strCache>
                <c:ptCount val="1"/>
              </c:strCache>
            </c:strRef>
          </c:tx>
          <c:spPr>
            <a:solidFill>
              <a:schemeClr val="accent2"/>
            </a:solidFill>
            <a:ln w="12685">
              <a:solidFill>
                <a:schemeClr val="tx1"/>
              </a:solidFill>
              <a:prstDash val="solid"/>
            </a:ln>
          </c:spPr>
          <c:cat>
            <c:strRef>
              <c:f>Sheet1!$B$1:$E$1</c:f>
              <c:strCache>
                <c:ptCount val="4"/>
                <c:pt idx="0">
                  <c:v>0 to 5 years</c:v>
                </c:pt>
                <c:pt idx="1">
                  <c:v>6 to 11 years</c:v>
                </c:pt>
                <c:pt idx="2">
                  <c:v>12 to 18 years</c:v>
                </c:pt>
                <c:pt idx="3">
                  <c:v>19 to 23 years</c:v>
                </c:pt>
              </c:strCache>
            </c:strRef>
          </c:cat>
          <c:val>
            <c:numRef>
              <c:f>Sheet1!$B$3:$E$3</c:f>
              <c:numCache>
                <c:formatCode>General</c:formatCode>
                <c:ptCount val="4"/>
              </c:numCache>
            </c:numRef>
          </c:val>
        </c:ser>
        <c:gapWidth val="0"/>
        <c:overlap val="90"/>
        <c:axId val="655032808"/>
        <c:axId val="655035864"/>
      </c:barChart>
      <c:catAx>
        <c:axId val="655032808"/>
        <c:scaling>
          <c:orientation val="minMax"/>
        </c:scaling>
        <c:delete val="1"/>
        <c:axPos val="b"/>
        <c:tickLblPos val="none"/>
        <c:crossAx val="655035864"/>
        <c:crosses val="autoZero"/>
        <c:auto val="1"/>
        <c:lblAlgn val="ctr"/>
        <c:lblOffset val="100"/>
      </c:catAx>
      <c:valAx>
        <c:axId val="655035864"/>
        <c:scaling>
          <c:orientation val="minMax"/>
        </c:scaling>
        <c:axPos val="l"/>
        <c:numFmt formatCode="0%" sourceLinked="0"/>
        <c:tickLblPos val="nextTo"/>
        <c:spPr>
          <a:ln w="12685">
            <a:solidFill>
              <a:schemeClr val="tx1"/>
            </a:solidFill>
            <a:prstDash val="solid"/>
          </a:ln>
        </c:spPr>
        <c:txPr>
          <a:bodyPr rot="0" vert="horz"/>
          <a:lstStyle/>
          <a:p>
            <a:pPr>
              <a:defRPr sz="1149" b="1" i="0" u="none" strike="noStrike" baseline="0">
                <a:solidFill>
                  <a:schemeClr val="tx1"/>
                </a:solidFill>
                <a:latin typeface="Times New Roman"/>
                <a:ea typeface="Times New Roman"/>
                <a:cs typeface="Times New Roman"/>
              </a:defRPr>
            </a:pPr>
            <a:endParaRPr lang="en-US"/>
          </a:p>
        </c:txPr>
        <c:crossAx val="655032808"/>
        <c:crosses val="autoZero"/>
        <c:crossBetween val="between"/>
      </c:valAx>
      <c:spPr>
        <a:noFill/>
        <a:ln w="25370">
          <a:noFill/>
        </a:ln>
      </c:spPr>
    </c:plotArea>
    <c:plotVisOnly val="1"/>
    <c:dispBlanksAs val="gap"/>
  </c:chart>
  <c:spPr>
    <a:noFill/>
    <a:ln>
      <a:noFill/>
    </a:ln>
  </c:spPr>
  <c:txPr>
    <a:bodyPr/>
    <a:lstStyle/>
    <a:p>
      <a:pPr>
        <a:defRPr sz="1448" b="1" i="0" u="none" strike="noStrike" baseline="0">
          <a:solidFill>
            <a:schemeClr val="tx1"/>
          </a:solidFill>
          <a:latin typeface="Times New Roman"/>
          <a:ea typeface="Times New Roman"/>
          <a:cs typeface="Times New Roman"/>
        </a:defRPr>
      </a:pPr>
      <a:endParaRPr lang="en-US"/>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plotArea>
      <c:layout>
        <c:manualLayout>
          <c:layoutTarget val="inner"/>
          <c:xMode val="edge"/>
          <c:yMode val="edge"/>
          <c:x val="0.141531322505801"/>
          <c:y val="0.0256410256410258"/>
          <c:w val="0.839907192575409"/>
          <c:h val="0.941724941724942"/>
        </c:manualLayout>
      </c:layout>
      <c:barChart>
        <c:barDir val="col"/>
        <c:grouping val="clustered"/>
        <c:ser>
          <c:idx val="0"/>
          <c:order val="0"/>
          <c:tx>
            <c:strRef>
              <c:f>Sheet1!$A$2</c:f>
              <c:strCache>
                <c:ptCount val="1"/>
              </c:strCache>
            </c:strRef>
          </c:tx>
          <c:spPr>
            <a:solidFill>
              <a:schemeClr val="accent1"/>
            </a:solidFill>
            <a:ln w="12695">
              <a:solidFill>
                <a:schemeClr val="tx1"/>
              </a:solidFill>
              <a:prstDash val="solid"/>
            </a:ln>
          </c:spPr>
          <c:dPt>
            <c:idx val="0"/>
            <c:spPr>
              <a:solidFill>
                <a:srgbClr val="00B0F0"/>
              </a:solidFill>
              <a:ln w="12695">
                <a:solidFill>
                  <a:schemeClr val="tx1"/>
                </a:solidFill>
                <a:prstDash val="solid"/>
              </a:ln>
            </c:spPr>
          </c:dPt>
          <c:dPt>
            <c:idx val="1"/>
            <c:spPr>
              <a:solidFill>
                <a:srgbClr val="FF0000"/>
              </a:solidFill>
              <a:ln w="12695">
                <a:solidFill>
                  <a:schemeClr val="tx1"/>
                </a:solidFill>
                <a:prstDash val="solid"/>
              </a:ln>
            </c:spPr>
          </c:dPt>
          <c:dPt>
            <c:idx val="2"/>
            <c:spPr>
              <a:solidFill>
                <a:srgbClr val="FFFF00"/>
              </a:solidFill>
              <a:ln w="12695">
                <a:solidFill>
                  <a:schemeClr val="tx1"/>
                </a:solidFill>
                <a:prstDash val="solid"/>
              </a:ln>
            </c:spPr>
          </c:dPt>
          <c:dPt>
            <c:idx val="3"/>
            <c:spPr>
              <a:solidFill>
                <a:srgbClr val="92D050"/>
              </a:solidFill>
              <a:ln w="12695">
                <a:solidFill>
                  <a:schemeClr val="tx1"/>
                </a:solidFill>
                <a:prstDash val="solid"/>
              </a:ln>
            </c:spPr>
          </c:dPt>
          <c:dLbls>
            <c:dLbl>
              <c:idx val="0"/>
              <c:layout>
                <c:manualLayout>
                  <c:x val="0.0021864134967975"/>
                  <c:y val="-0.0407401777007358"/>
                </c:manualLayout>
              </c:layout>
              <c:tx>
                <c:rich>
                  <a:bodyPr/>
                  <a:lstStyle/>
                  <a:p>
                    <a:pPr>
                      <a:defRPr sz="1199" b="1" i="0" u="none" strike="noStrike" baseline="0">
                        <a:solidFill>
                          <a:schemeClr val="tx1"/>
                        </a:solidFill>
                        <a:latin typeface="Tahoma"/>
                        <a:ea typeface="Tahoma"/>
                        <a:cs typeface="Tahoma"/>
                      </a:defRPr>
                    </a:pPr>
                    <a:r>
                      <a:rPr lang="en-US" dirty="0">
                        <a:solidFill>
                          <a:schemeClr val="tx1"/>
                        </a:solidFill>
                      </a:rPr>
                      <a:t>0 to 5 years
</a:t>
                    </a:r>
                    <a:r>
                      <a:rPr lang="en-US" dirty="0" smtClean="0">
                        <a:solidFill>
                          <a:schemeClr val="tx1"/>
                        </a:solidFill>
                      </a:rPr>
                      <a:t>24.7%</a:t>
                    </a:r>
                    <a:endParaRPr lang="en-US" dirty="0">
                      <a:solidFill>
                        <a:schemeClr val="tx1"/>
                      </a:solidFill>
                    </a:endParaRPr>
                  </a:p>
                </c:rich>
              </c:tx>
              <c:spPr>
                <a:noFill/>
                <a:ln w="25389">
                  <a:noFill/>
                </a:ln>
              </c:spPr>
              <c:dLblPos val="outEnd"/>
            </c:dLbl>
            <c:dLbl>
              <c:idx val="1"/>
              <c:layout>
                <c:manualLayout>
                  <c:x val="0.181631684400124"/>
                  <c:y val="0.0185026732455096"/>
                </c:manualLayout>
              </c:layout>
              <c:tx>
                <c:rich>
                  <a:bodyPr/>
                  <a:lstStyle/>
                  <a:p>
                    <a:pPr>
                      <a:defRPr sz="1199" b="1" i="0" u="none" strike="noStrike" baseline="0">
                        <a:solidFill>
                          <a:schemeClr val="tx1"/>
                        </a:solidFill>
                        <a:latin typeface="Tahoma"/>
                        <a:ea typeface="Tahoma"/>
                        <a:cs typeface="Tahoma"/>
                      </a:defRPr>
                    </a:pPr>
                    <a:r>
                      <a:rPr lang="en-US" dirty="0">
                        <a:solidFill>
                          <a:schemeClr val="tx1"/>
                        </a:solidFill>
                      </a:rPr>
                      <a:t>6 to 14 years
</a:t>
                    </a:r>
                    <a:r>
                      <a:rPr lang="en-US" dirty="0" smtClean="0">
                        <a:solidFill>
                          <a:schemeClr val="tx1"/>
                        </a:solidFill>
                      </a:rPr>
                      <a:t>46.2%</a:t>
                    </a:r>
                    <a:endParaRPr lang="en-US" dirty="0">
                      <a:solidFill>
                        <a:schemeClr val="tx1"/>
                      </a:solidFill>
                    </a:endParaRPr>
                  </a:p>
                </c:rich>
              </c:tx>
              <c:spPr>
                <a:noFill/>
                <a:ln w="25389">
                  <a:noFill/>
                </a:ln>
              </c:spPr>
              <c:dLblPos val="outEnd"/>
            </c:dLbl>
            <c:dLbl>
              <c:idx val="2"/>
              <c:layout>
                <c:manualLayout>
                  <c:x val="0.00640306186167334"/>
                  <c:y val="-0.0370292291198461"/>
                </c:manualLayout>
              </c:layout>
              <c:tx>
                <c:rich>
                  <a:bodyPr/>
                  <a:lstStyle/>
                  <a:p>
                    <a:pPr>
                      <a:defRPr sz="1199" b="1" i="0" u="none" strike="noStrike" baseline="0">
                        <a:solidFill>
                          <a:schemeClr val="tx1"/>
                        </a:solidFill>
                        <a:latin typeface="Tahoma"/>
                        <a:ea typeface="Tahoma"/>
                        <a:cs typeface="Tahoma"/>
                      </a:defRPr>
                    </a:pPr>
                    <a:r>
                      <a:rPr lang="en-US" dirty="0">
                        <a:solidFill>
                          <a:schemeClr val="tx1"/>
                        </a:solidFill>
                      </a:rPr>
                      <a:t>15 to 18 years
</a:t>
                    </a:r>
                    <a:r>
                      <a:rPr lang="en-US" dirty="0" smtClean="0">
                        <a:solidFill>
                          <a:schemeClr val="tx1"/>
                        </a:solidFill>
                      </a:rPr>
                      <a:t>17.8%</a:t>
                    </a:r>
                    <a:endParaRPr lang="en-US" dirty="0">
                      <a:solidFill>
                        <a:schemeClr val="tx1"/>
                      </a:solidFill>
                    </a:endParaRPr>
                  </a:p>
                </c:rich>
              </c:tx>
              <c:spPr>
                <a:noFill/>
                <a:ln w="25389">
                  <a:noFill/>
                </a:ln>
              </c:spPr>
              <c:dLblPos val="outEnd"/>
            </c:dLbl>
            <c:dLbl>
              <c:idx val="3"/>
              <c:layout>
                <c:manualLayout>
                  <c:x val="0.0172678678187187"/>
                  <c:y val="-0.0176364450193802"/>
                </c:manualLayout>
              </c:layout>
              <c:tx>
                <c:rich>
                  <a:bodyPr/>
                  <a:lstStyle/>
                  <a:p>
                    <a:pPr>
                      <a:defRPr sz="1199" b="1" i="0" u="none" strike="noStrike" baseline="0">
                        <a:solidFill>
                          <a:schemeClr val="tx1"/>
                        </a:solidFill>
                        <a:latin typeface="Tahoma"/>
                        <a:ea typeface="Tahoma"/>
                        <a:cs typeface="Tahoma"/>
                      </a:defRPr>
                    </a:pPr>
                    <a:r>
                      <a:rPr lang="en-US" dirty="0">
                        <a:solidFill>
                          <a:schemeClr val="tx1"/>
                        </a:solidFill>
                      </a:rPr>
                      <a:t>19 to 
22 
years
</a:t>
                    </a:r>
                    <a:r>
                      <a:rPr lang="en-US" dirty="0" smtClean="0">
                        <a:solidFill>
                          <a:schemeClr val="tx1"/>
                        </a:solidFill>
                      </a:rPr>
                      <a:t>11.3%</a:t>
                    </a:r>
                    <a:endParaRPr lang="en-US" dirty="0">
                      <a:solidFill>
                        <a:schemeClr val="tx1"/>
                      </a:solidFill>
                    </a:endParaRPr>
                  </a:p>
                </c:rich>
              </c:tx>
              <c:spPr>
                <a:noFill/>
                <a:ln w="25389">
                  <a:noFill/>
                </a:ln>
              </c:spPr>
              <c:dLblPos val="outEnd"/>
            </c:dLbl>
            <c:spPr>
              <a:noFill/>
              <a:ln w="25389">
                <a:noFill/>
              </a:ln>
            </c:spPr>
            <c:txPr>
              <a:bodyPr/>
              <a:lstStyle/>
              <a:p>
                <a:pPr>
                  <a:defRPr sz="1424" b="1" i="0" u="none" strike="noStrike" baseline="0">
                    <a:solidFill>
                      <a:schemeClr val="tx1"/>
                    </a:solidFill>
                    <a:latin typeface="Tahoma"/>
                    <a:ea typeface="Tahoma"/>
                    <a:cs typeface="Tahoma"/>
                  </a:defRPr>
                </a:pPr>
                <a:endParaRPr lang="en-US"/>
              </a:p>
            </c:txPr>
            <c:showCatName val="1"/>
          </c:dLbls>
          <c:cat>
            <c:strRef>
              <c:f>Sheet1!$B$1:$E$1</c:f>
              <c:strCache>
                <c:ptCount val="4"/>
                <c:pt idx="0">
                  <c:v>0 to 5 years</c:v>
                </c:pt>
                <c:pt idx="1">
                  <c:v>6 to 14 years</c:v>
                </c:pt>
                <c:pt idx="2">
                  <c:v>15 to 18 years</c:v>
                </c:pt>
                <c:pt idx="3">
                  <c:v>19 to 22 years</c:v>
                </c:pt>
              </c:strCache>
            </c:strRef>
          </c:cat>
          <c:val>
            <c:numRef>
              <c:f>Sheet1!$B$2:$E$2</c:f>
              <c:numCache>
                <c:formatCode>0.0%</c:formatCode>
                <c:ptCount val="4"/>
                <c:pt idx="0">
                  <c:v>0.247</c:v>
                </c:pt>
                <c:pt idx="1">
                  <c:v>0.462</c:v>
                </c:pt>
                <c:pt idx="2">
                  <c:v>0.178</c:v>
                </c:pt>
                <c:pt idx="3">
                  <c:v>0.113</c:v>
                </c:pt>
              </c:numCache>
            </c:numRef>
          </c:val>
        </c:ser>
        <c:ser>
          <c:idx val="1"/>
          <c:order val="1"/>
          <c:tx>
            <c:strRef>
              <c:f>Sheet1!$A$3</c:f>
              <c:strCache>
                <c:ptCount val="1"/>
              </c:strCache>
            </c:strRef>
          </c:tx>
          <c:spPr>
            <a:solidFill>
              <a:schemeClr val="accent2"/>
            </a:solidFill>
            <a:ln w="12695">
              <a:solidFill>
                <a:schemeClr val="tx1"/>
              </a:solidFill>
              <a:prstDash val="solid"/>
            </a:ln>
          </c:spPr>
          <c:cat>
            <c:strRef>
              <c:f>Sheet1!$B$1:$E$1</c:f>
              <c:strCache>
                <c:ptCount val="4"/>
                <c:pt idx="0">
                  <c:v>0 to 5 years</c:v>
                </c:pt>
                <c:pt idx="1">
                  <c:v>6 to 14 years</c:v>
                </c:pt>
                <c:pt idx="2">
                  <c:v>15 to 18 years</c:v>
                </c:pt>
                <c:pt idx="3">
                  <c:v>19 to 22 years</c:v>
                </c:pt>
              </c:strCache>
            </c:strRef>
          </c:cat>
          <c:val>
            <c:numRef>
              <c:f>Sheet1!$B$3:$E$3</c:f>
              <c:numCache>
                <c:formatCode>General</c:formatCode>
                <c:ptCount val="4"/>
              </c:numCache>
            </c:numRef>
          </c:val>
        </c:ser>
        <c:ser>
          <c:idx val="2"/>
          <c:order val="2"/>
          <c:tx>
            <c:strRef>
              <c:f>Sheet1!$A$4</c:f>
              <c:strCache>
                <c:ptCount val="1"/>
              </c:strCache>
            </c:strRef>
          </c:tx>
          <c:spPr>
            <a:solidFill>
              <a:schemeClr val="hlink"/>
            </a:solidFill>
            <a:ln w="12695">
              <a:solidFill>
                <a:schemeClr val="tx1"/>
              </a:solidFill>
              <a:prstDash val="solid"/>
            </a:ln>
          </c:spPr>
          <c:cat>
            <c:strRef>
              <c:f>Sheet1!$B$1:$E$1</c:f>
              <c:strCache>
                <c:ptCount val="4"/>
                <c:pt idx="0">
                  <c:v>0 to 5 years</c:v>
                </c:pt>
                <c:pt idx="1">
                  <c:v>6 to 14 years</c:v>
                </c:pt>
                <c:pt idx="2">
                  <c:v>15 to 18 years</c:v>
                </c:pt>
                <c:pt idx="3">
                  <c:v>19 to 22 years</c:v>
                </c:pt>
              </c:strCache>
            </c:strRef>
          </c:cat>
          <c:val>
            <c:numRef>
              <c:f>Sheet1!$B$4:$E$4</c:f>
              <c:numCache>
                <c:formatCode>General</c:formatCode>
                <c:ptCount val="4"/>
              </c:numCache>
            </c:numRef>
          </c:val>
        </c:ser>
        <c:ser>
          <c:idx val="3"/>
          <c:order val="3"/>
          <c:tx>
            <c:strRef>
              <c:f>Sheet1!$A$5</c:f>
              <c:strCache>
                <c:ptCount val="1"/>
              </c:strCache>
            </c:strRef>
          </c:tx>
          <c:spPr>
            <a:solidFill>
              <a:schemeClr val="folHlink"/>
            </a:solidFill>
            <a:ln w="12695">
              <a:solidFill>
                <a:schemeClr val="tx1"/>
              </a:solidFill>
              <a:prstDash val="solid"/>
            </a:ln>
          </c:spPr>
          <c:cat>
            <c:strRef>
              <c:f>Sheet1!$B$1:$E$1</c:f>
              <c:strCache>
                <c:ptCount val="4"/>
                <c:pt idx="0">
                  <c:v>0 to 5 years</c:v>
                </c:pt>
                <c:pt idx="1">
                  <c:v>6 to 14 years</c:v>
                </c:pt>
                <c:pt idx="2">
                  <c:v>15 to 18 years</c:v>
                </c:pt>
                <c:pt idx="3">
                  <c:v>19 to 22 years</c:v>
                </c:pt>
              </c:strCache>
            </c:strRef>
          </c:cat>
          <c:val>
            <c:numRef>
              <c:f>Sheet1!$B$5:$E$5</c:f>
              <c:numCache>
                <c:formatCode>General</c:formatCode>
                <c:ptCount val="4"/>
              </c:numCache>
            </c:numRef>
          </c:val>
        </c:ser>
        <c:ser>
          <c:idx val="4"/>
          <c:order val="4"/>
          <c:tx>
            <c:strRef>
              <c:f>Sheet1!$A$6</c:f>
              <c:strCache>
                <c:ptCount val="1"/>
              </c:strCache>
            </c:strRef>
          </c:tx>
          <c:spPr>
            <a:solidFill>
              <a:schemeClr val="bg2"/>
            </a:solidFill>
            <a:ln w="12695">
              <a:solidFill>
                <a:schemeClr val="tx1"/>
              </a:solidFill>
              <a:prstDash val="solid"/>
            </a:ln>
          </c:spPr>
          <c:cat>
            <c:strRef>
              <c:f>Sheet1!$B$1:$E$1</c:f>
              <c:strCache>
                <c:ptCount val="4"/>
                <c:pt idx="0">
                  <c:v>0 to 5 years</c:v>
                </c:pt>
                <c:pt idx="1">
                  <c:v>6 to 14 years</c:v>
                </c:pt>
                <c:pt idx="2">
                  <c:v>15 to 18 years</c:v>
                </c:pt>
                <c:pt idx="3">
                  <c:v>19 to 22 years</c:v>
                </c:pt>
              </c:strCache>
            </c:strRef>
          </c:cat>
          <c:val>
            <c:numRef>
              <c:f>Sheet1!$B$6:$E$6</c:f>
              <c:numCache>
                <c:formatCode>General</c:formatCode>
                <c:ptCount val="4"/>
              </c:numCache>
            </c:numRef>
          </c:val>
        </c:ser>
        <c:gapWidth val="0"/>
        <c:overlap val="95"/>
        <c:axId val="654856936"/>
        <c:axId val="654860136"/>
      </c:barChart>
      <c:catAx>
        <c:axId val="654856936"/>
        <c:scaling>
          <c:orientation val="minMax"/>
        </c:scaling>
        <c:delete val="1"/>
        <c:axPos val="b"/>
        <c:tickLblPos val="none"/>
        <c:crossAx val="654860136"/>
        <c:crosses val="autoZero"/>
        <c:auto val="1"/>
        <c:lblAlgn val="ctr"/>
        <c:lblOffset val="100"/>
      </c:catAx>
      <c:valAx>
        <c:axId val="654860136"/>
        <c:scaling>
          <c:orientation val="minMax"/>
        </c:scaling>
        <c:axPos val="l"/>
        <c:numFmt formatCode="0%" sourceLinked="0"/>
        <c:tickLblPos val="nextTo"/>
        <c:spPr>
          <a:ln w="3174">
            <a:solidFill>
              <a:schemeClr val="tx1"/>
            </a:solidFill>
            <a:prstDash val="solid"/>
          </a:ln>
        </c:spPr>
        <c:txPr>
          <a:bodyPr rot="0" vert="horz"/>
          <a:lstStyle/>
          <a:p>
            <a:pPr>
              <a:defRPr sz="1000" b="1" i="0" u="none" strike="noStrike" baseline="0">
                <a:solidFill>
                  <a:schemeClr val="tx1"/>
                </a:solidFill>
                <a:latin typeface="Times New Roman"/>
                <a:ea typeface="Times New Roman"/>
                <a:cs typeface="Times New Roman"/>
              </a:defRPr>
            </a:pPr>
            <a:endParaRPr lang="en-US"/>
          </a:p>
        </c:txPr>
        <c:crossAx val="654856936"/>
        <c:crosses val="autoZero"/>
        <c:crossBetween val="between"/>
      </c:valAx>
      <c:spPr>
        <a:noFill/>
        <a:ln w="25389">
          <a:noFill/>
        </a:ln>
      </c:spPr>
    </c:plotArea>
    <c:plotVisOnly val="1"/>
    <c:dispBlanksAs val="gap"/>
  </c:chart>
  <c:spPr>
    <a:noFill/>
    <a:ln>
      <a:noFill/>
    </a:ln>
  </c:spPr>
  <c:txPr>
    <a:bodyPr/>
    <a:lstStyle/>
    <a:p>
      <a:pPr>
        <a:defRPr sz="1424" b="1" i="0" u="none" strike="noStrike" baseline="0">
          <a:solidFill>
            <a:schemeClr val="tx1"/>
          </a:solidFill>
          <a:latin typeface="Times New Roman"/>
          <a:ea typeface="Times New Roman"/>
          <a:cs typeface="Times New Roman"/>
        </a:defRPr>
      </a:pPr>
      <a:endParaRPr lang="en-U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plotArea>
      <c:layout>
        <c:manualLayout>
          <c:layoutTarget val="inner"/>
          <c:xMode val="edge"/>
          <c:yMode val="edge"/>
          <c:x val="0.103194103194103"/>
          <c:y val="0.00273224043715847"/>
          <c:w val="0.88943488943489"/>
          <c:h val="0.989071038251366"/>
        </c:manualLayout>
      </c:layout>
      <c:pieChart>
        <c:ser>
          <c:idx val="0"/>
          <c:order val="0"/>
          <c:tx>
            <c:strRef>
              <c:f>Sheet1!$A$2</c:f>
              <c:strCache>
                <c:ptCount val="1"/>
              </c:strCache>
            </c:strRef>
          </c:tx>
          <c:dPt>
            <c:idx val="0"/>
            <c:spPr>
              <a:solidFill>
                <a:srgbClr val="FF0000"/>
              </a:solidFill>
            </c:spPr>
          </c:dPt>
          <c:dPt>
            <c:idx val="1"/>
            <c:spPr>
              <a:solidFill>
                <a:srgbClr val="FFC000"/>
              </a:solidFill>
            </c:spPr>
          </c:dPt>
          <c:dPt>
            <c:idx val="2"/>
            <c:spPr>
              <a:solidFill>
                <a:srgbClr val="00B050"/>
              </a:solidFill>
            </c:spPr>
          </c:dPt>
          <c:dPt>
            <c:idx val="4"/>
            <c:spPr>
              <a:solidFill>
                <a:srgbClr val="FFFF00"/>
              </a:solidFill>
            </c:spPr>
          </c:dPt>
          <c:dLbls>
            <c:dLbl>
              <c:idx val="0"/>
              <c:layout>
                <c:manualLayout>
                  <c:x val="-0.160444751745267"/>
                  <c:y val="0.164717148486472"/>
                </c:manualLayout>
              </c:layout>
              <c:tx>
                <c:rich>
                  <a:bodyPr/>
                  <a:lstStyle/>
                  <a:p>
                    <a:r>
                      <a:rPr lang="en-US" dirty="0" smtClean="0"/>
                      <a:t>Army, 517,783 </a:t>
                    </a:r>
                    <a:endParaRPr lang="en-US" dirty="0"/>
                  </a:p>
                </c:rich>
              </c:tx>
              <c:dLblPos val="bestFit"/>
              <c:showVal val="1"/>
              <c:showSerName val="1"/>
            </c:dLbl>
            <c:dLbl>
              <c:idx val="1"/>
              <c:layout>
                <c:manualLayout>
                  <c:x val="-0.0612303366561178"/>
                  <c:y val="-0.149121862198344"/>
                </c:manualLayout>
              </c:layout>
              <c:tx>
                <c:rich>
                  <a:bodyPr/>
                  <a:lstStyle/>
                  <a:p>
                    <a:r>
                      <a:rPr lang="en-US" dirty="0" smtClean="0"/>
                      <a:t>Navy, 332,269</a:t>
                    </a:r>
                    <a:endParaRPr lang="en-US" dirty="0"/>
                  </a:p>
                </c:rich>
              </c:tx>
              <c:dLblPos val="bestFit"/>
              <c:showVal val="1"/>
              <c:showSerName val="1"/>
            </c:dLbl>
            <c:dLbl>
              <c:idx val="2"/>
              <c:layout>
                <c:manualLayout>
                  <c:x val="0.198146800349442"/>
                  <c:y val="-0.116558404267538"/>
                </c:manualLayout>
              </c:layout>
              <c:tx>
                <c:rich>
                  <a:bodyPr/>
                  <a:lstStyle/>
                  <a:p>
                    <a:r>
                      <a:rPr lang="en-US" dirty="0" smtClean="0"/>
                      <a:t>Marine Corps, 186,425</a:t>
                    </a:r>
                    <a:endParaRPr lang="en-US" dirty="0"/>
                  </a:p>
                </c:rich>
              </c:tx>
              <c:dLblPos val="bestFit"/>
              <c:showVal val="1"/>
              <c:showSerName val="1"/>
            </c:dLbl>
            <c:dLbl>
              <c:idx val="3"/>
              <c:layout>
                <c:manualLayout>
                  <c:x val="0.240786240786242"/>
                  <c:y val="0.158487199555195"/>
                </c:manualLayout>
              </c:layout>
              <c:tx>
                <c:rich>
                  <a:bodyPr/>
                  <a:lstStyle/>
                  <a:p>
                    <a:r>
                      <a:rPr lang="en-US" dirty="0" smtClean="0"/>
                      <a:t>Air Force, 329,094 </a:t>
                    </a:r>
                    <a:endParaRPr lang="en-US" dirty="0"/>
                  </a:p>
                </c:rich>
              </c:tx>
              <c:dLblPos val="bestFit"/>
              <c:showVal val="1"/>
              <c:showSerName val="1"/>
            </c:dLbl>
            <c:dLbl>
              <c:idx val="4"/>
              <c:layout>
                <c:manualLayout>
                  <c:x val="0.0292850362655451"/>
                  <c:y val="0.0655737704918033"/>
                </c:manualLayout>
              </c:layout>
              <c:tx>
                <c:rich>
                  <a:bodyPr/>
                  <a:lstStyle/>
                  <a:p>
                    <a:r>
                      <a:rPr lang="en-US" dirty="0" smtClean="0"/>
                      <a:t>Coast</a:t>
                    </a:r>
                    <a:r>
                      <a:rPr lang="en-US" baseline="0" dirty="0" smtClean="0"/>
                      <a:t> Guard</a:t>
                    </a:r>
                    <a:r>
                      <a:rPr lang="en-US" dirty="0" smtClean="0"/>
                      <a:t>, 40,650</a:t>
                    </a:r>
                    <a:endParaRPr lang="en-US" dirty="0"/>
                  </a:p>
                </c:rich>
              </c:tx>
              <c:dLblPos val="bestFit"/>
              <c:showVal val="1"/>
              <c:showSerName val="1"/>
            </c:dLbl>
            <c:spPr>
              <a:noFill/>
              <a:ln w="27632">
                <a:noFill/>
              </a:ln>
            </c:spPr>
            <c:txPr>
              <a:bodyPr/>
              <a:lstStyle/>
              <a:p>
                <a:pPr>
                  <a:defRPr sz="1305" b="1" i="0" u="none" strike="noStrike" baseline="0">
                    <a:solidFill>
                      <a:srgbClr val="000000"/>
                    </a:solidFill>
                    <a:latin typeface="Tahoma"/>
                    <a:ea typeface="Tahoma"/>
                    <a:cs typeface="Tahoma"/>
                  </a:defRPr>
                </a:pPr>
                <a:endParaRPr lang="en-US"/>
              </a:p>
            </c:txPr>
            <c:showVal val="1"/>
            <c:showCatName val="1"/>
            <c:showSerName val="1"/>
            <c:showLeaderLines val="1"/>
          </c:dLbls>
          <c:cat>
            <c:strRef>
              <c:f>Sheet1!$B$1:$F$1</c:f>
              <c:strCache>
                <c:ptCount val="5"/>
                <c:pt idx="0">
                  <c:v>Army</c:v>
                </c:pt>
                <c:pt idx="1">
                  <c:v>Navy</c:v>
                </c:pt>
                <c:pt idx="2">
                  <c:v>Marine Corps</c:v>
                </c:pt>
                <c:pt idx="3">
                  <c:v>Air Force</c:v>
                </c:pt>
                <c:pt idx="4">
                  <c:v>Coast Guard</c:v>
                </c:pt>
              </c:strCache>
            </c:strRef>
          </c:cat>
          <c:val>
            <c:numRef>
              <c:f>Sheet1!$B$2:$F$2</c:f>
              <c:numCache>
                <c:formatCode>#,##0_);[Red]\(#,##0\)</c:formatCode>
                <c:ptCount val="5"/>
                <c:pt idx="0">
                  <c:v>517783.0</c:v>
                </c:pt>
                <c:pt idx="1">
                  <c:v>332269.0</c:v>
                </c:pt>
                <c:pt idx="2">
                  <c:v>186425.0</c:v>
                </c:pt>
                <c:pt idx="3">
                  <c:v>329094.0</c:v>
                </c:pt>
                <c:pt idx="4">
                  <c:v>40650.0</c:v>
                </c:pt>
              </c:numCache>
            </c:numRef>
          </c:val>
        </c:ser>
        <c:ser>
          <c:idx val="1"/>
          <c:order val="1"/>
          <c:tx>
            <c:strRef>
              <c:f>Sheet1!$A$3</c:f>
              <c:strCache>
                <c:ptCount val="1"/>
              </c:strCache>
            </c:strRef>
          </c:tx>
          <c:cat>
            <c:strRef>
              <c:f>Sheet1!$B$1:$F$1</c:f>
              <c:strCache>
                <c:ptCount val="5"/>
                <c:pt idx="0">
                  <c:v>Army</c:v>
                </c:pt>
                <c:pt idx="1">
                  <c:v>Navy</c:v>
                </c:pt>
                <c:pt idx="2">
                  <c:v>Marine Corps</c:v>
                </c:pt>
                <c:pt idx="3">
                  <c:v>Air Force</c:v>
                </c:pt>
                <c:pt idx="4">
                  <c:v>Coast Guard</c:v>
                </c:pt>
              </c:strCache>
            </c:strRef>
          </c:cat>
          <c:val>
            <c:numRef>
              <c:f>Sheet1!$B$3:$F$3</c:f>
              <c:numCache>
                <c:formatCode>General</c:formatCode>
                <c:ptCount val="5"/>
              </c:numCache>
            </c:numRef>
          </c:val>
        </c:ser>
        <c:ser>
          <c:idx val="2"/>
          <c:order val="2"/>
          <c:tx>
            <c:strRef>
              <c:f>Sheet1!$A$4</c:f>
              <c:strCache>
                <c:ptCount val="1"/>
              </c:strCache>
            </c:strRef>
          </c:tx>
          <c:cat>
            <c:strRef>
              <c:f>Sheet1!$B$1:$F$1</c:f>
              <c:strCache>
                <c:ptCount val="5"/>
                <c:pt idx="0">
                  <c:v>Army</c:v>
                </c:pt>
                <c:pt idx="1">
                  <c:v>Navy</c:v>
                </c:pt>
                <c:pt idx="2">
                  <c:v>Marine Corps</c:v>
                </c:pt>
                <c:pt idx="3">
                  <c:v>Air Force</c:v>
                </c:pt>
                <c:pt idx="4">
                  <c:v>Coast Guard</c:v>
                </c:pt>
              </c:strCache>
            </c:strRef>
          </c:cat>
          <c:val>
            <c:numRef>
              <c:f>Sheet1!$B$4:$F$4</c:f>
              <c:numCache>
                <c:formatCode>General</c:formatCode>
                <c:ptCount val="5"/>
              </c:numCache>
            </c:numRef>
          </c:val>
        </c:ser>
        <c:firstSliceAng val="0"/>
      </c:pieChart>
      <c:spPr>
        <a:noFill/>
        <a:ln w="27632">
          <a:noFill/>
        </a:ln>
      </c:spPr>
    </c:plotArea>
    <c:plotVisOnly val="1"/>
    <c:dispBlanksAs val="zero"/>
  </c:chart>
  <c:spPr>
    <a:noFill/>
    <a:ln>
      <a:noFill/>
    </a:ln>
  </c:spPr>
  <c:txPr>
    <a:bodyPr/>
    <a:lstStyle/>
    <a:p>
      <a:pPr>
        <a:defRPr sz="1958" b="1" i="0" u="none" strike="noStrike" baseline="0">
          <a:solidFill>
            <a:schemeClr val="tx1"/>
          </a:solidFill>
          <a:latin typeface="Times New Roman"/>
          <a:ea typeface="Times New Roman"/>
          <a:cs typeface="Times New Roman"/>
        </a:defRPr>
      </a:pPr>
      <a:endParaRPr lang="en-US"/>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style val="2"/>
  <c:chart>
    <c:autoTitleDeleted val="1"/>
    <c:plotArea>
      <c:layout>
        <c:manualLayout>
          <c:layoutTarget val="inner"/>
          <c:xMode val="edge"/>
          <c:yMode val="edge"/>
          <c:x val="0.0895196506550218"/>
          <c:y val="0.17898832684825"/>
          <c:w val="0.844978165938865"/>
          <c:h val="0.752918287937743"/>
        </c:manualLayout>
      </c:layout>
      <c:pieChart>
        <c:ser>
          <c:idx val="0"/>
          <c:order val="0"/>
          <c:tx>
            <c:strRef>
              <c:f>Sheet1!$A$2</c:f>
              <c:strCache>
                <c:ptCount val="1"/>
              </c:strCache>
            </c:strRef>
          </c:tx>
          <c:dPt>
            <c:idx val="0"/>
            <c:spPr>
              <a:solidFill>
                <a:srgbClr val="00B050"/>
              </a:solidFill>
            </c:spPr>
          </c:dPt>
          <c:dPt>
            <c:idx val="1"/>
            <c:spPr>
              <a:solidFill>
                <a:srgbClr val="FF0000"/>
              </a:solidFill>
            </c:spPr>
          </c:dPt>
          <c:dPt>
            <c:idx val="2"/>
            <c:spPr>
              <a:solidFill>
                <a:srgbClr val="FFC000"/>
              </a:solidFill>
            </c:spPr>
          </c:dPt>
          <c:dPt>
            <c:idx val="3"/>
            <c:spPr>
              <a:solidFill>
                <a:srgbClr val="E7F3FF"/>
              </a:solidFill>
            </c:spPr>
          </c:dPt>
          <c:dPt>
            <c:idx val="5"/>
            <c:spPr>
              <a:solidFill>
                <a:srgbClr val="FFFF00"/>
              </a:solidFill>
            </c:spPr>
          </c:dPt>
          <c:dPt>
            <c:idx val="6"/>
            <c:spPr>
              <a:solidFill>
                <a:srgbClr val="7030A0"/>
              </a:solidFill>
            </c:spPr>
          </c:dPt>
          <c:dPt>
            <c:idx val="7"/>
            <c:spPr>
              <a:solidFill>
                <a:schemeClr val="bg2">
                  <a:lumMod val="60000"/>
                  <a:lumOff val="40000"/>
                </a:schemeClr>
              </a:solidFill>
            </c:spPr>
          </c:dPt>
          <c:dLbls>
            <c:dLbl>
              <c:idx val="0"/>
              <c:layout>
                <c:manualLayout>
                  <c:x val="-0.20996381242259"/>
                  <c:y val="-0.186763465179305"/>
                </c:manualLayout>
              </c:layout>
              <c:tx>
                <c:rich>
                  <a:bodyPr/>
                  <a:lstStyle/>
                  <a:p>
                    <a:r>
                      <a:rPr lang="en-US" dirty="0" smtClean="0">
                        <a:solidFill>
                          <a:schemeClr val="tx1"/>
                        </a:solidFill>
                      </a:rPr>
                      <a:t>White</a:t>
                    </a:r>
                    <a:r>
                      <a:rPr lang="en-US" dirty="0">
                        <a:solidFill>
                          <a:schemeClr val="tx1"/>
                        </a:solidFill>
                      </a:rPr>
                      <a:t>
</a:t>
                    </a:r>
                    <a:r>
                      <a:rPr lang="en-US" dirty="0" smtClean="0">
                        <a:solidFill>
                          <a:schemeClr val="tx1"/>
                        </a:solidFill>
                      </a:rPr>
                      <a:t>70.1%</a:t>
                    </a:r>
                    <a:endParaRPr lang="en-US" dirty="0">
                      <a:solidFill>
                        <a:schemeClr val="tx1"/>
                      </a:solidFill>
                    </a:endParaRPr>
                  </a:p>
                </c:rich>
              </c:tx>
              <c:dLblPos val="bestFit"/>
            </c:dLbl>
            <c:dLbl>
              <c:idx val="1"/>
              <c:layout>
                <c:manualLayout>
                  <c:x val="0.129104691152489"/>
                  <c:y val="0.0274522328065636"/>
                </c:manualLayout>
              </c:layout>
              <c:tx>
                <c:rich>
                  <a:bodyPr/>
                  <a:lstStyle/>
                  <a:p>
                    <a:r>
                      <a:rPr lang="en-US" dirty="0" smtClean="0">
                        <a:solidFill>
                          <a:schemeClr val="tx1"/>
                        </a:solidFill>
                      </a:rPr>
                      <a:t>Black or African-American</a:t>
                    </a:r>
                    <a:r>
                      <a:rPr lang="en-US" dirty="0">
                        <a:solidFill>
                          <a:schemeClr val="tx1"/>
                        </a:solidFill>
                      </a:rPr>
                      <a:t>
</a:t>
                    </a:r>
                    <a:r>
                      <a:rPr lang="en-US" dirty="0" smtClean="0">
                        <a:solidFill>
                          <a:schemeClr val="tx1"/>
                        </a:solidFill>
                      </a:rPr>
                      <a:t>14.7%</a:t>
                    </a:r>
                    <a:endParaRPr lang="en-US" dirty="0">
                      <a:solidFill>
                        <a:schemeClr val="tx1"/>
                      </a:solidFill>
                    </a:endParaRPr>
                  </a:p>
                </c:rich>
              </c:tx>
              <c:dLblPos val="bestFit"/>
            </c:dLbl>
            <c:dLbl>
              <c:idx val="2"/>
              <c:layout>
                <c:manualLayout>
                  <c:x val="0.139993200708275"/>
                  <c:y val="0.114874731567645"/>
                </c:manualLayout>
              </c:layout>
              <c:tx>
                <c:rich>
                  <a:bodyPr/>
                  <a:lstStyle/>
                  <a:p>
                    <a:r>
                      <a:rPr lang="en-US" dirty="0">
                        <a:solidFill>
                          <a:schemeClr val="tx1"/>
                        </a:solidFill>
                      </a:rPr>
                      <a:t>Hispanic
9.0%</a:t>
                    </a:r>
                  </a:p>
                </c:rich>
              </c:tx>
              <c:dLblPos val="bestFit"/>
            </c:dLbl>
            <c:dLbl>
              <c:idx val="3"/>
              <c:layout>
                <c:manualLayout>
                  <c:x val="-0.205902601491539"/>
                  <c:y val="0.139540774186444"/>
                </c:manualLayout>
              </c:layout>
              <c:tx>
                <c:rich>
                  <a:bodyPr/>
                  <a:lstStyle/>
                  <a:p>
                    <a:pPr>
                      <a:defRPr sz="1025" b="1" i="0" u="none" strike="noStrike" baseline="0">
                        <a:solidFill>
                          <a:schemeClr val="tx1"/>
                        </a:solidFill>
                        <a:latin typeface="Tahoma"/>
                        <a:ea typeface="Tahoma"/>
                        <a:cs typeface="Tahoma"/>
                      </a:defRPr>
                    </a:pPr>
                    <a:r>
                      <a:rPr lang="en-US" dirty="0">
                        <a:solidFill>
                          <a:schemeClr val="tx1"/>
                        </a:solidFill>
                      </a:rPr>
                      <a:t>Asian-American 
</a:t>
                    </a:r>
                    <a:r>
                      <a:rPr lang="en-US" dirty="0" smtClean="0">
                        <a:solidFill>
                          <a:schemeClr val="tx1"/>
                        </a:solidFill>
                      </a:rPr>
                      <a:t>2.4%</a:t>
                    </a:r>
                    <a:endParaRPr lang="en-US" dirty="0">
                      <a:solidFill>
                        <a:schemeClr val="tx1"/>
                      </a:solidFill>
                    </a:endParaRPr>
                  </a:p>
                </c:rich>
              </c:tx>
              <c:spPr>
                <a:noFill/>
                <a:ln w="25407">
                  <a:noFill/>
                </a:ln>
              </c:spPr>
              <c:dLblPos val="bestFit"/>
            </c:dLbl>
            <c:dLbl>
              <c:idx val="4"/>
              <c:layout>
                <c:manualLayout>
                  <c:x val="-0.285714922794301"/>
                  <c:y val="0.030575287303184"/>
                </c:manualLayout>
              </c:layout>
              <c:tx>
                <c:rich>
                  <a:bodyPr/>
                  <a:lstStyle/>
                  <a:p>
                    <a:pPr>
                      <a:defRPr sz="1025" b="1" i="0" u="none" strike="noStrike" baseline="0">
                        <a:solidFill>
                          <a:schemeClr val="tx1"/>
                        </a:solidFill>
                        <a:latin typeface="Tahoma"/>
                        <a:ea typeface="Tahoma"/>
                        <a:cs typeface="Tahoma"/>
                      </a:defRPr>
                    </a:pPr>
                    <a:r>
                      <a:rPr lang="en-US" dirty="0">
                        <a:solidFill>
                          <a:schemeClr val="tx1"/>
                        </a:solidFill>
                      </a:rPr>
                      <a:t>Other/
Unknown
</a:t>
                    </a:r>
                    <a:r>
                      <a:rPr lang="en-US" dirty="0" smtClean="0">
                        <a:solidFill>
                          <a:schemeClr val="tx1"/>
                        </a:solidFill>
                      </a:rPr>
                      <a:t>2.1%</a:t>
                    </a:r>
                    <a:endParaRPr lang="en-US" dirty="0">
                      <a:solidFill>
                        <a:schemeClr val="tx1"/>
                      </a:solidFill>
                    </a:endParaRPr>
                  </a:p>
                </c:rich>
              </c:tx>
              <c:spPr>
                <a:noFill/>
                <a:ln w="25407">
                  <a:noFill/>
                </a:ln>
              </c:spPr>
              <c:dLblPos val="bestFit"/>
            </c:dLbl>
            <c:dLbl>
              <c:idx val="5"/>
              <c:layout>
                <c:manualLayout>
                  <c:x val="-0.105890287465086"/>
                  <c:y val="0.00335223363825509"/>
                </c:manualLayout>
              </c:layout>
              <c:tx>
                <c:rich>
                  <a:bodyPr/>
                  <a:lstStyle/>
                  <a:p>
                    <a:pPr>
                      <a:defRPr sz="1025" b="1" i="0" u="none" strike="noStrike" baseline="0">
                        <a:solidFill>
                          <a:schemeClr val="tx1"/>
                        </a:solidFill>
                        <a:latin typeface="Tahoma"/>
                        <a:ea typeface="Tahoma"/>
                        <a:cs typeface="Tahoma"/>
                      </a:defRPr>
                    </a:pPr>
                    <a:r>
                      <a:rPr lang="en-US" dirty="0">
                        <a:solidFill>
                          <a:schemeClr val="tx1"/>
                        </a:solidFill>
                      </a:rPr>
                      <a:t>American Indian/ Alaskan Native
</a:t>
                    </a:r>
                    <a:r>
                      <a:rPr lang="en-US" dirty="0" smtClean="0">
                        <a:solidFill>
                          <a:schemeClr val="tx1"/>
                        </a:solidFill>
                      </a:rPr>
                      <a:t>0.8%</a:t>
                    </a:r>
                    <a:endParaRPr lang="en-US" dirty="0">
                      <a:solidFill>
                        <a:schemeClr val="tx1"/>
                      </a:solidFill>
                    </a:endParaRPr>
                  </a:p>
                </c:rich>
              </c:tx>
              <c:spPr>
                <a:noFill/>
                <a:ln w="25407">
                  <a:noFill/>
                </a:ln>
              </c:spPr>
              <c:dLblPos val="bestFit"/>
            </c:dLbl>
            <c:dLbl>
              <c:idx val="6"/>
              <c:layout>
                <c:manualLayout>
                  <c:x val="0.208057645233654"/>
                  <c:y val="-0.0584940176735825"/>
                </c:manualLayout>
              </c:layout>
              <c:tx>
                <c:rich>
                  <a:bodyPr/>
                  <a:lstStyle/>
                  <a:p>
                    <a:pPr>
                      <a:defRPr sz="1025" b="1" i="0" u="none" strike="noStrike" baseline="0">
                        <a:solidFill>
                          <a:schemeClr val="tx1"/>
                        </a:solidFill>
                        <a:latin typeface="Tahoma"/>
                        <a:ea typeface="Tahoma"/>
                        <a:cs typeface="Tahoma"/>
                      </a:defRPr>
                    </a:pPr>
                    <a:r>
                      <a:rPr lang="en-US" dirty="0">
                        <a:solidFill>
                          <a:schemeClr val="tx1"/>
                        </a:solidFill>
                      </a:rPr>
                      <a:t>Multi-Racial
</a:t>
                    </a:r>
                    <a:r>
                      <a:rPr lang="en-US" dirty="0" smtClean="0">
                        <a:solidFill>
                          <a:schemeClr val="tx1"/>
                        </a:solidFill>
                      </a:rPr>
                      <a:t>.5%</a:t>
                    </a:r>
                    <a:endParaRPr lang="en-US" dirty="0">
                      <a:solidFill>
                        <a:schemeClr val="tx1"/>
                      </a:solidFill>
                    </a:endParaRPr>
                  </a:p>
                </c:rich>
              </c:tx>
              <c:spPr>
                <a:noFill/>
                <a:ln w="25407">
                  <a:noFill/>
                </a:ln>
              </c:spPr>
              <c:dLblPos val="bestFit"/>
            </c:dLbl>
            <c:dLbl>
              <c:idx val="7"/>
              <c:layout>
                <c:manualLayout>
                  <c:x val="0.361739535226016"/>
                  <c:y val="0.056420233463035"/>
                </c:manualLayout>
              </c:layout>
              <c:tx>
                <c:rich>
                  <a:bodyPr/>
                  <a:lstStyle/>
                  <a:p>
                    <a:pPr>
                      <a:defRPr sz="1025" b="1" i="0" u="none" strike="noStrike" baseline="0">
                        <a:solidFill>
                          <a:schemeClr val="tx1"/>
                        </a:solidFill>
                        <a:latin typeface="Tahoma"/>
                        <a:ea typeface="Tahoma"/>
                        <a:cs typeface="Tahoma"/>
                      </a:defRPr>
                    </a:pPr>
                    <a:r>
                      <a:rPr lang="en-US" dirty="0">
                        <a:solidFill>
                          <a:schemeClr val="tx1"/>
                        </a:solidFill>
                      </a:rPr>
                      <a:t>Native Hawaiian/
Pacific Islander
</a:t>
                    </a:r>
                    <a:r>
                      <a:rPr lang="en-US" dirty="0" smtClean="0">
                        <a:solidFill>
                          <a:schemeClr val="tx1"/>
                        </a:solidFill>
                      </a:rPr>
                      <a:t>0.5%</a:t>
                    </a:r>
                    <a:endParaRPr lang="en-US" dirty="0">
                      <a:solidFill>
                        <a:schemeClr val="tx1"/>
                      </a:solidFill>
                    </a:endParaRPr>
                  </a:p>
                </c:rich>
              </c:tx>
              <c:spPr>
                <a:noFill/>
                <a:ln w="25407">
                  <a:noFill/>
                </a:ln>
              </c:spPr>
              <c:dLblPos val="bestFit"/>
            </c:dLbl>
            <c:numFmt formatCode="0%" sourceLinked="0"/>
            <c:spPr>
              <a:noFill/>
              <a:ln w="25407">
                <a:noFill/>
              </a:ln>
            </c:spPr>
            <c:txPr>
              <a:bodyPr/>
              <a:lstStyle/>
              <a:p>
                <a:pPr>
                  <a:defRPr sz="1025" b="1" i="0" u="none" strike="noStrike" baseline="0">
                    <a:solidFill>
                      <a:schemeClr val="tx1"/>
                    </a:solidFill>
                    <a:latin typeface="Tahoma"/>
                    <a:ea typeface="Tahoma"/>
                    <a:cs typeface="Tahoma"/>
                  </a:defRPr>
                </a:pPr>
                <a:endParaRPr lang="en-US"/>
              </a:p>
            </c:txPr>
            <c:showCatName val="1"/>
            <c:showPercent val="1"/>
            <c:showLeaderLines val="1"/>
          </c:dLbls>
          <c:cat>
            <c:strRef>
              <c:f>Sheet1!$B$1:$I$1</c:f>
              <c:strCache>
                <c:ptCount val="8"/>
                <c:pt idx="0">
                  <c:v>White</c:v>
                </c:pt>
                <c:pt idx="1">
                  <c:v>African-American</c:v>
                </c:pt>
                <c:pt idx="2">
                  <c:v>Hispanic</c:v>
                </c:pt>
                <c:pt idx="3">
                  <c:v>Asian-American Pacific Islander</c:v>
                </c:pt>
                <c:pt idx="4">
                  <c:v>Other/Unknown</c:v>
                </c:pt>
                <c:pt idx="5">
                  <c:v>American Indian/Alaskan Native</c:v>
                </c:pt>
                <c:pt idx="6">
                  <c:v>Multi-Racial</c:v>
                </c:pt>
                <c:pt idx="7">
                  <c:v>Native Hawaiian/Pacific Islander</c:v>
                </c:pt>
              </c:strCache>
            </c:strRef>
          </c:cat>
          <c:val>
            <c:numRef>
              <c:f>Sheet1!$B$2:$I$2</c:f>
              <c:numCache>
                <c:formatCode>0.0%</c:formatCode>
                <c:ptCount val="8"/>
                <c:pt idx="0">
                  <c:v>0.701000000000001</c:v>
                </c:pt>
                <c:pt idx="1">
                  <c:v>0.147</c:v>
                </c:pt>
                <c:pt idx="2">
                  <c:v>0.0890000000000001</c:v>
                </c:pt>
                <c:pt idx="3">
                  <c:v>0.024</c:v>
                </c:pt>
                <c:pt idx="4">
                  <c:v>0.021</c:v>
                </c:pt>
                <c:pt idx="5">
                  <c:v>0.00800000000000001</c:v>
                </c:pt>
                <c:pt idx="6">
                  <c:v>0.00500000000000001</c:v>
                </c:pt>
                <c:pt idx="7">
                  <c:v>0.00500000000000001</c:v>
                </c:pt>
              </c:numCache>
            </c:numRef>
          </c:val>
        </c:ser>
        <c:dLbls>
          <c:showCatName val="1"/>
          <c:showPercent val="1"/>
        </c:dLbls>
        <c:firstSliceAng val="0"/>
      </c:pieChart>
      <c:spPr>
        <a:noFill/>
        <a:ln w="25407">
          <a:noFill/>
        </a:ln>
      </c:spPr>
    </c:plotArea>
    <c:plotVisOnly val="1"/>
    <c:dispBlanksAs val="zero"/>
  </c:chart>
  <c:spPr>
    <a:noFill/>
    <a:ln>
      <a:noFill/>
    </a:ln>
  </c:spPr>
  <c:txPr>
    <a:bodyPr/>
    <a:lstStyle/>
    <a:p>
      <a:pPr>
        <a:defRPr sz="1826" b="1" i="0" u="none" strike="noStrike" baseline="0">
          <a:solidFill>
            <a:schemeClr val="tx1"/>
          </a:solidFill>
          <a:latin typeface="Times New Roman"/>
          <a:ea typeface="Times New Roman"/>
          <a:cs typeface="Times New Roman"/>
        </a:defRPr>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69.png"/><Relationship Id="rId1" Type="http://schemas.openxmlformats.org/officeDocument/2006/relationships/image" Target="../media/image165.png"/><Relationship Id="rId2" Type="http://schemas.openxmlformats.org/officeDocument/2006/relationships/image" Target="../media/image166.png"/></Relationships>
</file>

<file path=ppt/drawings/drawing1.xml><?xml version="1.0" encoding="utf-8"?>
<c:userShapes xmlns:c="http://schemas.openxmlformats.org/drawingml/2006/chart">
  <cdr:relSizeAnchor xmlns:cdr="http://schemas.openxmlformats.org/drawingml/2006/chartDrawing">
    <cdr:from>
      <cdr:x>0.10879</cdr:x>
      <cdr:y>0.83779</cdr:y>
    </cdr:from>
    <cdr:to>
      <cdr:x>0.21656</cdr:x>
      <cdr:y>1</cdr:y>
    </cdr:to>
    <cdr:sp macro="" textlink="">
      <cdr:nvSpPr>
        <cdr:cNvPr id="2" name="TextBox 1"/>
        <cdr:cNvSpPr txBox="1"/>
      </cdr:nvSpPr>
      <cdr:spPr>
        <a:xfrm xmlns:a="http://schemas.openxmlformats.org/drawingml/2006/main">
          <a:off x="923131" y="4724400"/>
          <a:ext cx="914400" cy="914400"/>
        </a:xfrm>
        <a:prstGeom xmlns:a="http://schemas.openxmlformats.org/drawingml/2006/main" prst="rect">
          <a:avLst/>
        </a:prstGeom>
      </cdr:spPr>
      <cdr:txBody>
        <a:bodyPr xmlns:a="http://schemas.openxmlformats.org/drawingml/2006/main" wrap="none" rtlCol="0"/>
        <a:lstStyle xmlns:a="http://schemas.openxmlformats.org/drawingml/2006/main"/>
        <a:p xmlns:a="http://schemas.openxmlformats.org/drawingml/2006/main">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1256058" y="3396920"/>
            <a:ext cx="6885885" cy="3160711"/>
          </a:xfrm>
          <a:prstGeom prst="rect">
            <a:avLst/>
          </a:prstGeom>
          <a:noFill/>
          <a:ln w="12700">
            <a:noFill/>
            <a:miter lim="800000"/>
            <a:headEnd/>
            <a:tailEnd/>
          </a:ln>
          <a:effectLst/>
        </p:spPr>
        <p:txBody>
          <a:bodyPr vert="horz" wrap="square" lIns="106899" tIns="52513" rIns="106899" bIns="5251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0419" name="Rectangle 3"/>
          <p:cNvSpPr>
            <a:spLocks noGrp="1" noRot="1" noChangeAspect="1" noChangeArrowheads="1" noTextEdit="1"/>
          </p:cNvSpPr>
          <p:nvPr>
            <p:ph type="sldImg" idx="2"/>
          </p:nvPr>
        </p:nvSpPr>
        <p:spPr bwMode="auto">
          <a:xfrm>
            <a:off x="2978150" y="555625"/>
            <a:ext cx="3444875" cy="2663825"/>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a:noFill/>
          <a:ln w="9525"/>
        </p:spPr>
        <p:txBody>
          <a:bodyPr/>
          <a:lstStyle/>
          <a:p>
            <a:endParaRPr lang="en-US" dirty="0" smtClean="0"/>
          </a:p>
        </p:txBody>
      </p:sp>
      <p:sp>
        <p:nvSpPr>
          <p:cNvPr id="61443" name="Rectangle 3"/>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7586" name="Rectangle 3"/>
          <p:cNvSpPr>
            <a:spLocks noGrp="1" noRot="1" noChangeAspect="1" noChangeArrowheads="1" noTextEdit="1"/>
          </p:cNvSpPr>
          <p:nvPr>
            <p:ph type="sldImg"/>
          </p:nvPr>
        </p:nvSpPr>
        <p:spPr>
          <a:ln cap="flat"/>
        </p:spPr>
      </p:sp>
      <p:sp>
        <p:nvSpPr>
          <p:cNvPr id="67587" name="Rectangle 4"/>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7074" name="Rectangle 2"/>
          <p:cNvSpPr>
            <a:spLocks noGrp="1" noRot="1" noChangeAspect="1" noChangeArrowheads="1" noTextEdit="1"/>
          </p:cNvSpPr>
          <p:nvPr>
            <p:ph type="sldImg"/>
          </p:nvPr>
        </p:nvSpPr>
        <p:spPr>
          <a:xfrm>
            <a:off x="2976563" y="554038"/>
            <a:ext cx="3444875" cy="2665412"/>
          </a:xfrm>
          <a:ln cap="flat"/>
        </p:spPr>
      </p:sp>
      <p:sp>
        <p:nvSpPr>
          <p:cNvPr id="3870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2976563" y="554038"/>
            <a:ext cx="3444875" cy="2665412"/>
          </a:xfrm>
          <a:ln cap="flat"/>
        </p:spPr>
      </p:sp>
      <p:sp>
        <p:nvSpPr>
          <p:cNvPr id="77827"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cap="flat"/>
        </p:spPr>
      </p:sp>
      <p:sp>
        <p:nvSpPr>
          <p:cNvPr id="70659"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a:ln cap="flat"/>
        </p:spPr>
      </p:sp>
      <p:sp>
        <p:nvSpPr>
          <p:cNvPr id="3932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a:ln cap="flat"/>
        </p:spPr>
      </p:sp>
      <p:sp>
        <p:nvSpPr>
          <p:cNvPr id="3952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a:ln cap="flat"/>
        </p:spPr>
      </p:sp>
      <p:sp>
        <p:nvSpPr>
          <p:cNvPr id="397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a:ln cap="flat"/>
        </p:spPr>
      </p:sp>
      <p:sp>
        <p:nvSpPr>
          <p:cNvPr id="3993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a:ln cap="flat"/>
        </p:spPr>
      </p:sp>
      <p:sp>
        <p:nvSpPr>
          <p:cNvPr id="4014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Rectangle 3"/>
          <p:cNvSpPr>
            <a:spLocks noGrp="1" noRot="1" noChangeAspect="1" noChangeArrowheads="1" noTextEdit="1"/>
          </p:cNvSpPr>
          <p:nvPr>
            <p:ph type="sldImg"/>
          </p:nvPr>
        </p:nvSpPr>
        <p:spPr>
          <a:ln cap="flat"/>
        </p:spPr>
      </p:sp>
      <p:sp>
        <p:nvSpPr>
          <p:cNvPr id="76803" name="Rectangle 4"/>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cap="flat"/>
        </p:spPr>
      </p:sp>
      <p:sp>
        <p:nvSpPr>
          <p:cNvPr id="62467"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cap="flat"/>
        </p:spPr>
      </p:sp>
      <p:sp>
        <p:nvSpPr>
          <p:cNvPr id="77827"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cap="flat"/>
        </p:spPr>
      </p:sp>
      <p:sp>
        <p:nvSpPr>
          <p:cNvPr id="77827"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cap="flat"/>
        </p:spPr>
      </p:sp>
      <p:sp>
        <p:nvSpPr>
          <p:cNvPr id="77827"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cap="flat"/>
        </p:spPr>
      </p:sp>
      <p:sp>
        <p:nvSpPr>
          <p:cNvPr id="77827"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3970" name="Rectangle 3"/>
          <p:cNvSpPr>
            <a:spLocks noGrp="1" noRot="1" noChangeAspect="1" noChangeArrowheads="1" noTextEdit="1"/>
          </p:cNvSpPr>
          <p:nvPr>
            <p:ph type="sldImg"/>
          </p:nvPr>
        </p:nvSpPr>
        <p:spPr>
          <a:ln cap="flat"/>
        </p:spPr>
      </p:sp>
      <p:sp>
        <p:nvSpPr>
          <p:cNvPr id="83971" name="Rectangle 4"/>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Rectangle 3"/>
          <p:cNvSpPr>
            <a:spLocks noGrp="1" noRot="1" noChangeAspect="1" noChangeArrowheads="1" noTextEdit="1"/>
          </p:cNvSpPr>
          <p:nvPr>
            <p:ph type="sldImg"/>
          </p:nvPr>
        </p:nvSpPr>
        <p:spPr>
          <a:ln cap="flat"/>
        </p:spPr>
      </p:sp>
      <p:sp>
        <p:nvSpPr>
          <p:cNvPr id="84995" name="Rectangle 4"/>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0" name="Rectangle 3"/>
          <p:cNvSpPr>
            <a:spLocks noGrp="1" noRot="1" noChangeAspect="1" noChangeArrowheads="1" noTextEdit="1"/>
          </p:cNvSpPr>
          <p:nvPr>
            <p:ph type="sldImg"/>
          </p:nvPr>
        </p:nvSpPr>
        <p:spPr>
          <a:ln cap="flat"/>
        </p:spPr>
      </p:sp>
      <p:sp>
        <p:nvSpPr>
          <p:cNvPr id="63491" name="Rectangle 4"/>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2978150" y="554038"/>
            <a:ext cx="3444875" cy="2665412"/>
          </a:xfrm>
          <a:ln cap="flat"/>
        </p:spPr>
      </p:sp>
      <p:sp>
        <p:nvSpPr>
          <p:cNvPr id="94211"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Rectangle 3"/>
          <p:cNvSpPr>
            <a:spLocks noGrp="1" noRot="1" noChangeAspect="1" noChangeArrowheads="1" noTextEdit="1"/>
          </p:cNvSpPr>
          <p:nvPr>
            <p:ph type="sldImg"/>
          </p:nvPr>
        </p:nvSpPr>
        <p:spPr>
          <a:ln cap="flat"/>
        </p:spPr>
      </p:sp>
      <p:sp>
        <p:nvSpPr>
          <p:cNvPr id="64515" name="Rectangle 4"/>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2978150" y="554038"/>
            <a:ext cx="3444875" cy="2665412"/>
          </a:xfrm>
          <a:ln cap="flat"/>
        </p:spPr>
      </p:sp>
      <p:sp>
        <p:nvSpPr>
          <p:cNvPr id="100355"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2978150" y="554038"/>
            <a:ext cx="3444875" cy="2665412"/>
          </a:xfrm>
          <a:ln cap="flat"/>
        </p:spPr>
      </p:sp>
      <p:sp>
        <p:nvSpPr>
          <p:cNvPr id="100355"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Rectangle 3"/>
          <p:cNvSpPr>
            <a:spLocks noGrp="1" noRot="1" noChangeAspect="1" noChangeArrowheads="1" noTextEdit="1"/>
          </p:cNvSpPr>
          <p:nvPr>
            <p:ph type="sldImg"/>
          </p:nvPr>
        </p:nvSpPr>
        <p:spPr>
          <a:ln cap="flat"/>
        </p:spPr>
      </p:sp>
      <p:sp>
        <p:nvSpPr>
          <p:cNvPr id="101379" name="Rectangle 4"/>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8498" name="Rectangle 2"/>
          <p:cNvSpPr>
            <a:spLocks noGrp="1" noRot="1" noChangeAspect="1" noChangeArrowheads="1" noTextEdit="1"/>
          </p:cNvSpPr>
          <p:nvPr>
            <p:ph type="sldImg"/>
          </p:nvPr>
        </p:nvSpPr>
        <p:spPr>
          <a:xfrm>
            <a:off x="2979738" y="555625"/>
            <a:ext cx="3443287" cy="2663825"/>
          </a:xfrm>
          <a:ln cap="flat"/>
        </p:spPr>
      </p:sp>
      <p:sp>
        <p:nvSpPr>
          <p:cNvPr id="6184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0546" name="Rectangle 2"/>
          <p:cNvSpPr>
            <a:spLocks noGrp="1" noRot="1" noChangeAspect="1" noChangeArrowheads="1" noTextEdit="1"/>
          </p:cNvSpPr>
          <p:nvPr>
            <p:ph type="sldImg"/>
          </p:nvPr>
        </p:nvSpPr>
        <p:spPr>
          <a:xfrm>
            <a:off x="2981325" y="557213"/>
            <a:ext cx="3440113" cy="2662237"/>
          </a:xfrm>
          <a:ln cap="flat"/>
        </p:spPr>
      </p:sp>
      <p:sp>
        <p:nvSpPr>
          <p:cNvPr id="6205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4770" name="Rectangle 2"/>
          <p:cNvSpPr>
            <a:spLocks noGrp="1" noRot="1" noChangeAspect="1" noChangeArrowheads="1" noTextEdit="1"/>
          </p:cNvSpPr>
          <p:nvPr>
            <p:ph type="sldImg"/>
          </p:nvPr>
        </p:nvSpPr>
        <p:spPr>
          <a:ln cap="flat"/>
        </p:spPr>
      </p:sp>
      <p:sp>
        <p:nvSpPr>
          <p:cNvPr id="54477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6498" name="Rectangle 3"/>
          <p:cNvSpPr>
            <a:spLocks noGrp="1" noRot="1" noChangeAspect="1" noChangeArrowheads="1" noTextEdit="1"/>
          </p:cNvSpPr>
          <p:nvPr>
            <p:ph type="sldImg"/>
          </p:nvPr>
        </p:nvSpPr>
        <p:spPr>
          <a:ln cap="flat"/>
        </p:spPr>
      </p:sp>
      <p:sp>
        <p:nvSpPr>
          <p:cNvPr id="106499" name="Rectangle 4"/>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7522" name="Rectangle 3"/>
          <p:cNvSpPr>
            <a:spLocks noGrp="1" noRot="1" noChangeAspect="1" noChangeArrowheads="1" noTextEdit="1"/>
          </p:cNvSpPr>
          <p:nvPr>
            <p:ph type="sldImg"/>
          </p:nvPr>
        </p:nvSpPr>
        <p:spPr>
          <a:ln cap="flat"/>
        </p:spPr>
      </p:sp>
      <p:sp>
        <p:nvSpPr>
          <p:cNvPr id="107523" name="Rectangle 4"/>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8546" name="Rectangle 3"/>
          <p:cNvSpPr>
            <a:spLocks noGrp="1" noRot="1" noChangeAspect="1" noChangeArrowheads="1" noTextEdit="1"/>
          </p:cNvSpPr>
          <p:nvPr>
            <p:ph type="sldImg"/>
          </p:nvPr>
        </p:nvSpPr>
        <p:spPr>
          <a:ln cap="flat"/>
        </p:spPr>
      </p:sp>
      <p:sp>
        <p:nvSpPr>
          <p:cNvPr id="108547" name="Rectangle 4"/>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cap="flat"/>
        </p:spPr>
      </p:sp>
      <p:sp>
        <p:nvSpPr>
          <p:cNvPr id="116739"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9570" name="Rectangle 3"/>
          <p:cNvSpPr>
            <a:spLocks noGrp="1" noRot="1" noChangeAspect="1" noChangeArrowheads="1" noTextEdit="1"/>
          </p:cNvSpPr>
          <p:nvPr>
            <p:ph type="sldImg"/>
          </p:nvPr>
        </p:nvSpPr>
        <p:spPr>
          <a:ln cap="flat"/>
        </p:spPr>
      </p:sp>
      <p:sp>
        <p:nvSpPr>
          <p:cNvPr id="109571" name="Rectangle 4"/>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1458" name="Rectangle 2"/>
          <p:cNvSpPr>
            <a:spLocks noGrp="1" noRot="1" noChangeAspect="1" noChangeArrowheads="1" noTextEdit="1"/>
          </p:cNvSpPr>
          <p:nvPr>
            <p:ph type="sldImg"/>
          </p:nvPr>
        </p:nvSpPr>
        <p:spPr>
          <a:ln cap="flat"/>
        </p:spPr>
      </p:sp>
      <p:sp>
        <p:nvSpPr>
          <p:cNvPr id="531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cap="flat"/>
        </p:spPr>
      </p:sp>
      <p:sp>
        <p:nvSpPr>
          <p:cNvPr id="117763"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0258" name="Rectangle 2"/>
          <p:cNvSpPr>
            <a:spLocks noGrp="1" noRot="1" noChangeAspect="1" noChangeArrowheads="1" noTextEdit="1"/>
          </p:cNvSpPr>
          <p:nvPr>
            <p:ph type="sldImg"/>
          </p:nvPr>
        </p:nvSpPr>
        <p:spPr>
          <a:ln cap="flat"/>
        </p:spPr>
      </p:sp>
      <p:sp>
        <p:nvSpPr>
          <p:cNvPr id="4802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0258" name="Rectangle 2"/>
          <p:cNvSpPr>
            <a:spLocks noGrp="1" noRot="1" noChangeAspect="1" noChangeArrowheads="1" noTextEdit="1"/>
          </p:cNvSpPr>
          <p:nvPr>
            <p:ph type="sldImg"/>
          </p:nvPr>
        </p:nvSpPr>
        <p:spPr>
          <a:ln cap="flat"/>
        </p:spPr>
      </p:sp>
      <p:sp>
        <p:nvSpPr>
          <p:cNvPr id="4802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xfrm>
            <a:off x="2979738" y="555625"/>
            <a:ext cx="3444875" cy="2663825"/>
          </a:xfrm>
          <a:ln cap="flat"/>
        </p:spPr>
      </p:sp>
      <p:sp>
        <p:nvSpPr>
          <p:cNvPr id="113667" name="Rectangle 3"/>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4690" name="Rectangle 3"/>
          <p:cNvSpPr>
            <a:spLocks noGrp="1" noRot="1" noChangeAspect="1" noChangeArrowheads="1" noTextEdit="1"/>
          </p:cNvSpPr>
          <p:nvPr>
            <p:ph type="sldImg"/>
          </p:nvPr>
        </p:nvSpPr>
        <p:spPr>
          <a:ln cap="flat"/>
        </p:spPr>
      </p:sp>
      <p:sp>
        <p:nvSpPr>
          <p:cNvPr id="114691" name="Rectangle 4"/>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5714" name="Rectangle 3"/>
          <p:cNvSpPr>
            <a:spLocks noGrp="1" noRot="1" noChangeAspect="1" noChangeArrowheads="1" noTextEdit="1"/>
          </p:cNvSpPr>
          <p:nvPr>
            <p:ph type="sldImg"/>
          </p:nvPr>
        </p:nvSpPr>
        <p:spPr>
          <a:ln cap="flat"/>
        </p:spPr>
      </p:sp>
      <p:sp>
        <p:nvSpPr>
          <p:cNvPr id="115715" name="Rectangle 4"/>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8786" name="Rectangle 3"/>
          <p:cNvSpPr>
            <a:spLocks noGrp="1" noRot="1" noChangeAspect="1" noChangeArrowheads="1" noTextEdit="1"/>
          </p:cNvSpPr>
          <p:nvPr>
            <p:ph type="sldImg"/>
          </p:nvPr>
        </p:nvSpPr>
        <p:spPr>
          <a:ln cap="flat"/>
        </p:spPr>
      </p:sp>
      <p:sp>
        <p:nvSpPr>
          <p:cNvPr id="118787" name="Rectangle 4"/>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5538" name="Rectangle 3"/>
          <p:cNvSpPr>
            <a:spLocks noGrp="1" noRot="1" noChangeAspect="1" noChangeArrowheads="1" noTextEdit="1"/>
          </p:cNvSpPr>
          <p:nvPr>
            <p:ph type="sldImg"/>
          </p:nvPr>
        </p:nvSpPr>
        <p:spPr>
          <a:ln cap="flat"/>
        </p:spPr>
      </p:sp>
      <p:sp>
        <p:nvSpPr>
          <p:cNvPr id="65539" name="Rectangle 4"/>
          <p:cNvSpPr>
            <a:spLocks noGrp="1" noChangeArrowheads="1"/>
          </p:cNvSpPr>
          <p:nvPr>
            <p:ph type="body" idx="1"/>
          </p:nvPr>
        </p:nvSpPr>
        <p:spPr>
          <a:noFill/>
          <a:ln w="9525"/>
        </p:spPr>
        <p:txBody>
          <a:bodyPr/>
          <a:lstStyle/>
          <a:p>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8873983" cy="6851650"/>
            <a:chOff x="1" y="0"/>
            <a:chExt cx="5763" cy="4316"/>
          </a:xfrm>
        </p:grpSpPr>
        <p:sp>
          <p:nvSpPr>
            <p:cNvPr id="5" name="Freeform 3"/>
            <p:cNvSpPr>
              <a:spLocks/>
            </p:cNvSpPr>
            <p:nvPr/>
          </p:nvSpPr>
          <p:spPr bwMode="hidden">
            <a:xfrm>
              <a:off x="5045" y="2626"/>
              <a:ext cx="719" cy="1690"/>
            </a:xfrm>
            <a:custGeom>
              <a:avLst/>
              <a:gdLst/>
              <a:ahLst/>
              <a:cxnLst>
                <a:cxn ang="0">
                  <a:pos x="717" y="72"/>
                </a:cxn>
                <a:cxn ang="0">
                  <a:pos x="717" y="0"/>
                </a:cxn>
                <a:cxn ang="0">
                  <a:pos x="699" y="101"/>
                </a:cxn>
                <a:cxn ang="0">
                  <a:pos x="675" y="209"/>
                </a:cxn>
                <a:cxn ang="0">
                  <a:pos x="627" y="389"/>
                </a:cxn>
                <a:cxn ang="0">
                  <a:pos x="574" y="569"/>
                </a:cxn>
                <a:cxn ang="0">
                  <a:pos x="502" y="749"/>
                </a:cxn>
                <a:cxn ang="0">
                  <a:pos x="424" y="935"/>
                </a:cxn>
                <a:cxn ang="0">
                  <a:pos x="334" y="1121"/>
                </a:cxn>
                <a:cxn ang="0">
                  <a:pos x="233" y="1312"/>
                </a:cxn>
                <a:cxn ang="0">
                  <a:pos x="125" y="1498"/>
                </a:cxn>
                <a:cxn ang="0">
                  <a:pos x="0" y="1690"/>
                </a:cxn>
                <a:cxn ang="0">
                  <a:pos x="11" y="1690"/>
                </a:cxn>
                <a:cxn ang="0">
                  <a:pos x="137" y="1498"/>
                </a:cxn>
                <a:cxn ang="0">
                  <a:pos x="245" y="1312"/>
                </a:cxn>
                <a:cxn ang="0">
                  <a:pos x="346" y="1121"/>
                </a:cxn>
                <a:cxn ang="0">
                  <a:pos x="436" y="935"/>
                </a:cxn>
                <a:cxn ang="0">
                  <a:pos x="514" y="749"/>
                </a:cxn>
                <a:cxn ang="0">
                  <a:pos x="585" y="569"/>
                </a:cxn>
                <a:cxn ang="0">
                  <a:pos x="639" y="389"/>
                </a:cxn>
                <a:cxn ang="0">
                  <a:pos x="687" y="209"/>
                </a:cxn>
                <a:cxn ang="0">
                  <a:pos x="705" y="143"/>
                </a:cxn>
                <a:cxn ang="0">
                  <a:pos x="717" y="72"/>
                </a:cxn>
                <a:cxn ang="0">
                  <a:pos x="717" y="72"/>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eaLnBrk="0" hangingPunct="0">
                <a:defRPr/>
              </a:pPr>
              <a:endParaRPr lang="en-US" dirty="0"/>
            </a:p>
          </p:txBody>
        </p:sp>
        <p:sp>
          <p:nvSpPr>
            <p:cNvPr id="6" name="Freeform 4"/>
            <p:cNvSpPr>
              <a:spLocks/>
            </p:cNvSpPr>
            <p:nvPr/>
          </p:nvSpPr>
          <p:spPr bwMode="hidden">
            <a:xfrm>
              <a:off x="5386" y="3794"/>
              <a:ext cx="378" cy="522"/>
            </a:xfrm>
            <a:custGeom>
              <a:avLst/>
              <a:gdLst/>
              <a:ahLst/>
              <a:cxnLst>
                <a:cxn ang="0">
                  <a:pos x="377" y="0"/>
                </a:cxn>
                <a:cxn ang="0">
                  <a:pos x="293" y="132"/>
                </a:cxn>
                <a:cxn ang="0">
                  <a:pos x="204" y="264"/>
                </a:cxn>
                <a:cxn ang="0">
                  <a:pos x="102" y="396"/>
                </a:cxn>
                <a:cxn ang="0">
                  <a:pos x="0" y="522"/>
                </a:cxn>
                <a:cxn ang="0">
                  <a:pos x="12" y="522"/>
                </a:cxn>
                <a:cxn ang="0">
                  <a:pos x="114" y="402"/>
                </a:cxn>
                <a:cxn ang="0">
                  <a:pos x="204" y="282"/>
                </a:cxn>
                <a:cxn ang="0">
                  <a:pos x="377" y="24"/>
                </a:cxn>
                <a:cxn ang="0">
                  <a:pos x="377" y="0"/>
                </a:cxn>
                <a:cxn ang="0">
                  <a:pos x="377" y="0"/>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eaLnBrk="0" hangingPunct="0">
                <a:defRPr/>
              </a:pPr>
              <a:endParaRPr lang="en-US" dirty="0"/>
            </a:p>
          </p:txBody>
        </p:sp>
        <p:sp>
          <p:nvSpPr>
            <p:cNvPr id="7" name="Freeform 5"/>
            <p:cNvSpPr>
              <a:spLocks/>
            </p:cNvSpPr>
            <p:nvPr/>
          </p:nvSpPr>
          <p:spPr bwMode="hidden">
            <a:xfrm>
              <a:off x="5680" y="4214"/>
              <a:ext cx="84" cy="102"/>
            </a:xfrm>
            <a:custGeom>
              <a:avLst/>
              <a:gdLst/>
              <a:ahLst/>
              <a:cxnLst>
                <a:cxn ang="0">
                  <a:pos x="0" y="102"/>
                </a:cxn>
                <a:cxn ang="0">
                  <a:pos x="18" y="102"/>
                </a:cxn>
                <a:cxn ang="0">
                  <a:pos x="48" y="60"/>
                </a:cxn>
                <a:cxn ang="0">
                  <a:pos x="84" y="24"/>
                </a:cxn>
                <a:cxn ang="0">
                  <a:pos x="84" y="0"/>
                </a:cxn>
                <a:cxn ang="0">
                  <a:pos x="42" y="54"/>
                </a:cxn>
                <a:cxn ang="0">
                  <a:pos x="0" y="102"/>
                </a:cxn>
                <a:cxn ang="0">
                  <a:pos x="0" y="102"/>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eaLnBrk="0" hangingPunct="0">
                <a:defRPr/>
              </a:pPr>
              <a:endParaRPr lang="en-US" dirty="0"/>
            </a:p>
          </p:txBody>
        </p:sp>
        <p:grpSp>
          <p:nvGrpSpPr>
            <p:cNvPr id="3" name="Group 6"/>
            <p:cNvGrpSpPr>
              <a:grpSpLocks/>
            </p:cNvGrpSpPr>
            <p:nvPr/>
          </p:nvGrpSpPr>
          <p:grpSpPr bwMode="auto">
            <a:xfrm>
              <a:off x="288" y="0"/>
              <a:ext cx="5098" cy="4316"/>
              <a:chOff x="288" y="0"/>
              <a:chExt cx="5098" cy="4316"/>
            </a:xfrm>
          </p:grpSpPr>
          <p:sp>
            <p:nvSpPr>
              <p:cNvPr id="28" name="Freeform 7"/>
              <p:cNvSpPr>
                <a:spLocks/>
              </p:cNvSpPr>
              <p:nvPr userDrawn="1"/>
            </p:nvSpPr>
            <p:spPr bwMode="hidden">
              <a:xfrm>
                <a:off x="2789" y="0"/>
                <a:ext cx="72" cy="4316"/>
              </a:xfrm>
              <a:custGeom>
                <a:avLst/>
                <a:gdLst/>
                <a:ahLst/>
                <a:cxnLst>
                  <a:cxn ang="0">
                    <a:pos x="0" y="0"/>
                  </a:cxn>
                  <a:cxn ang="0">
                    <a:pos x="60" y="4316"/>
                  </a:cxn>
                  <a:cxn ang="0">
                    <a:pos x="72" y="4316"/>
                  </a:cxn>
                  <a:cxn ang="0">
                    <a:pos x="12" y="0"/>
                  </a:cxn>
                  <a:cxn ang="0">
                    <a:pos x="0" y="0"/>
                  </a:cxn>
                  <a:cxn ang="0">
                    <a:pos x="0" y="0"/>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9" name="Freeform 8"/>
              <p:cNvSpPr>
                <a:spLocks/>
              </p:cNvSpPr>
              <p:nvPr userDrawn="1"/>
            </p:nvSpPr>
            <p:spPr bwMode="hidden">
              <a:xfrm>
                <a:off x="3089" y="0"/>
                <a:ext cx="174" cy="4316"/>
              </a:xfrm>
              <a:custGeom>
                <a:avLst/>
                <a:gdLst/>
                <a:ahLst/>
                <a:cxnLst>
                  <a:cxn ang="0">
                    <a:pos x="24" y="0"/>
                  </a:cxn>
                  <a:cxn ang="0">
                    <a:pos x="12" y="0"/>
                  </a:cxn>
                  <a:cxn ang="0">
                    <a:pos x="42" y="216"/>
                  </a:cxn>
                  <a:cxn ang="0">
                    <a:pos x="72" y="444"/>
                  </a:cxn>
                  <a:cxn ang="0">
                    <a:pos x="96" y="689"/>
                  </a:cxn>
                  <a:cxn ang="0">
                    <a:pos x="120" y="947"/>
                  </a:cxn>
                  <a:cxn ang="0">
                    <a:pos x="132" y="1211"/>
                  </a:cxn>
                  <a:cxn ang="0">
                    <a:pos x="150" y="1487"/>
                  </a:cxn>
                  <a:cxn ang="0">
                    <a:pos x="156" y="1768"/>
                  </a:cxn>
                  <a:cxn ang="0">
                    <a:pos x="162" y="2062"/>
                  </a:cxn>
                  <a:cxn ang="0">
                    <a:pos x="156" y="2644"/>
                  </a:cxn>
                  <a:cxn ang="0">
                    <a:pos x="126" y="3225"/>
                  </a:cxn>
                  <a:cxn ang="0">
                    <a:pos x="108" y="3507"/>
                  </a:cxn>
                  <a:cxn ang="0">
                    <a:pos x="78" y="3788"/>
                  </a:cxn>
                  <a:cxn ang="0">
                    <a:pos x="42" y="4058"/>
                  </a:cxn>
                  <a:cxn ang="0">
                    <a:pos x="0" y="4316"/>
                  </a:cxn>
                  <a:cxn ang="0">
                    <a:pos x="12" y="4316"/>
                  </a:cxn>
                  <a:cxn ang="0">
                    <a:pos x="54" y="4058"/>
                  </a:cxn>
                  <a:cxn ang="0">
                    <a:pos x="90" y="3782"/>
                  </a:cxn>
                  <a:cxn ang="0">
                    <a:pos x="120" y="3507"/>
                  </a:cxn>
                  <a:cxn ang="0">
                    <a:pos x="138" y="3219"/>
                  </a:cxn>
                  <a:cxn ang="0">
                    <a:pos x="168" y="2638"/>
                  </a:cxn>
                  <a:cxn ang="0">
                    <a:pos x="174" y="2056"/>
                  </a:cxn>
                  <a:cxn ang="0">
                    <a:pos x="168" y="1768"/>
                  </a:cxn>
                  <a:cxn ang="0">
                    <a:pos x="162" y="1487"/>
                  </a:cxn>
                  <a:cxn ang="0">
                    <a:pos x="144" y="1211"/>
                  </a:cxn>
                  <a:cxn ang="0">
                    <a:pos x="132" y="941"/>
                  </a:cxn>
                  <a:cxn ang="0">
                    <a:pos x="108" y="689"/>
                  </a:cxn>
                  <a:cxn ang="0">
                    <a:pos x="84" y="444"/>
                  </a:cxn>
                  <a:cxn ang="0">
                    <a:pos x="54" y="216"/>
                  </a:cxn>
                  <a:cxn ang="0">
                    <a:pos x="24" y="0"/>
                  </a:cxn>
                  <a:cxn ang="0">
                    <a:pos x="24" y="0"/>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30" name="Freeform 9"/>
              <p:cNvSpPr>
                <a:spLocks/>
              </p:cNvSpPr>
              <p:nvPr userDrawn="1"/>
            </p:nvSpPr>
            <p:spPr bwMode="hidden">
              <a:xfrm>
                <a:off x="3358" y="0"/>
                <a:ext cx="337" cy="4316"/>
              </a:xfrm>
              <a:custGeom>
                <a:avLst/>
                <a:gdLst/>
                <a:ahLst/>
                <a:cxnLst>
                  <a:cxn ang="0">
                    <a:pos x="329" y="2014"/>
                  </a:cxn>
                  <a:cxn ang="0">
                    <a:pos x="317" y="1726"/>
                  </a:cxn>
                  <a:cxn ang="0">
                    <a:pos x="293" y="1445"/>
                  </a:cxn>
                  <a:cxn ang="0">
                    <a:pos x="263" y="1175"/>
                  </a:cxn>
                  <a:cxn ang="0">
                    <a:pos x="228" y="917"/>
                  </a:cxn>
                  <a:cxn ang="0">
                    <a:pos x="186" y="665"/>
                  </a:cxn>
                  <a:cxn ang="0">
                    <a:pos x="132" y="432"/>
                  </a:cxn>
                  <a:cxn ang="0">
                    <a:pos x="78" y="204"/>
                  </a:cxn>
                  <a:cxn ang="0">
                    <a:pos x="12" y="0"/>
                  </a:cxn>
                  <a:cxn ang="0">
                    <a:pos x="0" y="0"/>
                  </a:cxn>
                  <a:cxn ang="0">
                    <a:pos x="66" y="204"/>
                  </a:cxn>
                  <a:cxn ang="0">
                    <a:pos x="120" y="432"/>
                  </a:cxn>
                  <a:cxn ang="0">
                    <a:pos x="174" y="665"/>
                  </a:cxn>
                  <a:cxn ang="0">
                    <a:pos x="216" y="917"/>
                  </a:cxn>
                  <a:cxn ang="0">
                    <a:pos x="251" y="1175"/>
                  </a:cxn>
                  <a:cxn ang="0">
                    <a:pos x="281" y="1445"/>
                  </a:cxn>
                  <a:cxn ang="0">
                    <a:pos x="305" y="1726"/>
                  </a:cxn>
                  <a:cxn ang="0">
                    <a:pos x="317" y="2014"/>
                  </a:cxn>
                  <a:cxn ang="0">
                    <a:pos x="323" y="2314"/>
                  </a:cxn>
                  <a:cxn ang="0">
                    <a:pos x="317" y="2608"/>
                  </a:cxn>
                  <a:cxn ang="0">
                    <a:pos x="305" y="2907"/>
                  </a:cxn>
                  <a:cxn ang="0">
                    <a:pos x="281" y="3201"/>
                  </a:cxn>
                  <a:cxn ang="0">
                    <a:pos x="257" y="3489"/>
                  </a:cxn>
                  <a:cxn ang="0">
                    <a:pos x="216" y="3777"/>
                  </a:cxn>
                  <a:cxn ang="0">
                    <a:pos x="174" y="4052"/>
                  </a:cxn>
                  <a:cxn ang="0">
                    <a:pos x="120" y="4316"/>
                  </a:cxn>
                  <a:cxn ang="0">
                    <a:pos x="132" y="4316"/>
                  </a:cxn>
                  <a:cxn ang="0">
                    <a:pos x="186" y="4052"/>
                  </a:cxn>
                  <a:cxn ang="0">
                    <a:pos x="228" y="3777"/>
                  </a:cxn>
                  <a:cxn ang="0">
                    <a:pos x="269" y="3489"/>
                  </a:cxn>
                  <a:cxn ang="0">
                    <a:pos x="293" y="3201"/>
                  </a:cxn>
                  <a:cxn ang="0">
                    <a:pos x="317" y="2907"/>
                  </a:cxn>
                  <a:cxn ang="0">
                    <a:pos x="329" y="2608"/>
                  </a:cxn>
                  <a:cxn ang="0">
                    <a:pos x="335" y="2314"/>
                  </a:cxn>
                  <a:cxn ang="0">
                    <a:pos x="329" y="2014"/>
                  </a:cxn>
                  <a:cxn ang="0">
                    <a:pos x="329" y="2014"/>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31" name="Freeform 10"/>
              <p:cNvSpPr>
                <a:spLocks/>
              </p:cNvSpPr>
              <p:nvPr userDrawn="1"/>
            </p:nvSpPr>
            <p:spPr bwMode="hidden">
              <a:xfrm>
                <a:off x="3676" y="0"/>
                <a:ext cx="427" cy="4316"/>
              </a:xfrm>
              <a:custGeom>
                <a:avLst/>
                <a:gdLst/>
                <a:ahLst/>
                <a:cxnLst>
                  <a:cxn ang="0">
                    <a:pos x="413" y="1924"/>
                  </a:cxn>
                  <a:cxn ang="0">
                    <a:pos x="395" y="1690"/>
                  </a:cxn>
                  <a:cxn ang="0">
                    <a:pos x="365" y="1457"/>
                  </a:cxn>
                  <a:cxn ang="0">
                    <a:pos x="329" y="1229"/>
                  </a:cxn>
                  <a:cxn ang="0">
                    <a:pos x="281" y="1001"/>
                  </a:cxn>
                  <a:cxn ang="0">
                    <a:pos x="227" y="761"/>
                  </a:cxn>
                  <a:cxn ang="0">
                    <a:pos x="162" y="522"/>
                  </a:cxn>
                  <a:cxn ang="0">
                    <a:pos x="90" y="270"/>
                  </a:cxn>
                  <a:cxn ang="0">
                    <a:pos x="12" y="0"/>
                  </a:cxn>
                  <a:cxn ang="0">
                    <a:pos x="0" y="0"/>
                  </a:cxn>
                  <a:cxn ang="0">
                    <a:pos x="84" y="270"/>
                  </a:cxn>
                  <a:cxn ang="0">
                    <a:pos x="156" y="522"/>
                  </a:cxn>
                  <a:cxn ang="0">
                    <a:pos x="216" y="767"/>
                  </a:cxn>
                  <a:cxn ang="0">
                    <a:pos x="275" y="1001"/>
                  </a:cxn>
                  <a:cxn ang="0">
                    <a:pos x="317" y="1235"/>
                  </a:cxn>
                  <a:cxn ang="0">
                    <a:pos x="353" y="1463"/>
                  </a:cxn>
                  <a:cxn ang="0">
                    <a:pos x="383" y="1690"/>
                  </a:cxn>
                  <a:cxn ang="0">
                    <a:pos x="401" y="1924"/>
                  </a:cxn>
                  <a:cxn ang="0">
                    <a:pos x="413" y="2188"/>
                  </a:cxn>
                  <a:cxn ang="0">
                    <a:pos x="407" y="2458"/>
                  </a:cxn>
                  <a:cxn ang="0">
                    <a:pos x="395" y="2733"/>
                  </a:cxn>
                  <a:cxn ang="0">
                    <a:pos x="365" y="3021"/>
                  </a:cxn>
                  <a:cxn ang="0">
                    <a:pos x="329" y="3321"/>
                  </a:cxn>
                  <a:cxn ang="0">
                    <a:pos x="275" y="3639"/>
                  </a:cxn>
                  <a:cxn ang="0">
                    <a:pos x="204" y="3968"/>
                  </a:cxn>
                  <a:cxn ang="0">
                    <a:pos x="126" y="4316"/>
                  </a:cxn>
                  <a:cxn ang="0">
                    <a:pos x="138" y="4316"/>
                  </a:cxn>
                  <a:cxn ang="0">
                    <a:pos x="216" y="3968"/>
                  </a:cxn>
                  <a:cxn ang="0">
                    <a:pos x="287" y="3639"/>
                  </a:cxn>
                  <a:cxn ang="0">
                    <a:pos x="341" y="3321"/>
                  </a:cxn>
                  <a:cxn ang="0">
                    <a:pos x="377" y="3021"/>
                  </a:cxn>
                  <a:cxn ang="0">
                    <a:pos x="407" y="2733"/>
                  </a:cxn>
                  <a:cxn ang="0">
                    <a:pos x="419" y="2458"/>
                  </a:cxn>
                  <a:cxn ang="0">
                    <a:pos x="425" y="2188"/>
                  </a:cxn>
                  <a:cxn ang="0">
                    <a:pos x="413" y="1924"/>
                  </a:cxn>
                  <a:cxn ang="0">
                    <a:pos x="413" y="1924"/>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32" name="Freeform 11"/>
              <p:cNvSpPr>
                <a:spLocks/>
              </p:cNvSpPr>
              <p:nvPr userDrawn="1"/>
            </p:nvSpPr>
            <p:spPr bwMode="hidden">
              <a:xfrm>
                <a:off x="3946" y="0"/>
                <a:ext cx="558" cy="4316"/>
              </a:xfrm>
              <a:custGeom>
                <a:avLst/>
                <a:gdLst/>
                <a:ahLst/>
                <a:cxnLst>
                  <a:cxn ang="0">
                    <a:pos x="556" y="2020"/>
                  </a:cxn>
                  <a:cxn ang="0">
                    <a:pos x="538" y="1732"/>
                  </a:cxn>
                  <a:cxn ang="0">
                    <a:pos x="503" y="1445"/>
                  </a:cxn>
                  <a:cxn ang="0">
                    <a:pos x="455" y="1175"/>
                  </a:cxn>
                  <a:cxn ang="0">
                    <a:pos x="395" y="911"/>
                  </a:cxn>
                  <a:cxn ang="0">
                    <a:pos x="317" y="659"/>
                  </a:cxn>
                  <a:cxn ang="0">
                    <a:pos x="228" y="426"/>
                  </a:cxn>
                  <a:cxn ang="0">
                    <a:pos x="126" y="204"/>
                  </a:cxn>
                  <a:cxn ang="0">
                    <a:pos x="12" y="0"/>
                  </a:cxn>
                  <a:cxn ang="0">
                    <a:pos x="0" y="0"/>
                  </a:cxn>
                  <a:cxn ang="0">
                    <a:pos x="114" y="204"/>
                  </a:cxn>
                  <a:cxn ang="0">
                    <a:pos x="216" y="426"/>
                  </a:cxn>
                  <a:cxn ang="0">
                    <a:pos x="305" y="659"/>
                  </a:cxn>
                  <a:cxn ang="0">
                    <a:pos x="383" y="911"/>
                  </a:cxn>
                  <a:cxn ang="0">
                    <a:pos x="443" y="1175"/>
                  </a:cxn>
                  <a:cxn ang="0">
                    <a:pos x="491" y="1445"/>
                  </a:cxn>
                  <a:cxn ang="0">
                    <a:pos x="526" y="1732"/>
                  </a:cxn>
                  <a:cxn ang="0">
                    <a:pos x="544" y="2020"/>
                  </a:cxn>
                  <a:cxn ang="0">
                    <a:pos x="544" y="2326"/>
                  </a:cxn>
                  <a:cxn ang="0">
                    <a:pos x="532" y="2632"/>
                  </a:cxn>
                  <a:cxn ang="0">
                    <a:pos x="503" y="2931"/>
                  </a:cxn>
                  <a:cxn ang="0">
                    <a:pos x="455" y="3225"/>
                  </a:cxn>
                  <a:cxn ang="0">
                    <a:pos x="389" y="3513"/>
                  </a:cxn>
                  <a:cxn ang="0">
                    <a:pos x="311" y="3788"/>
                  </a:cxn>
                  <a:cxn ang="0">
                    <a:pos x="216" y="4058"/>
                  </a:cxn>
                  <a:cxn ang="0">
                    <a:pos x="102" y="4316"/>
                  </a:cxn>
                  <a:cxn ang="0">
                    <a:pos x="114" y="4316"/>
                  </a:cxn>
                  <a:cxn ang="0">
                    <a:pos x="228" y="4058"/>
                  </a:cxn>
                  <a:cxn ang="0">
                    <a:pos x="323" y="3788"/>
                  </a:cxn>
                  <a:cxn ang="0">
                    <a:pos x="401" y="3513"/>
                  </a:cxn>
                  <a:cxn ang="0">
                    <a:pos x="467" y="3225"/>
                  </a:cxn>
                  <a:cxn ang="0">
                    <a:pos x="515" y="2931"/>
                  </a:cxn>
                  <a:cxn ang="0">
                    <a:pos x="544" y="2632"/>
                  </a:cxn>
                  <a:cxn ang="0">
                    <a:pos x="556" y="2326"/>
                  </a:cxn>
                  <a:cxn ang="0">
                    <a:pos x="556" y="2020"/>
                  </a:cxn>
                  <a:cxn ang="0">
                    <a:pos x="556" y="2020"/>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33" name="Freeform 12"/>
              <p:cNvSpPr>
                <a:spLocks/>
              </p:cNvSpPr>
              <p:nvPr userDrawn="1"/>
            </p:nvSpPr>
            <p:spPr bwMode="hidden">
              <a:xfrm>
                <a:off x="4246" y="0"/>
                <a:ext cx="690" cy="4316"/>
              </a:xfrm>
              <a:custGeom>
                <a:avLst/>
                <a:gdLst/>
                <a:ahLst/>
                <a:cxnLst>
                  <a:cxn ang="0">
                    <a:pos x="688" y="2086"/>
                  </a:cxn>
                  <a:cxn ang="0">
                    <a:pos x="670" y="1810"/>
                  </a:cxn>
                  <a:cxn ang="0">
                    <a:pos x="634" y="1541"/>
                  </a:cxn>
                  <a:cxn ang="0">
                    <a:pos x="574" y="1271"/>
                  </a:cxn>
                  <a:cxn ang="0">
                    <a:pos x="497" y="1007"/>
                  </a:cxn>
                  <a:cxn ang="0">
                    <a:pos x="401" y="749"/>
                  </a:cxn>
                  <a:cxn ang="0">
                    <a:pos x="293" y="492"/>
                  </a:cxn>
                  <a:cxn ang="0">
                    <a:pos x="162" y="240"/>
                  </a:cxn>
                  <a:cxn ang="0">
                    <a:pos x="12" y="0"/>
                  </a:cxn>
                  <a:cxn ang="0">
                    <a:pos x="0" y="0"/>
                  </a:cxn>
                  <a:cxn ang="0">
                    <a:pos x="150" y="240"/>
                  </a:cxn>
                  <a:cxn ang="0">
                    <a:pos x="281" y="492"/>
                  </a:cxn>
                  <a:cxn ang="0">
                    <a:pos x="389" y="749"/>
                  </a:cxn>
                  <a:cxn ang="0">
                    <a:pos x="485" y="1007"/>
                  </a:cxn>
                  <a:cxn ang="0">
                    <a:pos x="562" y="1271"/>
                  </a:cxn>
                  <a:cxn ang="0">
                    <a:pos x="622" y="1541"/>
                  </a:cxn>
                  <a:cxn ang="0">
                    <a:pos x="658" y="1810"/>
                  </a:cxn>
                  <a:cxn ang="0">
                    <a:pos x="676" y="2086"/>
                  </a:cxn>
                  <a:cxn ang="0">
                    <a:pos x="676" y="2368"/>
                  </a:cxn>
                  <a:cxn ang="0">
                    <a:pos x="658" y="2650"/>
                  </a:cxn>
                  <a:cxn ang="0">
                    <a:pos x="616" y="2931"/>
                  </a:cxn>
                  <a:cxn ang="0">
                    <a:pos x="556" y="3213"/>
                  </a:cxn>
                  <a:cxn ang="0">
                    <a:pos x="473" y="3495"/>
                  </a:cxn>
                  <a:cxn ang="0">
                    <a:pos x="371" y="3777"/>
                  </a:cxn>
                  <a:cxn ang="0">
                    <a:pos x="251" y="4046"/>
                  </a:cxn>
                  <a:cxn ang="0">
                    <a:pos x="114" y="4316"/>
                  </a:cxn>
                  <a:cxn ang="0">
                    <a:pos x="126" y="4316"/>
                  </a:cxn>
                  <a:cxn ang="0">
                    <a:pos x="263" y="4046"/>
                  </a:cxn>
                  <a:cxn ang="0">
                    <a:pos x="383" y="3777"/>
                  </a:cxn>
                  <a:cxn ang="0">
                    <a:pos x="485" y="3495"/>
                  </a:cxn>
                  <a:cxn ang="0">
                    <a:pos x="568" y="3219"/>
                  </a:cxn>
                  <a:cxn ang="0">
                    <a:pos x="628" y="2937"/>
                  </a:cxn>
                  <a:cxn ang="0">
                    <a:pos x="670" y="2656"/>
                  </a:cxn>
                  <a:cxn ang="0">
                    <a:pos x="688" y="2368"/>
                  </a:cxn>
                  <a:cxn ang="0">
                    <a:pos x="688" y="2086"/>
                  </a:cxn>
                  <a:cxn ang="0">
                    <a:pos x="688" y="2086"/>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34" name="Freeform 13"/>
              <p:cNvSpPr>
                <a:spLocks/>
              </p:cNvSpPr>
              <p:nvPr userDrawn="1"/>
            </p:nvSpPr>
            <p:spPr bwMode="hidden">
              <a:xfrm>
                <a:off x="4522" y="0"/>
                <a:ext cx="864" cy="4316"/>
              </a:xfrm>
              <a:custGeom>
                <a:avLst/>
                <a:gdLst/>
                <a:ahLst/>
                <a:cxnLst>
                  <a:cxn ang="0">
                    <a:pos x="855" y="2128"/>
                  </a:cxn>
                  <a:cxn ang="0">
                    <a:pos x="831" y="1834"/>
                  </a:cxn>
                  <a:cxn ang="0">
                    <a:pos x="808" y="1684"/>
                  </a:cxn>
                  <a:cxn ang="0">
                    <a:pos x="784" y="1541"/>
                  </a:cxn>
                  <a:cxn ang="0">
                    <a:pos x="748" y="1397"/>
                  </a:cxn>
                  <a:cxn ang="0">
                    <a:pos x="712" y="1253"/>
                  </a:cxn>
                  <a:cxn ang="0">
                    <a:pos x="664" y="1115"/>
                  </a:cxn>
                  <a:cxn ang="0">
                    <a:pos x="610" y="977"/>
                  </a:cxn>
                  <a:cxn ang="0">
                    <a:pos x="491" y="719"/>
                  </a:cxn>
                  <a:cxn ang="0">
                    <a:pos x="353" y="468"/>
                  </a:cxn>
                  <a:cxn ang="0">
                    <a:pos x="192" y="228"/>
                  </a:cxn>
                  <a:cxn ang="0">
                    <a:pos x="12" y="0"/>
                  </a:cxn>
                  <a:cxn ang="0">
                    <a:pos x="0" y="0"/>
                  </a:cxn>
                  <a:cxn ang="0">
                    <a:pos x="180" y="228"/>
                  </a:cxn>
                  <a:cxn ang="0">
                    <a:pos x="341" y="468"/>
                  </a:cxn>
                  <a:cxn ang="0">
                    <a:pos x="479" y="719"/>
                  </a:cxn>
                  <a:cxn ang="0">
                    <a:pos x="598" y="983"/>
                  </a:cxn>
                  <a:cxn ang="0">
                    <a:pos x="652" y="1121"/>
                  </a:cxn>
                  <a:cxn ang="0">
                    <a:pos x="700" y="1259"/>
                  </a:cxn>
                  <a:cxn ang="0">
                    <a:pos x="736" y="1403"/>
                  </a:cxn>
                  <a:cxn ang="0">
                    <a:pos x="772" y="1547"/>
                  </a:cxn>
                  <a:cxn ang="0">
                    <a:pos x="802" y="1690"/>
                  </a:cxn>
                  <a:cxn ang="0">
                    <a:pos x="819" y="1834"/>
                  </a:cxn>
                  <a:cxn ang="0">
                    <a:pos x="837" y="1984"/>
                  </a:cxn>
                  <a:cxn ang="0">
                    <a:pos x="843" y="2128"/>
                  </a:cxn>
                  <a:cxn ang="0">
                    <a:pos x="849" y="2278"/>
                  </a:cxn>
                  <a:cxn ang="0">
                    <a:pos x="843" y="2428"/>
                  </a:cxn>
                  <a:cxn ang="0">
                    <a:pos x="831" y="2572"/>
                  </a:cxn>
                  <a:cxn ang="0">
                    <a:pos x="819" y="2721"/>
                  </a:cxn>
                  <a:cxn ang="0">
                    <a:pos x="796" y="2865"/>
                  </a:cxn>
                  <a:cxn ang="0">
                    <a:pos x="766" y="3015"/>
                  </a:cxn>
                  <a:cxn ang="0">
                    <a:pos x="724" y="3159"/>
                  </a:cxn>
                  <a:cxn ang="0">
                    <a:pos x="682" y="3303"/>
                  </a:cxn>
                  <a:cxn ang="0">
                    <a:pos x="586" y="3567"/>
                  </a:cxn>
                  <a:cxn ang="0">
                    <a:pos x="473" y="3824"/>
                  </a:cxn>
                  <a:cxn ang="0">
                    <a:pos x="335" y="4076"/>
                  </a:cxn>
                  <a:cxn ang="0">
                    <a:pos x="180" y="4316"/>
                  </a:cxn>
                  <a:cxn ang="0">
                    <a:pos x="192" y="4316"/>
                  </a:cxn>
                  <a:cxn ang="0">
                    <a:pos x="347" y="4076"/>
                  </a:cxn>
                  <a:cxn ang="0">
                    <a:pos x="485" y="3824"/>
                  </a:cxn>
                  <a:cxn ang="0">
                    <a:pos x="598" y="3573"/>
                  </a:cxn>
                  <a:cxn ang="0">
                    <a:pos x="694" y="3309"/>
                  </a:cxn>
                  <a:cxn ang="0">
                    <a:pos x="736" y="3165"/>
                  </a:cxn>
                  <a:cxn ang="0">
                    <a:pos x="778" y="3021"/>
                  </a:cxn>
                  <a:cxn ang="0">
                    <a:pos x="808" y="2871"/>
                  </a:cxn>
                  <a:cxn ang="0">
                    <a:pos x="831" y="2727"/>
                  </a:cxn>
                  <a:cxn ang="0">
                    <a:pos x="843" y="2578"/>
                  </a:cxn>
                  <a:cxn ang="0">
                    <a:pos x="855" y="2428"/>
                  </a:cxn>
                  <a:cxn ang="0">
                    <a:pos x="861" y="2278"/>
                  </a:cxn>
                  <a:cxn ang="0">
                    <a:pos x="855" y="2128"/>
                  </a:cxn>
                  <a:cxn ang="0">
                    <a:pos x="855" y="2128"/>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35" name="Freeform 14"/>
              <p:cNvSpPr>
                <a:spLocks/>
              </p:cNvSpPr>
              <p:nvPr userDrawn="1"/>
            </p:nvSpPr>
            <p:spPr bwMode="hidden">
              <a:xfrm>
                <a:off x="2399" y="0"/>
                <a:ext cx="150" cy="4316"/>
              </a:xfrm>
              <a:custGeom>
                <a:avLst/>
                <a:gdLst/>
                <a:ahLst/>
                <a:cxnLst>
                  <a:cxn ang="0">
                    <a:pos x="18" y="1942"/>
                  </a:cxn>
                  <a:cxn ang="0">
                    <a:pos x="30" y="1630"/>
                  </a:cxn>
                  <a:cxn ang="0">
                    <a:pos x="42" y="1331"/>
                  </a:cxn>
                  <a:cxn ang="0">
                    <a:pos x="59" y="1055"/>
                  </a:cxn>
                  <a:cxn ang="0">
                    <a:pos x="77" y="791"/>
                  </a:cxn>
                  <a:cxn ang="0">
                    <a:pos x="83" y="671"/>
                  </a:cxn>
                  <a:cxn ang="0">
                    <a:pos x="95" y="557"/>
                  </a:cxn>
                  <a:cxn ang="0">
                    <a:pos x="107" y="444"/>
                  </a:cxn>
                  <a:cxn ang="0">
                    <a:pos x="113" y="342"/>
                  </a:cxn>
                  <a:cxn ang="0">
                    <a:pos x="125" y="246"/>
                  </a:cxn>
                  <a:cxn ang="0">
                    <a:pos x="131" y="156"/>
                  </a:cxn>
                  <a:cxn ang="0">
                    <a:pos x="143" y="72"/>
                  </a:cxn>
                  <a:cxn ang="0">
                    <a:pos x="149" y="0"/>
                  </a:cxn>
                  <a:cxn ang="0">
                    <a:pos x="137" y="0"/>
                  </a:cxn>
                  <a:cxn ang="0">
                    <a:pos x="131" y="72"/>
                  </a:cxn>
                  <a:cxn ang="0">
                    <a:pos x="119" y="156"/>
                  </a:cxn>
                  <a:cxn ang="0">
                    <a:pos x="113" y="246"/>
                  </a:cxn>
                  <a:cxn ang="0">
                    <a:pos x="101" y="342"/>
                  </a:cxn>
                  <a:cxn ang="0">
                    <a:pos x="95" y="444"/>
                  </a:cxn>
                  <a:cxn ang="0">
                    <a:pos x="83" y="557"/>
                  </a:cxn>
                  <a:cxn ang="0">
                    <a:pos x="71" y="671"/>
                  </a:cxn>
                  <a:cxn ang="0">
                    <a:pos x="65" y="791"/>
                  </a:cxn>
                  <a:cxn ang="0">
                    <a:pos x="48" y="1055"/>
                  </a:cxn>
                  <a:cxn ang="0">
                    <a:pos x="30" y="1331"/>
                  </a:cxn>
                  <a:cxn ang="0">
                    <a:pos x="18" y="1630"/>
                  </a:cxn>
                  <a:cxn ang="0">
                    <a:pos x="6" y="1942"/>
                  </a:cxn>
                  <a:cxn ang="0">
                    <a:pos x="0" y="2278"/>
                  </a:cxn>
                  <a:cxn ang="0">
                    <a:pos x="6" y="2602"/>
                  </a:cxn>
                  <a:cxn ang="0">
                    <a:pos x="12" y="2919"/>
                  </a:cxn>
                  <a:cxn ang="0">
                    <a:pos x="24" y="3219"/>
                  </a:cxn>
                  <a:cxn ang="0">
                    <a:pos x="36" y="3513"/>
                  </a:cxn>
                  <a:cxn ang="0">
                    <a:pos x="59" y="3794"/>
                  </a:cxn>
                  <a:cxn ang="0">
                    <a:pos x="89" y="4058"/>
                  </a:cxn>
                  <a:cxn ang="0">
                    <a:pos x="125" y="4316"/>
                  </a:cxn>
                  <a:cxn ang="0">
                    <a:pos x="137" y="4316"/>
                  </a:cxn>
                  <a:cxn ang="0">
                    <a:pos x="101" y="4058"/>
                  </a:cxn>
                  <a:cxn ang="0">
                    <a:pos x="71" y="3794"/>
                  </a:cxn>
                  <a:cxn ang="0">
                    <a:pos x="48" y="3513"/>
                  </a:cxn>
                  <a:cxn ang="0">
                    <a:pos x="36" y="3225"/>
                  </a:cxn>
                  <a:cxn ang="0">
                    <a:pos x="24" y="2919"/>
                  </a:cxn>
                  <a:cxn ang="0">
                    <a:pos x="18" y="2608"/>
                  </a:cxn>
                  <a:cxn ang="0">
                    <a:pos x="12" y="2278"/>
                  </a:cxn>
                  <a:cxn ang="0">
                    <a:pos x="18" y="1942"/>
                  </a:cxn>
                  <a:cxn ang="0">
                    <a:pos x="18" y="1942"/>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36" name="Freeform 15"/>
              <p:cNvSpPr>
                <a:spLocks/>
              </p:cNvSpPr>
              <p:nvPr userDrawn="1"/>
            </p:nvSpPr>
            <p:spPr bwMode="hidden">
              <a:xfrm>
                <a:off x="1967" y="0"/>
                <a:ext cx="300" cy="4316"/>
              </a:xfrm>
              <a:custGeom>
                <a:avLst/>
                <a:gdLst/>
                <a:ahLst/>
                <a:cxnLst>
                  <a:cxn ang="0">
                    <a:pos x="18" y="2062"/>
                  </a:cxn>
                  <a:cxn ang="0">
                    <a:pos x="30" y="1750"/>
                  </a:cxn>
                  <a:cxn ang="0">
                    <a:pos x="54" y="1451"/>
                  </a:cxn>
                  <a:cxn ang="0">
                    <a:pos x="84" y="1169"/>
                  </a:cxn>
                  <a:cxn ang="0">
                    <a:pos x="126" y="899"/>
                  </a:cxn>
                  <a:cxn ang="0">
                    <a:pos x="162" y="641"/>
                  </a:cxn>
                  <a:cxn ang="0">
                    <a:pos x="209" y="408"/>
                  </a:cxn>
                  <a:cxn ang="0">
                    <a:pos x="251" y="192"/>
                  </a:cxn>
                  <a:cxn ang="0">
                    <a:pos x="299" y="0"/>
                  </a:cxn>
                  <a:cxn ang="0">
                    <a:pos x="287" y="0"/>
                  </a:cxn>
                  <a:cxn ang="0">
                    <a:pos x="239" y="192"/>
                  </a:cxn>
                  <a:cxn ang="0">
                    <a:pos x="198" y="408"/>
                  </a:cxn>
                  <a:cxn ang="0">
                    <a:pos x="156" y="641"/>
                  </a:cxn>
                  <a:cxn ang="0">
                    <a:pos x="114" y="899"/>
                  </a:cxn>
                  <a:cxn ang="0">
                    <a:pos x="78" y="1169"/>
                  </a:cxn>
                  <a:cxn ang="0">
                    <a:pos x="48" y="1451"/>
                  </a:cxn>
                  <a:cxn ang="0">
                    <a:pos x="24" y="1750"/>
                  </a:cxn>
                  <a:cxn ang="0">
                    <a:pos x="6" y="2062"/>
                  </a:cxn>
                  <a:cxn ang="0">
                    <a:pos x="0" y="2374"/>
                  </a:cxn>
                  <a:cxn ang="0">
                    <a:pos x="12" y="2674"/>
                  </a:cxn>
                  <a:cxn ang="0">
                    <a:pos x="30" y="2973"/>
                  </a:cxn>
                  <a:cxn ang="0">
                    <a:pos x="54" y="3255"/>
                  </a:cxn>
                  <a:cxn ang="0">
                    <a:pos x="96" y="3537"/>
                  </a:cxn>
                  <a:cxn ang="0">
                    <a:pos x="144" y="3806"/>
                  </a:cxn>
                  <a:cxn ang="0">
                    <a:pos x="203" y="4064"/>
                  </a:cxn>
                  <a:cxn ang="0">
                    <a:pos x="275" y="4316"/>
                  </a:cxn>
                  <a:cxn ang="0">
                    <a:pos x="287" y="4316"/>
                  </a:cxn>
                  <a:cxn ang="0">
                    <a:pos x="215" y="4064"/>
                  </a:cxn>
                  <a:cxn ang="0">
                    <a:pos x="156" y="3806"/>
                  </a:cxn>
                  <a:cxn ang="0">
                    <a:pos x="108" y="3537"/>
                  </a:cxn>
                  <a:cxn ang="0">
                    <a:pos x="66" y="3261"/>
                  </a:cxn>
                  <a:cxn ang="0">
                    <a:pos x="42" y="2973"/>
                  </a:cxn>
                  <a:cxn ang="0">
                    <a:pos x="24" y="2680"/>
                  </a:cxn>
                  <a:cxn ang="0">
                    <a:pos x="12" y="2374"/>
                  </a:cxn>
                  <a:cxn ang="0">
                    <a:pos x="18" y="2062"/>
                  </a:cxn>
                  <a:cxn ang="0">
                    <a:pos x="18" y="2062"/>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37" name="Freeform 16"/>
              <p:cNvSpPr>
                <a:spLocks/>
              </p:cNvSpPr>
              <p:nvPr userDrawn="1"/>
            </p:nvSpPr>
            <p:spPr bwMode="hidden">
              <a:xfrm>
                <a:off x="1566" y="0"/>
                <a:ext cx="425" cy="4316"/>
              </a:xfrm>
              <a:custGeom>
                <a:avLst/>
                <a:gdLst/>
                <a:ahLst/>
                <a:cxnLst>
                  <a:cxn ang="0">
                    <a:pos x="424" y="0"/>
                  </a:cxn>
                  <a:cxn ang="0">
                    <a:pos x="412" y="0"/>
                  </a:cxn>
                  <a:cxn ang="0">
                    <a:pos x="316" y="222"/>
                  </a:cxn>
                  <a:cxn ang="0">
                    <a:pos x="239" y="462"/>
                  </a:cxn>
                  <a:cxn ang="0">
                    <a:pos x="167" y="707"/>
                  </a:cxn>
                  <a:cxn ang="0">
                    <a:pos x="107" y="971"/>
                  </a:cxn>
                  <a:cxn ang="0">
                    <a:pos x="65" y="1247"/>
                  </a:cxn>
                  <a:cxn ang="0">
                    <a:pos x="29" y="1529"/>
                  </a:cxn>
                  <a:cxn ang="0">
                    <a:pos x="6" y="1822"/>
                  </a:cxn>
                  <a:cxn ang="0">
                    <a:pos x="0" y="2122"/>
                  </a:cxn>
                  <a:cxn ang="0">
                    <a:pos x="6" y="2404"/>
                  </a:cxn>
                  <a:cxn ang="0">
                    <a:pos x="24" y="2686"/>
                  </a:cxn>
                  <a:cxn ang="0">
                    <a:pos x="47" y="2961"/>
                  </a:cxn>
                  <a:cxn ang="0">
                    <a:pos x="89" y="3243"/>
                  </a:cxn>
                  <a:cxn ang="0">
                    <a:pos x="137" y="3519"/>
                  </a:cxn>
                  <a:cxn ang="0">
                    <a:pos x="197" y="3788"/>
                  </a:cxn>
                  <a:cxn ang="0">
                    <a:pos x="269" y="4058"/>
                  </a:cxn>
                  <a:cxn ang="0">
                    <a:pos x="346" y="4316"/>
                  </a:cxn>
                  <a:cxn ang="0">
                    <a:pos x="358" y="4316"/>
                  </a:cxn>
                  <a:cxn ang="0">
                    <a:pos x="281" y="4058"/>
                  </a:cxn>
                  <a:cxn ang="0">
                    <a:pos x="209" y="3788"/>
                  </a:cxn>
                  <a:cxn ang="0">
                    <a:pos x="149" y="3519"/>
                  </a:cxn>
                  <a:cxn ang="0">
                    <a:pos x="101" y="3243"/>
                  </a:cxn>
                  <a:cxn ang="0">
                    <a:pos x="59" y="2961"/>
                  </a:cxn>
                  <a:cxn ang="0">
                    <a:pos x="35" y="2686"/>
                  </a:cxn>
                  <a:cxn ang="0">
                    <a:pos x="18" y="2404"/>
                  </a:cxn>
                  <a:cxn ang="0">
                    <a:pos x="12" y="2122"/>
                  </a:cxn>
                  <a:cxn ang="0">
                    <a:pos x="18" y="1822"/>
                  </a:cxn>
                  <a:cxn ang="0">
                    <a:pos x="41" y="1529"/>
                  </a:cxn>
                  <a:cxn ang="0">
                    <a:pos x="71" y="1247"/>
                  </a:cxn>
                  <a:cxn ang="0">
                    <a:pos x="119" y="971"/>
                  </a:cxn>
                  <a:cxn ang="0">
                    <a:pos x="179" y="707"/>
                  </a:cxn>
                  <a:cxn ang="0">
                    <a:pos x="245" y="462"/>
                  </a:cxn>
                  <a:cxn ang="0">
                    <a:pos x="328" y="222"/>
                  </a:cxn>
                  <a:cxn ang="0">
                    <a:pos x="424" y="0"/>
                  </a:cxn>
                  <a:cxn ang="0">
                    <a:pos x="424" y="0"/>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38" name="Freeform 17"/>
              <p:cNvSpPr>
                <a:spLocks/>
              </p:cNvSpPr>
              <p:nvPr userDrawn="1"/>
            </p:nvSpPr>
            <p:spPr bwMode="hidden">
              <a:xfrm>
                <a:off x="1128" y="0"/>
                <a:ext cx="575" cy="4316"/>
              </a:xfrm>
              <a:custGeom>
                <a:avLst/>
                <a:gdLst/>
                <a:ahLst/>
                <a:cxnLst>
                  <a:cxn ang="0">
                    <a:pos x="12" y="2146"/>
                  </a:cxn>
                  <a:cxn ang="0">
                    <a:pos x="24" y="1846"/>
                  </a:cxn>
                  <a:cxn ang="0">
                    <a:pos x="54" y="1559"/>
                  </a:cxn>
                  <a:cxn ang="0">
                    <a:pos x="96" y="1277"/>
                  </a:cxn>
                  <a:cxn ang="0">
                    <a:pos x="162" y="1001"/>
                  </a:cxn>
                  <a:cxn ang="0">
                    <a:pos x="239" y="731"/>
                  </a:cxn>
                  <a:cxn ang="0">
                    <a:pos x="335" y="480"/>
                  </a:cxn>
                  <a:cxn ang="0">
                    <a:pos x="449" y="234"/>
                  </a:cxn>
                  <a:cxn ang="0">
                    <a:pos x="574" y="0"/>
                  </a:cxn>
                  <a:cxn ang="0">
                    <a:pos x="562" y="0"/>
                  </a:cxn>
                  <a:cxn ang="0">
                    <a:pos x="437" y="234"/>
                  </a:cxn>
                  <a:cxn ang="0">
                    <a:pos x="323" y="480"/>
                  </a:cxn>
                  <a:cxn ang="0">
                    <a:pos x="227" y="737"/>
                  </a:cxn>
                  <a:cxn ang="0">
                    <a:pos x="150" y="1001"/>
                  </a:cxn>
                  <a:cxn ang="0">
                    <a:pos x="84" y="1277"/>
                  </a:cxn>
                  <a:cxn ang="0">
                    <a:pos x="42" y="1559"/>
                  </a:cxn>
                  <a:cxn ang="0">
                    <a:pos x="12" y="1852"/>
                  </a:cxn>
                  <a:cxn ang="0">
                    <a:pos x="0" y="2146"/>
                  </a:cxn>
                  <a:cxn ang="0">
                    <a:pos x="6" y="2434"/>
                  </a:cxn>
                  <a:cxn ang="0">
                    <a:pos x="30" y="2715"/>
                  </a:cxn>
                  <a:cxn ang="0">
                    <a:pos x="66" y="2997"/>
                  </a:cxn>
                  <a:cxn ang="0">
                    <a:pos x="120" y="3273"/>
                  </a:cxn>
                  <a:cxn ang="0">
                    <a:pos x="191" y="3549"/>
                  </a:cxn>
                  <a:cxn ang="0">
                    <a:pos x="275" y="3812"/>
                  </a:cxn>
                  <a:cxn ang="0">
                    <a:pos x="371" y="4070"/>
                  </a:cxn>
                  <a:cxn ang="0">
                    <a:pos x="484" y="4316"/>
                  </a:cxn>
                  <a:cxn ang="0">
                    <a:pos x="496" y="4316"/>
                  </a:cxn>
                  <a:cxn ang="0">
                    <a:pos x="383" y="4070"/>
                  </a:cxn>
                  <a:cxn ang="0">
                    <a:pos x="287" y="3812"/>
                  </a:cxn>
                  <a:cxn ang="0">
                    <a:pos x="203" y="3549"/>
                  </a:cxn>
                  <a:cxn ang="0">
                    <a:pos x="132" y="3273"/>
                  </a:cxn>
                  <a:cxn ang="0">
                    <a:pos x="78" y="2997"/>
                  </a:cxn>
                  <a:cxn ang="0">
                    <a:pos x="42" y="2715"/>
                  </a:cxn>
                  <a:cxn ang="0">
                    <a:pos x="18" y="2434"/>
                  </a:cxn>
                  <a:cxn ang="0">
                    <a:pos x="12" y="2146"/>
                  </a:cxn>
                  <a:cxn ang="0">
                    <a:pos x="12" y="2146"/>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39" name="Freeform 18"/>
              <p:cNvSpPr>
                <a:spLocks/>
              </p:cNvSpPr>
              <p:nvPr userDrawn="1"/>
            </p:nvSpPr>
            <p:spPr bwMode="hidden">
              <a:xfrm>
                <a:off x="702" y="0"/>
                <a:ext cx="737" cy="4316"/>
              </a:xfrm>
              <a:custGeom>
                <a:avLst/>
                <a:gdLst/>
                <a:ahLst/>
                <a:cxnLst>
                  <a:cxn ang="0">
                    <a:pos x="12" y="2098"/>
                  </a:cxn>
                  <a:cxn ang="0">
                    <a:pos x="29" y="1798"/>
                  </a:cxn>
                  <a:cxn ang="0">
                    <a:pos x="71" y="1505"/>
                  </a:cxn>
                  <a:cxn ang="0">
                    <a:pos x="131" y="1223"/>
                  </a:cxn>
                  <a:cxn ang="0">
                    <a:pos x="215" y="941"/>
                  </a:cxn>
                  <a:cxn ang="0">
                    <a:pos x="316" y="689"/>
                  </a:cxn>
                  <a:cxn ang="0">
                    <a:pos x="442" y="444"/>
                  </a:cxn>
                  <a:cxn ang="0">
                    <a:pos x="580" y="216"/>
                  </a:cxn>
                  <a:cxn ang="0">
                    <a:pos x="735" y="0"/>
                  </a:cxn>
                  <a:cxn ang="0">
                    <a:pos x="723" y="0"/>
                  </a:cxn>
                  <a:cxn ang="0">
                    <a:pos x="568" y="210"/>
                  </a:cxn>
                  <a:cxn ang="0">
                    <a:pos x="430" y="438"/>
                  </a:cxn>
                  <a:cxn ang="0">
                    <a:pos x="311" y="683"/>
                  </a:cxn>
                  <a:cxn ang="0">
                    <a:pos x="209" y="941"/>
                  </a:cxn>
                  <a:cxn ang="0">
                    <a:pos x="125" y="1217"/>
                  </a:cxn>
                  <a:cxn ang="0">
                    <a:pos x="59" y="1505"/>
                  </a:cxn>
                  <a:cxn ang="0">
                    <a:pos x="18" y="1798"/>
                  </a:cxn>
                  <a:cxn ang="0">
                    <a:pos x="0" y="2098"/>
                  </a:cxn>
                  <a:cxn ang="0">
                    <a:pos x="6" y="2404"/>
                  </a:cxn>
                  <a:cxn ang="0">
                    <a:pos x="29" y="2709"/>
                  </a:cxn>
                  <a:cxn ang="0">
                    <a:pos x="77" y="3015"/>
                  </a:cxn>
                  <a:cxn ang="0">
                    <a:pos x="149" y="3315"/>
                  </a:cxn>
                  <a:cxn ang="0">
                    <a:pos x="227" y="3573"/>
                  </a:cxn>
                  <a:cxn ang="0">
                    <a:pos x="316" y="3824"/>
                  </a:cxn>
                  <a:cxn ang="0">
                    <a:pos x="424" y="4076"/>
                  </a:cxn>
                  <a:cxn ang="0">
                    <a:pos x="544" y="4316"/>
                  </a:cxn>
                  <a:cxn ang="0">
                    <a:pos x="556" y="4316"/>
                  </a:cxn>
                  <a:cxn ang="0">
                    <a:pos x="436" y="4076"/>
                  </a:cxn>
                  <a:cxn ang="0">
                    <a:pos x="328" y="3824"/>
                  </a:cxn>
                  <a:cxn ang="0">
                    <a:pos x="239" y="3573"/>
                  </a:cxn>
                  <a:cxn ang="0">
                    <a:pos x="161" y="3315"/>
                  </a:cxn>
                  <a:cxn ang="0">
                    <a:pos x="89" y="3015"/>
                  </a:cxn>
                  <a:cxn ang="0">
                    <a:pos x="41" y="2709"/>
                  </a:cxn>
                  <a:cxn ang="0">
                    <a:pos x="18" y="2404"/>
                  </a:cxn>
                  <a:cxn ang="0">
                    <a:pos x="12" y="2098"/>
                  </a:cxn>
                  <a:cxn ang="0">
                    <a:pos x="12" y="2098"/>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40" name="Freeform 19"/>
              <p:cNvSpPr>
                <a:spLocks/>
              </p:cNvSpPr>
              <p:nvPr userDrawn="1"/>
            </p:nvSpPr>
            <p:spPr bwMode="hidden">
              <a:xfrm>
                <a:off x="288" y="0"/>
                <a:ext cx="840" cy="4316"/>
              </a:xfrm>
              <a:custGeom>
                <a:avLst/>
                <a:gdLst/>
                <a:ahLst/>
                <a:cxnLst>
                  <a:cxn ang="0">
                    <a:pos x="18" y="1948"/>
                  </a:cxn>
                  <a:cxn ang="0">
                    <a:pos x="48" y="1708"/>
                  </a:cxn>
                  <a:cxn ang="0">
                    <a:pos x="96" y="1475"/>
                  </a:cxn>
                  <a:cxn ang="0">
                    <a:pos x="161" y="1235"/>
                  </a:cxn>
                  <a:cxn ang="0">
                    <a:pos x="251" y="995"/>
                  </a:cxn>
                  <a:cxn ang="0">
                    <a:pos x="365" y="755"/>
                  </a:cxn>
                  <a:cxn ang="0">
                    <a:pos x="496" y="510"/>
                  </a:cxn>
                  <a:cxn ang="0">
                    <a:pos x="658" y="258"/>
                  </a:cxn>
                  <a:cxn ang="0">
                    <a:pos x="741" y="132"/>
                  </a:cxn>
                  <a:cxn ang="0">
                    <a:pos x="837" y="0"/>
                  </a:cxn>
                  <a:cxn ang="0">
                    <a:pos x="825" y="0"/>
                  </a:cxn>
                  <a:cxn ang="0">
                    <a:pos x="729" y="132"/>
                  </a:cxn>
                  <a:cxn ang="0">
                    <a:pos x="640" y="258"/>
                  </a:cxn>
                  <a:cxn ang="0">
                    <a:pos x="562" y="384"/>
                  </a:cxn>
                  <a:cxn ang="0">
                    <a:pos x="484" y="510"/>
                  </a:cxn>
                  <a:cxn ang="0">
                    <a:pos x="353" y="755"/>
                  </a:cxn>
                  <a:cxn ang="0">
                    <a:pos x="239" y="995"/>
                  </a:cxn>
                  <a:cxn ang="0">
                    <a:pos x="150" y="1235"/>
                  </a:cxn>
                  <a:cxn ang="0">
                    <a:pos x="84" y="1469"/>
                  </a:cxn>
                  <a:cxn ang="0">
                    <a:pos x="36" y="1702"/>
                  </a:cxn>
                  <a:cxn ang="0">
                    <a:pos x="6" y="1942"/>
                  </a:cxn>
                  <a:cxn ang="0">
                    <a:pos x="0" y="2200"/>
                  </a:cxn>
                  <a:cxn ang="0">
                    <a:pos x="12" y="2470"/>
                  </a:cxn>
                  <a:cxn ang="0">
                    <a:pos x="48" y="2739"/>
                  </a:cxn>
                  <a:cxn ang="0">
                    <a:pos x="114" y="3027"/>
                  </a:cxn>
                  <a:cxn ang="0">
                    <a:pos x="150" y="3171"/>
                  </a:cxn>
                  <a:cxn ang="0">
                    <a:pos x="197" y="3321"/>
                  </a:cxn>
                  <a:cxn ang="0">
                    <a:pos x="245" y="3477"/>
                  </a:cxn>
                  <a:cxn ang="0">
                    <a:pos x="305" y="3639"/>
                  </a:cxn>
                  <a:cxn ang="0">
                    <a:pos x="365" y="3800"/>
                  </a:cxn>
                  <a:cxn ang="0">
                    <a:pos x="437" y="3968"/>
                  </a:cxn>
                  <a:cxn ang="0">
                    <a:pos x="508" y="4136"/>
                  </a:cxn>
                  <a:cxn ang="0">
                    <a:pos x="592" y="4316"/>
                  </a:cxn>
                  <a:cxn ang="0">
                    <a:pos x="604" y="4316"/>
                  </a:cxn>
                  <a:cxn ang="0">
                    <a:pos x="520" y="4136"/>
                  </a:cxn>
                  <a:cxn ang="0">
                    <a:pos x="448" y="3968"/>
                  </a:cxn>
                  <a:cxn ang="0">
                    <a:pos x="377" y="3800"/>
                  </a:cxn>
                  <a:cxn ang="0">
                    <a:pos x="317" y="3639"/>
                  </a:cxn>
                  <a:cxn ang="0">
                    <a:pos x="257" y="3477"/>
                  </a:cxn>
                  <a:cxn ang="0">
                    <a:pos x="209" y="3327"/>
                  </a:cxn>
                  <a:cxn ang="0">
                    <a:pos x="161" y="3171"/>
                  </a:cxn>
                  <a:cxn ang="0">
                    <a:pos x="126" y="3027"/>
                  </a:cxn>
                  <a:cxn ang="0">
                    <a:pos x="60" y="2739"/>
                  </a:cxn>
                  <a:cxn ang="0">
                    <a:pos x="24" y="2470"/>
                  </a:cxn>
                  <a:cxn ang="0">
                    <a:pos x="12" y="2206"/>
                  </a:cxn>
                  <a:cxn ang="0">
                    <a:pos x="18" y="1948"/>
                  </a:cxn>
                  <a:cxn ang="0">
                    <a:pos x="18" y="1948"/>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grpSp>
        <p:sp>
          <p:nvSpPr>
            <p:cNvPr id="9" name="Freeform 20"/>
            <p:cNvSpPr>
              <a:spLocks/>
            </p:cNvSpPr>
            <p:nvPr/>
          </p:nvSpPr>
          <p:spPr bwMode="hidden">
            <a:xfrm>
              <a:off x="6" y="2901"/>
              <a:ext cx="606" cy="1415"/>
            </a:xfrm>
            <a:custGeom>
              <a:avLst/>
              <a:gdLst/>
              <a:ahLst/>
              <a:cxnLst>
                <a:cxn ang="0">
                  <a:pos x="0" y="54"/>
                </a:cxn>
                <a:cxn ang="0">
                  <a:pos x="42" y="228"/>
                </a:cxn>
                <a:cxn ang="0">
                  <a:pos x="96" y="402"/>
                </a:cxn>
                <a:cxn ang="0">
                  <a:pos x="161" y="576"/>
                </a:cxn>
                <a:cxn ang="0">
                  <a:pos x="227" y="744"/>
                </a:cxn>
                <a:cxn ang="0">
                  <a:pos x="305" y="917"/>
                </a:cxn>
                <a:cxn ang="0">
                  <a:pos x="389" y="1085"/>
                </a:cxn>
                <a:cxn ang="0">
                  <a:pos x="484" y="1253"/>
                </a:cxn>
                <a:cxn ang="0">
                  <a:pos x="586" y="1415"/>
                </a:cxn>
                <a:cxn ang="0">
                  <a:pos x="604" y="1415"/>
                </a:cxn>
                <a:cxn ang="0">
                  <a:pos x="496" y="1247"/>
                </a:cxn>
                <a:cxn ang="0">
                  <a:pos x="401" y="1073"/>
                </a:cxn>
                <a:cxn ang="0">
                  <a:pos x="311" y="899"/>
                </a:cxn>
                <a:cxn ang="0">
                  <a:pos x="233" y="720"/>
                </a:cxn>
                <a:cxn ang="0">
                  <a:pos x="161" y="546"/>
                </a:cxn>
                <a:cxn ang="0">
                  <a:pos x="102" y="366"/>
                </a:cxn>
                <a:cxn ang="0">
                  <a:pos x="48" y="180"/>
                </a:cxn>
                <a:cxn ang="0">
                  <a:pos x="0" y="0"/>
                </a:cxn>
                <a:cxn ang="0">
                  <a:pos x="0" y="54"/>
                </a:cxn>
                <a:cxn ang="0">
                  <a:pos x="0" y="54"/>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eaLnBrk="0" hangingPunct="0">
                <a:defRPr/>
              </a:pPr>
              <a:endParaRPr lang="en-US" dirty="0"/>
            </a:p>
          </p:txBody>
        </p:sp>
        <p:sp>
          <p:nvSpPr>
            <p:cNvPr id="10" name="Freeform 21"/>
            <p:cNvSpPr>
              <a:spLocks/>
            </p:cNvSpPr>
            <p:nvPr/>
          </p:nvSpPr>
          <p:spPr bwMode="hidden">
            <a:xfrm>
              <a:off x="6" y="3890"/>
              <a:ext cx="228" cy="426"/>
            </a:xfrm>
            <a:custGeom>
              <a:avLst/>
              <a:gdLst/>
              <a:ahLst/>
              <a:cxnLst>
                <a:cxn ang="0">
                  <a:pos x="0" y="30"/>
                </a:cxn>
                <a:cxn ang="0">
                  <a:pos x="108" y="240"/>
                </a:cxn>
                <a:cxn ang="0">
                  <a:pos x="215" y="426"/>
                </a:cxn>
                <a:cxn ang="0">
                  <a:pos x="227" y="426"/>
                </a:cxn>
                <a:cxn ang="0">
                  <a:pos x="167" y="330"/>
                </a:cxn>
                <a:cxn ang="0">
                  <a:pos x="114" y="222"/>
                </a:cxn>
                <a:cxn ang="0">
                  <a:pos x="0" y="0"/>
                </a:cxn>
                <a:cxn ang="0">
                  <a:pos x="0" y="30"/>
                </a:cxn>
                <a:cxn ang="0">
                  <a:pos x="0" y="30"/>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eaLnBrk="0" hangingPunct="0">
                <a:defRPr/>
              </a:pPr>
              <a:endParaRPr lang="en-US" dirty="0"/>
            </a:p>
          </p:txBody>
        </p:sp>
        <p:sp>
          <p:nvSpPr>
            <p:cNvPr id="11" name="Freeform 22"/>
            <p:cNvSpPr>
              <a:spLocks/>
            </p:cNvSpPr>
            <p:nvPr/>
          </p:nvSpPr>
          <p:spPr bwMode="hidden">
            <a:xfrm>
              <a:off x="4776" y="0"/>
              <a:ext cx="984" cy="1786"/>
            </a:xfrm>
            <a:custGeom>
              <a:avLst/>
              <a:gdLst/>
              <a:ahLst/>
              <a:cxnLst>
                <a:cxn ang="0">
                  <a:pos x="981" y="1786"/>
                </a:cxn>
                <a:cxn ang="0">
                  <a:pos x="981" y="1720"/>
                </a:cxn>
                <a:cxn ang="0">
                  <a:pos x="969" y="1666"/>
                </a:cxn>
                <a:cxn ang="0">
                  <a:pos x="957" y="1613"/>
                </a:cxn>
                <a:cxn ang="0">
                  <a:pos x="921" y="1487"/>
                </a:cxn>
                <a:cxn ang="0">
                  <a:pos x="885" y="1361"/>
                </a:cxn>
                <a:cxn ang="0">
                  <a:pos x="796" y="1121"/>
                </a:cxn>
                <a:cxn ang="0">
                  <a:pos x="682" y="899"/>
                </a:cxn>
                <a:cxn ang="0">
                  <a:pos x="562" y="689"/>
                </a:cxn>
                <a:cxn ang="0">
                  <a:pos x="431" y="498"/>
                </a:cxn>
                <a:cxn ang="0">
                  <a:pos x="293" y="318"/>
                </a:cxn>
                <a:cxn ang="0">
                  <a:pos x="150" y="150"/>
                </a:cxn>
                <a:cxn ang="0">
                  <a:pos x="12" y="0"/>
                </a:cxn>
                <a:cxn ang="0">
                  <a:pos x="0" y="0"/>
                </a:cxn>
                <a:cxn ang="0">
                  <a:pos x="138" y="150"/>
                </a:cxn>
                <a:cxn ang="0">
                  <a:pos x="275" y="318"/>
                </a:cxn>
                <a:cxn ang="0">
                  <a:pos x="413" y="498"/>
                </a:cxn>
                <a:cxn ang="0">
                  <a:pos x="545" y="689"/>
                </a:cxn>
                <a:cxn ang="0">
                  <a:pos x="670" y="899"/>
                </a:cxn>
                <a:cxn ang="0">
                  <a:pos x="778" y="1121"/>
                </a:cxn>
                <a:cxn ang="0">
                  <a:pos x="873" y="1361"/>
                </a:cxn>
                <a:cxn ang="0">
                  <a:pos x="909" y="1487"/>
                </a:cxn>
                <a:cxn ang="0">
                  <a:pos x="945" y="1619"/>
                </a:cxn>
                <a:cxn ang="0">
                  <a:pos x="963" y="1702"/>
                </a:cxn>
                <a:cxn ang="0">
                  <a:pos x="981" y="1786"/>
                </a:cxn>
                <a:cxn ang="0">
                  <a:pos x="981" y="1786"/>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eaLnBrk="0" hangingPunct="0">
                <a:defRPr/>
              </a:pPr>
              <a:endParaRPr lang="en-US" dirty="0"/>
            </a:p>
          </p:txBody>
        </p:sp>
        <p:sp>
          <p:nvSpPr>
            <p:cNvPr id="12" name="Freeform 23"/>
            <p:cNvSpPr>
              <a:spLocks/>
            </p:cNvSpPr>
            <p:nvPr/>
          </p:nvSpPr>
          <p:spPr bwMode="hidden">
            <a:xfrm>
              <a:off x="5041" y="0"/>
              <a:ext cx="719" cy="845"/>
            </a:xfrm>
            <a:custGeom>
              <a:avLst/>
              <a:gdLst/>
              <a:ahLst/>
              <a:cxnLst>
                <a:cxn ang="0">
                  <a:pos x="717" y="845"/>
                </a:cxn>
                <a:cxn ang="0">
                  <a:pos x="717" y="821"/>
                </a:cxn>
                <a:cxn ang="0">
                  <a:pos x="574" y="605"/>
                </a:cxn>
                <a:cxn ang="0">
                  <a:pos x="406" y="396"/>
                </a:cxn>
                <a:cxn ang="0">
                  <a:pos x="221" y="192"/>
                </a:cxn>
                <a:cxn ang="0">
                  <a:pos x="17" y="0"/>
                </a:cxn>
                <a:cxn ang="0">
                  <a:pos x="0" y="0"/>
                </a:cxn>
                <a:cxn ang="0">
                  <a:pos x="209" y="198"/>
                </a:cxn>
                <a:cxn ang="0">
                  <a:pos x="400" y="408"/>
                </a:cxn>
                <a:cxn ang="0">
                  <a:pos x="568" y="623"/>
                </a:cxn>
                <a:cxn ang="0">
                  <a:pos x="717" y="845"/>
                </a:cxn>
                <a:cxn ang="0">
                  <a:pos x="717" y="845"/>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lnTo>
                    <a:pt x="717" y="845"/>
                  </a:lnTo>
                  <a:close/>
                </a:path>
              </a:pathLst>
            </a:custGeom>
            <a:solidFill>
              <a:schemeClr val="bg1"/>
            </a:solidFill>
            <a:ln w="9525">
              <a:noFill/>
              <a:round/>
              <a:headEnd/>
              <a:tailEnd/>
            </a:ln>
          </p:spPr>
          <p:txBody>
            <a:bodyPr/>
            <a:lstStyle/>
            <a:p>
              <a:pPr eaLnBrk="0" hangingPunct="0">
                <a:defRPr/>
              </a:pPr>
              <a:endParaRPr lang="en-US" dirty="0"/>
            </a:p>
          </p:txBody>
        </p:sp>
        <p:sp>
          <p:nvSpPr>
            <p:cNvPr id="13" name="Freeform 24"/>
            <p:cNvSpPr>
              <a:spLocks/>
            </p:cNvSpPr>
            <p:nvPr/>
          </p:nvSpPr>
          <p:spPr bwMode="hidden">
            <a:xfrm>
              <a:off x="5352" y="0"/>
              <a:ext cx="408" cy="414"/>
            </a:xfrm>
            <a:custGeom>
              <a:avLst/>
              <a:gdLst/>
              <a:ahLst/>
              <a:cxnLst>
                <a:cxn ang="0">
                  <a:pos x="407" y="414"/>
                </a:cxn>
                <a:cxn ang="0">
                  <a:pos x="407" y="396"/>
                </a:cxn>
                <a:cxn ang="0">
                  <a:pos x="222" y="192"/>
                </a:cxn>
                <a:cxn ang="0">
                  <a:pos x="12" y="0"/>
                </a:cxn>
                <a:cxn ang="0">
                  <a:pos x="0" y="0"/>
                </a:cxn>
                <a:cxn ang="0">
                  <a:pos x="108" y="102"/>
                </a:cxn>
                <a:cxn ang="0">
                  <a:pos x="216" y="204"/>
                </a:cxn>
                <a:cxn ang="0">
                  <a:pos x="407" y="414"/>
                </a:cxn>
                <a:cxn ang="0">
                  <a:pos x="407" y="414"/>
                </a:cxn>
              </a:cxnLst>
              <a:rect l="0" t="0" r="r" b="b"/>
              <a:pathLst>
                <a:path w="407" h="414">
                  <a:moveTo>
                    <a:pt x="407" y="414"/>
                  </a:moveTo>
                  <a:lnTo>
                    <a:pt x="407" y="396"/>
                  </a:lnTo>
                  <a:lnTo>
                    <a:pt x="222" y="192"/>
                  </a:lnTo>
                  <a:lnTo>
                    <a:pt x="12" y="0"/>
                  </a:lnTo>
                  <a:lnTo>
                    <a:pt x="0" y="0"/>
                  </a:lnTo>
                  <a:lnTo>
                    <a:pt x="108" y="102"/>
                  </a:lnTo>
                  <a:lnTo>
                    <a:pt x="216" y="204"/>
                  </a:lnTo>
                  <a:lnTo>
                    <a:pt x="407" y="414"/>
                  </a:lnTo>
                  <a:lnTo>
                    <a:pt x="407" y="414"/>
                  </a:lnTo>
                  <a:close/>
                </a:path>
              </a:pathLst>
            </a:custGeom>
            <a:solidFill>
              <a:schemeClr val="bg1"/>
            </a:solidFill>
            <a:ln w="9525">
              <a:noFill/>
              <a:round/>
              <a:headEnd/>
              <a:tailEnd/>
            </a:ln>
          </p:spPr>
          <p:txBody>
            <a:bodyPr/>
            <a:lstStyle/>
            <a:p>
              <a:pPr eaLnBrk="0" hangingPunct="0">
                <a:defRPr/>
              </a:pPr>
              <a:endParaRPr lang="en-US" dirty="0"/>
            </a:p>
          </p:txBody>
        </p:sp>
        <p:sp>
          <p:nvSpPr>
            <p:cNvPr id="14" name="Freeform 25"/>
            <p:cNvSpPr>
              <a:spLocks/>
            </p:cNvSpPr>
            <p:nvPr/>
          </p:nvSpPr>
          <p:spPr bwMode="hidden">
            <a:xfrm>
              <a:off x="6" y="0"/>
              <a:ext cx="858" cy="1409"/>
            </a:xfrm>
            <a:custGeom>
              <a:avLst/>
              <a:gdLst/>
              <a:ahLst/>
              <a:cxnLst>
                <a:cxn ang="0">
                  <a:pos x="0" y="1361"/>
                </a:cxn>
                <a:cxn ang="0">
                  <a:pos x="0" y="1409"/>
                </a:cxn>
                <a:cxn ang="0">
                  <a:pos x="54" y="1211"/>
                </a:cxn>
                <a:cxn ang="0">
                  <a:pos x="126" y="1013"/>
                </a:cxn>
                <a:cxn ang="0">
                  <a:pos x="215" y="827"/>
                </a:cxn>
                <a:cxn ang="0">
                  <a:pos x="311" y="647"/>
                </a:cxn>
                <a:cxn ang="0">
                  <a:pos x="431" y="474"/>
                </a:cxn>
                <a:cxn ang="0">
                  <a:pos x="556" y="312"/>
                </a:cxn>
                <a:cxn ang="0">
                  <a:pos x="700" y="150"/>
                </a:cxn>
                <a:cxn ang="0">
                  <a:pos x="855" y="0"/>
                </a:cxn>
                <a:cxn ang="0">
                  <a:pos x="837" y="0"/>
                </a:cxn>
                <a:cxn ang="0">
                  <a:pos x="688" y="144"/>
                </a:cxn>
                <a:cxn ang="0">
                  <a:pos x="550" y="300"/>
                </a:cxn>
                <a:cxn ang="0">
                  <a:pos x="425" y="462"/>
                </a:cxn>
                <a:cxn ang="0">
                  <a:pos x="311" y="629"/>
                </a:cxn>
                <a:cxn ang="0">
                  <a:pos x="215" y="803"/>
                </a:cxn>
                <a:cxn ang="0">
                  <a:pos x="132" y="983"/>
                </a:cxn>
                <a:cxn ang="0">
                  <a:pos x="60" y="1169"/>
                </a:cxn>
                <a:cxn ang="0">
                  <a:pos x="0" y="1361"/>
                </a:cxn>
                <a:cxn ang="0">
                  <a:pos x="0" y="1361"/>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eaLnBrk="0" hangingPunct="0">
                <a:defRPr/>
              </a:pPr>
              <a:endParaRPr lang="en-US" dirty="0"/>
            </a:p>
          </p:txBody>
        </p:sp>
        <p:sp>
          <p:nvSpPr>
            <p:cNvPr id="15" name="Freeform 26"/>
            <p:cNvSpPr>
              <a:spLocks/>
            </p:cNvSpPr>
            <p:nvPr/>
          </p:nvSpPr>
          <p:spPr bwMode="hidden">
            <a:xfrm>
              <a:off x="6" y="0"/>
              <a:ext cx="588" cy="599"/>
            </a:xfrm>
            <a:custGeom>
              <a:avLst/>
              <a:gdLst/>
              <a:ahLst/>
              <a:cxnLst>
                <a:cxn ang="0">
                  <a:pos x="586" y="0"/>
                </a:cxn>
                <a:cxn ang="0">
                  <a:pos x="568" y="0"/>
                </a:cxn>
                <a:cxn ang="0">
                  <a:pos x="407" y="132"/>
                </a:cxn>
                <a:cxn ang="0">
                  <a:pos x="257" y="270"/>
                </a:cxn>
                <a:cxn ang="0">
                  <a:pos x="120" y="420"/>
                </a:cxn>
                <a:cxn ang="0">
                  <a:pos x="0" y="575"/>
                </a:cxn>
                <a:cxn ang="0">
                  <a:pos x="0" y="599"/>
                </a:cxn>
                <a:cxn ang="0">
                  <a:pos x="120" y="432"/>
                </a:cxn>
                <a:cxn ang="0">
                  <a:pos x="257" y="282"/>
                </a:cxn>
                <a:cxn ang="0">
                  <a:pos x="413" y="138"/>
                </a:cxn>
                <a:cxn ang="0">
                  <a:pos x="586" y="0"/>
                </a:cxn>
                <a:cxn ang="0">
                  <a:pos x="586" y="0"/>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lnTo>
                    <a:pt x="586" y="0"/>
                  </a:lnTo>
                  <a:close/>
                </a:path>
              </a:pathLst>
            </a:custGeom>
            <a:solidFill>
              <a:schemeClr val="bg1"/>
            </a:solidFill>
            <a:ln w="9525">
              <a:noFill/>
              <a:round/>
              <a:headEnd/>
              <a:tailEnd/>
            </a:ln>
          </p:spPr>
          <p:txBody>
            <a:bodyPr/>
            <a:lstStyle/>
            <a:p>
              <a:pPr eaLnBrk="0" hangingPunct="0">
                <a:defRPr/>
              </a:pPr>
              <a:endParaRPr lang="en-US" dirty="0"/>
            </a:p>
          </p:txBody>
        </p:sp>
        <p:sp>
          <p:nvSpPr>
            <p:cNvPr id="16" name="Freeform 27"/>
            <p:cNvSpPr>
              <a:spLocks/>
            </p:cNvSpPr>
            <p:nvPr/>
          </p:nvSpPr>
          <p:spPr bwMode="hidden">
            <a:xfrm>
              <a:off x="6" y="0"/>
              <a:ext cx="270" cy="252"/>
            </a:xfrm>
            <a:custGeom>
              <a:avLst/>
              <a:gdLst/>
              <a:ahLst/>
              <a:cxnLst>
                <a:cxn ang="0">
                  <a:pos x="269" y="0"/>
                </a:cxn>
                <a:cxn ang="0">
                  <a:pos x="251" y="0"/>
                </a:cxn>
                <a:cxn ang="0">
                  <a:pos x="120" y="114"/>
                </a:cxn>
                <a:cxn ang="0">
                  <a:pos x="60" y="174"/>
                </a:cxn>
                <a:cxn ang="0">
                  <a:pos x="0" y="234"/>
                </a:cxn>
                <a:cxn ang="0">
                  <a:pos x="0" y="252"/>
                </a:cxn>
                <a:cxn ang="0">
                  <a:pos x="126" y="120"/>
                </a:cxn>
                <a:cxn ang="0">
                  <a:pos x="269" y="0"/>
                </a:cxn>
                <a:cxn ang="0">
                  <a:pos x="269" y="0"/>
                </a:cxn>
              </a:cxnLst>
              <a:rect l="0" t="0" r="r" b="b"/>
              <a:pathLst>
                <a:path w="269" h="252">
                  <a:moveTo>
                    <a:pt x="269" y="0"/>
                  </a:moveTo>
                  <a:lnTo>
                    <a:pt x="251" y="0"/>
                  </a:lnTo>
                  <a:lnTo>
                    <a:pt x="120" y="114"/>
                  </a:lnTo>
                  <a:lnTo>
                    <a:pt x="60" y="174"/>
                  </a:lnTo>
                  <a:lnTo>
                    <a:pt x="0" y="234"/>
                  </a:lnTo>
                  <a:lnTo>
                    <a:pt x="0" y="252"/>
                  </a:lnTo>
                  <a:lnTo>
                    <a:pt x="126" y="120"/>
                  </a:lnTo>
                  <a:lnTo>
                    <a:pt x="269" y="0"/>
                  </a:lnTo>
                  <a:lnTo>
                    <a:pt x="269" y="0"/>
                  </a:lnTo>
                  <a:close/>
                </a:path>
              </a:pathLst>
            </a:custGeom>
            <a:solidFill>
              <a:schemeClr val="bg1"/>
            </a:solidFill>
            <a:ln w="9525">
              <a:noFill/>
              <a:round/>
              <a:headEnd/>
              <a:tailEnd/>
            </a:ln>
          </p:spPr>
          <p:txBody>
            <a:bodyPr/>
            <a:lstStyle/>
            <a:p>
              <a:pPr eaLnBrk="0" hangingPunct="0">
                <a:defRPr/>
              </a:pPr>
              <a:endParaRPr lang="en-US" dirty="0"/>
            </a:p>
          </p:txBody>
        </p:sp>
        <p:sp>
          <p:nvSpPr>
            <p:cNvPr id="17" name="Line 28"/>
            <p:cNvSpPr>
              <a:spLocks noChangeShapeType="1"/>
            </p:cNvSpPr>
            <p:nvPr/>
          </p:nvSpPr>
          <p:spPr bwMode="hidden">
            <a:xfrm>
              <a:off x="1" y="2749"/>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18" name="Line 29"/>
            <p:cNvSpPr>
              <a:spLocks noChangeShapeType="1"/>
            </p:cNvSpPr>
            <p:nvPr/>
          </p:nvSpPr>
          <p:spPr bwMode="hidden">
            <a:xfrm>
              <a:off x="1" y="2356"/>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19" name="Line 30"/>
            <p:cNvSpPr>
              <a:spLocks noChangeShapeType="1"/>
            </p:cNvSpPr>
            <p:nvPr/>
          </p:nvSpPr>
          <p:spPr bwMode="hidden">
            <a:xfrm>
              <a:off x="1" y="3142"/>
              <a:ext cx="5758" cy="0"/>
            </a:xfrm>
            <a:prstGeom prst="line">
              <a:avLst/>
            </a:prstGeom>
            <a:noFill/>
            <a:ln w="15875">
              <a:solidFill>
                <a:schemeClr val="bg2"/>
              </a:solidFill>
              <a:round/>
              <a:headEnd/>
              <a:tailEnd/>
            </a:ln>
            <a:effectLst/>
          </p:spPr>
          <p:txBody>
            <a:bodyPr/>
            <a:lstStyle/>
            <a:p>
              <a:pPr eaLnBrk="0" hangingPunct="0">
                <a:defRPr/>
              </a:pPr>
              <a:endParaRPr lang="en-US" dirty="0"/>
            </a:p>
          </p:txBody>
        </p:sp>
        <p:grpSp>
          <p:nvGrpSpPr>
            <p:cNvPr id="4" name="Group 31"/>
            <p:cNvGrpSpPr>
              <a:grpSpLocks/>
            </p:cNvGrpSpPr>
            <p:nvPr/>
          </p:nvGrpSpPr>
          <p:grpSpPr bwMode="auto">
            <a:xfrm>
              <a:off x="1" y="392"/>
              <a:ext cx="5758" cy="1571"/>
              <a:chOff x="1" y="392"/>
              <a:chExt cx="5758" cy="1571"/>
            </a:xfrm>
          </p:grpSpPr>
          <p:sp>
            <p:nvSpPr>
              <p:cNvPr id="23" name="Line 32"/>
              <p:cNvSpPr>
                <a:spLocks noChangeShapeType="1"/>
              </p:cNvSpPr>
              <p:nvPr userDrawn="1"/>
            </p:nvSpPr>
            <p:spPr bwMode="hidden">
              <a:xfrm>
                <a:off x="1" y="784"/>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24" name="Line 33"/>
              <p:cNvSpPr>
                <a:spLocks noChangeShapeType="1"/>
              </p:cNvSpPr>
              <p:nvPr userDrawn="1"/>
            </p:nvSpPr>
            <p:spPr bwMode="hidden">
              <a:xfrm>
                <a:off x="1" y="1963"/>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25" name="Line 34"/>
              <p:cNvSpPr>
                <a:spLocks noChangeShapeType="1"/>
              </p:cNvSpPr>
              <p:nvPr userDrawn="1"/>
            </p:nvSpPr>
            <p:spPr bwMode="hidden">
              <a:xfrm>
                <a:off x="1" y="1570"/>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26" name="Line 35"/>
              <p:cNvSpPr>
                <a:spLocks noChangeShapeType="1"/>
              </p:cNvSpPr>
              <p:nvPr userDrawn="1"/>
            </p:nvSpPr>
            <p:spPr bwMode="hidden">
              <a:xfrm>
                <a:off x="1" y="1177"/>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27" name="Line 36"/>
              <p:cNvSpPr>
                <a:spLocks noChangeShapeType="1"/>
              </p:cNvSpPr>
              <p:nvPr userDrawn="1"/>
            </p:nvSpPr>
            <p:spPr bwMode="hidden">
              <a:xfrm>
                <a:off x="1" y="392"/>
                <a:ext cx="5758" cy="0"/>
              </a:xfrm>
              <a:prstGeom prst="line">
                <a:avLst/>
              </a:prstGeom>
              <a:noFill/>
              <a:ln w="15875">
                <a:solidFill>
                  <a:schemeClr val="bg1"/>
                </a:solidFill>
                <a:round/>
                <a:headEnd/>
                <a:tailEnd/>
              </a:ln>
              <a:effectLst/>
            </p:spPr>
            <p:txBody>
              <a:bodyPr/>
              <a:lstStyle/>
              <a:p>
                <a:pPr eaLnBrk="0" hangingPunct="0">
                  <a:defRPr/>
                </a:pPr>
                <a:endParaRPr lang="en-US" dirty="0"/>
              </a:p>
            </p:txBody>
          </p:sp>
        </p:grpSp>
        <p:sp>
          <p:nvSpPr>
            <p:cNvPr id="21" name="Line 37"/>
            <p:cNvSpPr>
              <a:spLocks noChangeShapeType="1"/>
            </p:cNvSpPr>
            <p:nvPr/>
          </p:nvSpPr>
          <p:spPr bwMode="hidden">
            <a:xfrm>
              <a:off x="1" y="3928"/>
              <a:ext cx="5758" cy="0"/>
            </a:xfrm>
            <a:prstGeom prst="line">
              <a:avLst/>
            </a:prstGeom>
            <a:noFill/>
            <a:ln w="15875">
              <a:solidFill>
                <a:schemeClr val="bg2"/>
              </a:solidFill>
              <a:round/>
              <a:headEnd/>
              <a:tailEnd/>
            </a:ln>
            <a:effectLst/>
          </p:spPr>
          <p:txBody>
            <a:bodyPr/>
            <a:lstStyle/>
            <a:p>
              <a:pPr eaLnBrk="0" hangingPunct="0">
                <a:defRPr/>
              </a:pPr>
              <a:endParaRPr lang="en-US" dirty="0"/>
            </a:p>
          </p:txBody>
        </p:sp>
        <p:sp>
          <p:nvSpPr>
            <p:cNvPr id="22" name="Line 38"/>
            <p:cNvSpPr>
              <a:spLocks noChangeShapeType="1"/>
            </p:cNvSpPr>
            <p:nvPr/>
          </p:nvSpPr>
          <p:spPr bwMode="hidden">
            <a:xfrm>
              <a:off x="1" y="3535"/>
              <a:ext cx="5758" cy="0"/>
            </a:xfrm>
            <a:prstGeom prst="line">
              <a:avLst/>
            </a:prstGeom>
            <a:noFill/>
            <a:ln w="15875">
              <a:solidFill>
                <a:schemeClr val="bg2"/>
              </a:solidFill>
              <a:round/>
              <a:headEnd/>
              <a:tailEnd/>
            </a:ln>
            <a:effectLst/>
          </p:spPr>
          <p:txBody>
            <a:bodyPr/>
            <a:lstStyle/>
            <a:p>
              <a:pPr eaLnBrk="0" hangingPunct="0">
                <a:defRPr/>
              </a:pPr>
              <a:endParaRPr lang="en-US" dirty="0"/>
            </a:p>
          </p:txBody>
        </p:sp>
      </p:grpSp>
      <p:sp>
        <p:nvSpPr>
          <p:cNvPr id="247847" name="Rectangle 39"/>
          <p:cNvSpPr>
            <a:spLocks noGrp="1" noChangeArrowheads="1"/>
          </p:cNvSpPr>
          <p:nvPr>
            <p:ph type="ctrTitle" sz="quarter"/>
          </p:nvPr>
        </p:nvSpPr>
        <p:spPr>
          <a:xfrm>
            <a:off x="665202" y="1692275"/>
            <a:ext cx="7538959" cy="1736725"/>
          </a:xfrm>
        </p:spPr>
        <p:txBody>
          <a:bodyPr anchor="b"/>
          <a:lstStyle>
            <a:lvl1pPr>
              <a:defRPr sz="5400"/>
            </a:lvl1pPr>
          </a:lstStyle>
          <a:p>
            <a:r>
              <a:rPr lang="en-US" smtClean="0"/>
              <a:t>Click to edit Master title style</a:t>
            </a:r>
            <a:endParaRPr lang="en-US"/>
          </a:p>
        </p:txBody>
      </p:sp>
      <p:sp>
        <p:nvSpPr>
          <p:cNvPr id="247848" name="Rectangle 40"/>
          <p:cNvSpPr>
            <a:spLocks noGrp="1" noChangeArrowheads="1"/>
          </p:cNvSpPr>
          <p:nvPr>
            <p:ph type="subTitle" sz="quarter" idx="1"/>
          </p:nvPr>
        </p:nvSpPr>
        <p:spPr>
          <a:xfrm>
            <a:off x="1330405" y="3886200"/>
            <a:ext cx="6208554" cy="1752600"/>
          </a:xfrm>
        </p:spPr>
        <p:txBody>
          <a:bodyPr/>
          <a:lstStyle>
            <a:lvl1pPr marL="0" indent="0" algn="ctr">
              <a:buFont typeface="Wingdings" pitchFamily="2" charset="2"/>
              <a:buNone/>
              <a:defRPr/>
            </a:lvl1pPr>
          </a:lstStyle>
          <a:p>
            <a:r>
              <a:rPr lang="en-US" smtClean="0"/>
              <a:t>Click to edit Master subtitle style</a:t>
            </a:r>
            <a:endParaRPr lang="en-US"/>
          </a:p>
        </p:txBody>
      </p:sp>
      <p:sp>
        <p:nvSpPr>
          <p:cNvPr id="41" name="Rectangle 41"/>
          <p:cNvSpPr>
            <a:spLocks noGrp="1" noChangeArrowheads="1"/>
          </p:cNvSpPr>
          <p:nvPr>
            <p:ph type="dt" sz="quarter" idx="10"/>
          </p:nvPr>
        </p:nvSpPr>
        <p:spPr/>
        <p:txBody>
          <a:bodyPr/>
          <a:lstStyle>
            <a:lvl1pPr>
              <a:defRPr smtClean="0"/>
            </a:lvl1pPr>
          </a:lstStyle>
          <a:p>
            <a:pPr>
              <a:defRPr/>
            </a:pPr>
            <a:endParaRPr lang="en-US" dirty="0"/>
          </a:p>
        </p:txBody>
      </p:sp>
      <p:sp>
        <p:nvSpPr>
          <p:cNvPr id="42" name="Rectangle 42"/>
          <p:cNvSpPr>
            <a:spLocks noGrp="1" noChangeArrowheads="1"/>
          </p:cNvSpPr>
          <p:nvPr>
            <p:ph type="ftr" sz="quarter" idx="11"/>
          </p:nvPr>
        </p:nvSpPr>
        <p:spPr/>
        <p:txBody>
          <a:bodyPr/>
          <a:lstStyle>
            <a:lvl1pPr>
              <a:defRPr smtClean="0"/>
            </a:lvl1pPr>
          </a:lstStyle>
          <a:p>
            <a:pPr>
              <a:defRPr/>
            </a:pPr>
            <a:endParaRPr lang="en-US" dirty="0"/>
          </a:p>
        </p:txBody>
      </p:sp>
      <p:sp>
        <p:nvSpPr>
          <p:cNvPr id="43" name="Rectangle 43"/>
          <p:cNvSpPr>
            <a:spLocks noGrp="1" noChangeArrowheads="1"/>
          </p:cNvSpPr>
          <p:nvPr>
            <p:ph type="sldNum" sz="quarter" idx="12"/>
          </p:nvPr>
        </p:nvSpPr>
        <p:spPr/>
        <p:txBody>
          <a:bodyPr/>
          <a:lstStyle>
            <a:lvl1pPr>
              <a:defRPr smtClean="0"/>
            </a:lvl1pPr>
          </a:lstStyle>
          <a:p>
            <a:pPr>
              <a:defRPr/>
            </a:pPr>
            <a:fld id="{D91E561F-25CA-4FD2-A056-BBAAD98E28B5}"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0"/>
          <p:cNvSpPr>
            <a:spLocks noGrp="1" noChangeArrowheads="1"/>
          </p:cNvSpPr>
          <p:nvPr>
            <p:ph type="dt" sz="half" idx="10"/>
          </p:nvPr>
        </p:nvSpPr>
        <p:spPr>
          <a:ln/>
        </p:spPr>
        <p:txBody>
          <a:bodyPr/>
          <a:lstStyle>
            <a:lvl1pPr>
              <a:defRPr/>
            </a:lvl1pPr>
          </a:lstStyle>
          <a:p>
            <a:pPr>
              <a:defRPr/>
            </a:pPr>
            <a:endParaRPr lang="en-US" dirty="0"/>
          </a:p>
        </p:txBody>
      </p:sp>
      <p:sp>
        <p:nvSpPr>
          <p:cNvPr id="5" name="Rectangle 41"/>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2"/>
          <p:cNvSpPr>
            <a:spLocks noGrp="1" noChangeArrowheads="1"/>
          </p:cNvSpPr>
          <p:nvPr>
            <p:ph type="sldNum" sz="quarter" idx="12"/>
          </p:nvPr>
        </p:nvSpPr>
        <p:spPr>
          <a:ln/>
        </p:spPr>
        <p:txBody>
          <a:bodyPr/>
          <a:lstStyle>
            <a:lvl1pPr>
              <a:defRPr/>
            </a:lvl1pPr>
          </a:lstStyle>
          <a:p>
            <a:pPr>
              <a:defRPr/>
            </a:pPr>
            <a:fld id="{8D5803F5-E7DA-42D4-A9C8-E74925FBE2D5}"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30288" y="277813"/>
            <a:ext cx="1995607"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43468" y="277813"/>
            <a:ext cx="5838997"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0"/>
          <p:cNvSpPr>
            <a:spLocks noGrp="1" noChangeArrowheads="1"/>
          </p:cNvSpPr>
          <p:nvPr>
            <p:ph type="dt" sz="half" idx="10"/>
          </p:nvPr>
        </p:nvSpPr>
        <p:spPr>
          <a:ln/>
        </p:spPr>
        <p:txBody>
          <a:bodyPr/>
          <a:lstStyle>
            <a:lvl1pPr>
              <a:defRPr/>
            </a:lvl1pPr>
          </a:lstStyle>
          <a:p>
            <a:pPr>
              <a:defRPr/>
            </a:pPr>
            <a:endParaRPr lang="en-US" dirty="0"/>
          </a:p>
        </p:txBody>
      </p:sp>
      <p:sp>
        <p:nvSpPr>
          <p:cNvPr id="5" name="Rectangle 41"/>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2"/>
          <p:cNvSpPr>
            <a:spLocks noGrp="1" noChangeArrowheads="1"/>
          </p:cNvSpPr>
          <p:nvPr>
            <p:ph type="sldNum" sz="quarter" idx="12"/>
          </p:nvPr>
        </p:nvSpPr>
        <p:spPr>
          <a:ln/>
        </p:spPr>
        <p:txBody>
          <a:bodyPr/>
          <a:lstStyle>
            <a:lvl1pPr>
              <a:defRPr/>
            </a:lvl1pPr>
          </a:lstStyle>
          <a:p>
            <a:pPr>
              <a:defRPr/>
            </a:pPr>
            <a:fld id="{F4E05F2F-60B5-4987-A5E8-5F334DF63749}"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65163" y="609600"/>
            <a:ext cx="7539037"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65163" y="1981200"/>
            <a:ext cx="3692525"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10088" y="1981200"/>
            <a:ext cx="3694112"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10088" y="4114800"/>
            <a:ext cx="3694112"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65163" y="609600"/>
            <a:ext cx="7539037"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65163" y="1981200"/>
            <a:ext cx="3692525"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510088" y="1981200"/>
            <a:ext cx="3694112" cy="4114800"/>
          </a:xfrm>
        </p:spPr>
        <p:txBody>
          <a:bodyPr/>
          <a:lstStyle/>
          <a:p>
            <a:pPr lvl="0"/>
            <a:endParaRPr lang="en-US" noProof="0" dirty="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0"/>
          <p:cNvSpPr>
            <a:spLocks noGrp="1" noChangeArrowheads="1"/>
          </p:cNvSpPr>
          <p:nvPr>
            <p:ph type="dt" sz="half" idx="10"/>
          </p:nvPr>
        </p:nvSpPr>
        <p:spPr>
          <a:ln/>
        </p:spPr>
        <p:txBody>
          <a:bodyPr/>
          <a:lstStyle>
            <a:lvl1pPr>
              <a:defRPr/>
            </a:lvl1pPr>
          </a:lstStyle>
          <a:p>
            <a:pPr>
              <a:defRPr/>
            </a:pPr>
            <a:endParaRPr lang="en-US" dirty="0"/>
          </a:p>
        </p:txBody>
      </p:sp>
      <p:sp>
        <p:nvSpPr>
          <p:cNvPr id="5" name="Rectangle 41"/>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2"/>
          <p:cNvSpPr>
            <a:spLocks noGrp="1" noChangeArrowheads="1"/>
          </p:cNvSpPr>
          <p:nvPr>
            <p:ph type="sldNum" sz="quarter" idx="12"/>
          </p:nvPr>
        </p:nvSpPr>
        <p:spPr>
          <a:ln/>
        </p:spPr>
        <p:txBody>
          <a:bodyPr/>
          <a:lstStyle>
            <a:lvl1pPr>
              <a:defRPr/>
            </a:lvl1pPr>
          </a:lstStyle>
          <a:p>
            <a:pPr>
              <a:defRPr/>
            </a:pPr>
            <a:fld id="{C660E85F-5426-4138-8839-ED7ED441FF31}"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0618" y="4406901"/>
            <a:ext cx="7538959"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00618" y="2906713"/>
            <a:ext cx="753895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0"/>
          <p:cNvSpPr>
            <a:spLocks noGrp="1" noChangeArrowheads="1"/>
          </p:cNvSpPr>
          <p:nvPr>
            <p:ph type="dt" sz="half" idx="10"/>
          </p:nvPr>
        </p:nvSpPr>
        <p:spPr>
          <a:ln/>
        </p:spPr>
        <p:txBody>
          <a:bodyPr/>
          <a:lstStyle>
            <a:lvl1pPr>
              <a:defRPr/>
            </a:lvl1pPr>
          </a:lstStyle>
          <a:p>
            <a:pPr>
              <a:defRPr/>
            </a:pPr>
            <a:endParaRPr lang="en-US" dirty="0"/>
          </a:p>
        </p:txBody>
      </p:sp>
      <p:sp>
        <p:nvSpPr>
          <p:cNvPr id="5" name="Rectangle 41"/>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42"/>
          <p:cNvSpPr>
            <a:spLocks noGrp="1" noChangeArrowheads="1"/>
          </p:cNvSpPr>
          <p:nvPr>
            <p:ph type="sldNum" sz="quarter" idx="12"/>
          </p:nvPr>
        </p:nvSpPr>
        <p:spPr>
          <a:ln/>
        </p:spPr>
        <p:txBody>
          <a:bodyPr/>
          <a:lstStyle>
            <a:lvl1pPr>
              <a:defRPr/>
            </a:lvl1pPr>
          </a:lstStyle>
          <a:p>
            <a:pPr>
              <a:defRPr/>
            </a:pPr>
            <a:fld id="{DF3C1A14-1D22-4BA4-8D35-88C0FA61189E}"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43468" y="1600201"/>
            <a:ext cx="3917302"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8593" y="1600201"/>
            <a:ext cx="3917302"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0"/>
          <p:cNvSpPr>
            <a:spLocks noGrp="1" noChangeArrowheads="1"/>
          </p:cNvSpPr>
          <p:nvPr>
            <p:ph type="dt" sz="half" idx="10"/>
          </p:nvPr>
        </p:nvSpPr>
        <p:spPr>
          <a:ln/>
        </p:spPr>
        <p:txBody>
          <a:bodyPr/>
          <a:lstStyle>
            <a:lvl1pPr>
              <a:defRPr/>
            </a:lvl1pPr>
          </a:lstStyle>
          <a:p>
            <a:pPr>
              <a:defRPr/>
            </a:pPr>
            <a:endParaRPr lang="en-US" dirty="0"/>
          </a:p>
        </p:txBody>
      </p:sp>
      <p:sp>
        <p:nvSpPr>
          <p:cNvPr id="6" name="Rectangle 41"/>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42"/>
          <p:cNvSpPr>
            <a:spLocks noGrp="1" noChangeArrowheads="1"/>
          </p:cNvSpPr>
          <p:nvPr>
            <p:ph type="sldNum" sz="quarter" idx="12"/>
          </p:nvPr>
        </p:nvSpPr>
        <p:spPr>
          <a:ln/>
        </p:spPr>
        <p:txBody>
          <a:bodyPr/>
          <a:lstStyle>
            <a:lvl1pPr>
              <a:defRPr/>
            </a:lvl1pPr>
          </a:lstStyle>
          <a:p>
            <a:pPr>
              <a:defRPr/>
            </a:pPr>
            <a:fld id="{280B8C53-A383-415D-AA35-F94EA061EC44}"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3468" y="274638"/>
            <a:ext cx="7982427"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43468" y="1535113"/>
            <a:ext cx="391884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43468" y="2174875"/>
            <a:ext cx="391884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505514" y="1535113"/>
            <a:ext cx="392038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05514" y="2174875"/>
            <a:ext cx="392038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0"/>
          <p:cNvSpPr>
            <a:spLocks noGrp="1" noChangeArrowheads="1"/>
          </p:cNvSpPr>
          <p:nvPr>
            <p:ph type="dt" sz="half" idx="10"/>
          </p:nvPr>
        </p:nvSpPr>
        <p:spPr>
          <a:ln/>
        </p:spPr>
        <p:txBody>
          <a:bodyPr/>
          <a:lstStyle>
            <a:lvl1pPr>
              <a:defRPr/>
            </a:lvl1pPr>
          </a:lstStyle>
          <a:p>
            <a:pPr>
              <a:defRPr/>
            </a:pPr>
            <a:endParaRPr lang="en-US" dirty="0"/>
          </a:p>
        </p:txBody>
      </p:sp>
      <p:sp>
        <p:nvSpPr>
          <p:cNvPr id="8" name="Rectangle 41"/>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42"/>
          <p:cNvSpPr>
            <a:spLocks noGrp="1" noChangeArrowheads="1"/>
          </p:cNvSpPr>
          <p:nvPr>
            <p:ph type="sldNum" sz="quarter" idx="12"/>
          </p:nvPr>
        </p:nvSpPr>
        <p:spPr>
          <a:ln/>
        </p:spPr>
        <p:txBody>
          <a:bodyPr/>
          <a:lstStyle>
            <a:lvl1pPr>
              <a:defRPr/>
            </a:lvl1pPr>
          </a:lstStyle>
          <a:p>
            <a:pPr>
              <a:defRPr/>
            </a:pPr>
            <a:fld id="{439D62DD-9121-4DB1-8604-32EB309CA7D7}"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0"/>
          <p:cNvSpPr>
            <a:spLocks noGrp="1" noChangeArrowheads="1"/>
          </p:cNvSpPr>
          <p:nvPr>
            <p:ph type="dt" sz="half" idx="10"/>
          </p:nvPr>
        </p:nvSpPr>
        <p:spPr>
          <a:ln/>
        </p:spPr>
        <p:txBody>
          <a:bodyPr/>
          <a:lstStyle>
            <a:lvl1pPr>
              <a:defRPr/>
            </a:lvl1pPr>
          </a:lstStyle>
          <a:p>
            <a:pPr>
              <a:defRPr/>
            </a:pPr>
            <a:endParaRPr lang="en-US" dirty="0"/>
          </a:p>
        </p:txBody>
      </p:sp>
      <p:sp>
        <p:nvSpPr>
          <p:cNvPr id="4" name="Rectangle 41"/>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42"/>
          <p:cNvSpPr>
            <a:spLocks noGrp="1" noChangeArrowheads="1"/>
          </p:cNvSpPr>
          <p:nvPr>
            <p:ph type="sldNum" sz="quarter" idx="12"/>
          </p:nvPr>
        </p:nvSpPr>
        <p:spPr>
          <a:ln/>
        </p:spPr>
        <p:txBody>
          <a:bodyPr/>
          <a:lstStyle>
            <a:lvl1pPr>
              <a:defRPr/>
            </a:lvl1pPr>
          </a:lstStyle>
          <a:p>
            <a:pPr>
              <a:defRPr/>
            </a:pPr>
            <a:fld id="{4146E403-CA27-424C-A804-CAECFD82F827}"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0"/>
          <p:cNvSpPr>
            <a:spLocks noGrp="1" noChangeArrowheads="1"/>
          </p:cNvSpPr>
          <p:nvPr>
            <p:ph type="dt" sz="half" idx="10"/>
          </p:nvPr>
        </p:nvSpPr>
        <p:spPr>
          <a:ln/>
        </p:spPr>
        <p:txBody>
          <a:bodyPr/>
          <a:lstStyle>
            <a:lvl1pPr>
              <a:defRPr/>
            </a:lvl1pPr>
          </a:lstStyle>
          <a:p>
            <a:pPr>
              <a:defRPr/>
            </a:pPr>
            <a:endParaRPr lang="en-US" dirty="0"/>
          </a:p>
        </p:txBody>
      </p:sp>
      <p:sp>
        <p:nvSpPr>
          <p:cNvPr id="3" name="Rectangle 41"/>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42"/>
          <p:cNvSpPr>
            <a:spLocks noGrp="1" noChangeArrowheads="1"/>
          </p:cNvSpPr>
          <p:nvPr>
            <p:ph type="sldNum" sz="quarter" idx="12"/>
          </p:nvPr>
        </p:nvSpPr>
        <p:spPr>
          <a:ln/>
        </p:spPr>
        <p:txBody>
          <a:bodyPr/>
          <a:lstStyle>
            <a:lvl1pPr>
              <a:defRPr/>
            </a:lvl1pPr>
          </a:lstStyle>
          <a:p>
            <a:pPr>
              <a:defRPr/>
            </a:pPr>
            <a:fld id="{F135C0FF-ED30-4FC8-A82A-8F937216726B}"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3469" y="273050"/>
            <a:ext cx="291795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467675" y="273051"/>
            <a:ext cx="495822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43469" y="1435101"/>
            <a:ext cx="291795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0"/>
          <p:cNvSpPr>
            <a:spLocks noGrp="1" noChangeArrowheads="1"/>
          </p:cNvSpPr>
          <p:nvPr>
            <p:ph type="dt" sz="half" idx="10"/>
          </p:nvPr>
        </p:nvSpPr>
        <p:spPr>
          <a:ln/>
        </p:spPr>
        <p:txBody>
          <a:bodyPr/>
          <a:lstStyle>
            <a:lvl1pPr>
              <a:defRPr/>
            </a:lvl1pPr>
          </a:lstStyle>
          <a:p>
            <a:pPr>
              <a:defRPr/>
            </a:pPr>
            <a:endParaRPr lang="en-US" dirty="0"/>
          </a:p>
        </p:txBody>
      </p:sp>
      <p:sp>
        <p:nvSpPr>
          <p:cNvPr id="6" name="Rectangle 41"/>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42"/>
          <p:cNvSpPr>
            <a:spLocks noGrp="1" noChangeArrowheads="1"/>
          </p:cNvSpPr>
          <p:nvPr>
            <p:ph type="sldNum" sz="quarter" idx="12"/>
          </p:nvPr>
        </p:nvSpPr>
        <p:spPr>
          <a:ln/>
        </p:spPr>
        <p:txBody>
          <a:bodyPr/>
          <a:lstStyle>
            <a:lvl1pPr>
              <a:defRPr/>
            </a:lvl1pPr>
          </a:lstStyle>
          <a:p>
            <a:pPr>
              <a:defRPr/>
            </a:pPr>
            <a:fld id="{7A540FAC-6A5D-438A-B0AA-903AC4420D89}"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8457" y="4800600"/>
            <a:ext cx="5321618"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38457" y="612775"/>
            <a:ext cx="532161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38457" y="5367338"/>
            <a:ext cx="532161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0"/>
          <p:cNvSpPr>
            <a:spLocks noGrp="1" noChangeArrowheads="1"/>
          </p:cNvSpPr>
          <p:nvPr>
            <p:ph type="dt" sz="half" idx="10"/>
          </p:nvPr>
        </p:nvSpPr>
        <p:spPr>
          <a:ln/>
        </p:spPr>
        <p:txBody>
          <a:bodyPr/>
          <a:lstStyle>
            <a:lvl1pPr>
              <a:defRPr/>
            </a:lvl1pPr>
          </a:lstStyle>
          <a:p>
            <a:pPr>
              <a:defRPr/>
            </a:pPr>
            <a:endParaRPr lang="en-US" dirty="0"/>
          </a:p>
        </p:txBody>
      </p:sp>
      <p:sp>
        <p:nvSpPr>
          <p:cNvPr id="6" name="Rectangle 41"/>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42"/>
          <p:cNvSpPr>
            <a:spLocks noGrp="1" noChangeArrowheads="1"/>
          </p:cNvSpPr>
          <p:nvPr>
            <p:ph type="sldNum" sz="quarter" idx="12"/>
          </p:nvPr>
        </p:nvSpPr>
        <p:spPr>
          <a:ln/>
        </p:spPr>
        <p:txBody>
          <a:bodyPr/>
          <a:lstStyle>
            <a:lvl1pPr>
              <a:defRPr/>
            </a:lvl1pPr>
          </a:lstStyle>
          <a:p>
            <a:pPr>
              <a:defRPr/>
            </a:pPr>
            <a:fld id="{C4BBC307-6AAC-4660-B407-17BAC386871C}"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gradFill rotWithShape="0">
          <a:gsLst>
            <a:gs pos="0">
              <a:schemeClr val="bg1"/>
            </a:gs>
            <a:gs pos="100000">
              <a:schemeClr val="bg1">
                <a:gamma/>
                <a:shade val="39216"/>
                <a:invGamma/>
              </a:schemeClr>
            </a:gs>
          </a:gsLst>
          <a:lin ang="5400000" scaled="1"/>
        </a:gra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1540" y="0"/>
            <a:ext cx="8873982" cy="6851650"/>
            <a:chOff x="1" y="0"/>
            <a:chExt cx="5763" cy="4316"/>
          </a:xfrm>
        </p:grpSpPr>
        <p:sp>
          <p:nvSpPr>
            <p:cNvPr id="246787" name="Freeform 3"/>
            <p:cNvSpPr>
              <a:spLocks/>
            </p:cNvSpPr>
            <p:nvPr/>
          </p:nvSpPr>
          <p:spPr bwMode="hidden">
            <a:xfrm>
              <a:off x="5045" y="2626"/>
              <a:ext cx="719" cy="1690"/>
            </a:xfrm>
            <a:custGeom>
              <a:avLst/>
              <a:gdLst/>
              <a:ahLst/>
              <a:cxnLst>
                <a:cxn ang="0">
                  <a:pos x="717" y="72"/>
                </a:cxn>
                <a:cxn ang="0">
                  <a:pos x="717" y="0"/>
                </a:cxn>
                <a:cxn ang="0">
                  <a:pos x="699" y="101"/>
                </a:cxn>
                <a:cxn ang="0">
                  <a:pos x="675" y="209"/>
                </a:cxn>
                <a:cxn ang="0">
                  <a:pos x="627" y="389"/>
                </a:cxn>
                <a:cxn ang="0">
                  <a:pos x="574" y="569"/>
                </a:cxn>
                <a:cxn ang="0">
                  <a:pos x="502" y="749"/>
                </a:cxn>
                <a:cxn ang="0">
                  <a:pos x="424" y="935"/>
                </a:cxn>
                <a:cxn ang="0">
                  <a:pos x="334" y="1121"/>
                </a:cxn>
                <a:cxn ang="0">
                  <a:pos x="233" y="1312"/>
                </a:cxn>
                <a:cxn ang="0">
                  <a:pos x="125" y="1498"/>
                </a:cxn>
                <a:cxn ang="0">
                  <a:pos x="0" y="1690"/>
                </a:cxn>
                <a:cxn ang="0">
                  <a:pos x="11" y="1690"/>
                </a:cxn>
                <a:cxn ang="0">
                  <a:pos x="137" y="1498"/>
                </a:cxn>
                <a:cxn ang="0">
                  <a:pos x="245" y="1312"/>
                </a:cxn>
                <a:cxn ang="0">
                  <a:pos x="346" y="1121"/>
                </a:cxn>
                <a:cxn ang="0">
                  <a:pos x="436" y="935"/>
                </a:cxn>
                <a:cxn ang="0">
                  <a:pos x="514" y="749"/>
                </a:cxn>
                <a:cxn ang="0">
                  <a:pos x="585" y="569"/>
                </a:cxn>
                <a:cxn ang="0">
                  <a:pos x="639" y="389"/>
                </a:cxn>
                <a:cxn ang="0">
                  <a:pos x="687" y="209"/>
                </a:cxn>
                <a:cxn ang="0">
                  <a:pos x="705" y="143"/>
                </a:cxn>
                <a:cxn ang="0">
                  <a:pos x="717" y="72"/>
                </a:cxn>
                <a:cxn ang="0">
                  <a:pos x="717" y="72"/>
                </a:cxn>
              </a:cxnLst>
              <a:rect l="0" t="0" r="r" b="b"/>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eaLnBrk="0" hangingPunct="0">
                <a:defRPr/>
              </a:pPr>
              <a:endParaRPr lang="en-US" dirty="0"/>
            </a:p>
          </p:txBody>
        </p:sp>
        <p:sp>
          <p:nvSpPr>
            <p:cNvPr id="246788" name="Freeform 4"/>
            <p:cNvSpPr>
              <a:spLocks/>
            </p:cNvSpPr>
            <p:nvPr/>
          </p:nvSpPr>
          <p:spPr bwMode="hidden">
            <a:xfrm>
              <a:off x="5386" y="3794"/>
              <a:ext cx="378" cy="522"/>
            </a:xfrm>
            <a:custGeom>
              <a:avLst/>
              <a:gdLst/>
              <a:ahLst/>
              <a:cxnLst>
                <a:cxn ang="0">
                  <a:pos x="377" y="0"/>
                </a:cxn>
                <a:cxn ang="0">
                  <a:pos x="293" y="132"/>
                </a:cxn>
                <a:cxn ang="0">
                  <a:pos x="204" y="264"/>
                </a:cxn>
                <a:cxn ang="0">
                  <a:pos x="102" y="396"/>
                </a:cxn>
                <a:cxn ang="0">
                  <a:pos x="0" y="522"/>
                </a:cxn>
                <a:cxn ang="0">
                  <a:pos x="12" y="522"/>
                </a:cxn>
                <a:cxn ang="0">
                  <a:pos x="114" y="402"/>
                </a:cxn>
                <a:cxn ang="0">
                  <a:pos x="204" y="282"/>
                </a:cxn>
                <a:cxn ang="0">
                  <a:pos x="377" y="24"/>
                </a:cxn>
                <a:cxn ang="0">
                  <a:pos x="377" y="0"/>
                </a:cxn>
                <a:cxn ang="0">
                  <a:pos x="377" y="0"/>
                </a:cxn>
              </a:cxnLst>
              <a:rect l="0" t="0" r="r" b="b"/>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eaLnBrk="0" hangingPunct="0">
                <a:defRPr/>
              </a:pPr>
              <a:endParaRPr lang="en-US" dirty="0"/>
            </a:p>
          </p:txBody>
        </p:sp>
        <p:sp>
          <p:nvSpPr>
            <p:cNvPr id="246789" name="Freeform 5"/>
            <p:cNvSpPr>
              <a:spLocks/>
            </p:cNvSpPr>
            <p:nvPr/>
          </p:nvSpPr>
          <p:spPr bwMode="hidden">
            <a:xfrm>
              <a:off x="5680" y="4214"/>
              <a:ext cx="84" cy="102"/>
            </a:xfrm>
            <a:custGeom>
              <a:avLst/>
              <a:gdLst/>
              <a:ahLst/>
              <a:cxnLst>
                <a:cxn ang="0">
                  <a:pos x="0" y="102"/>
                </a:cxn>
                <a:cxn ang="0">
                  <a:pos x="18" y="102"/>
                </a:cxn>
                <a:cxn ang="0">
                  <a:pos x="48" y="60"/>
                </a:cxn>
                <a:cxn ang="0">
                  <a:pos x="84" y="24"/>
                </a:cxn>
                <a:cxn ang="0">
                  <a:pos x="84" y="0"/>
                </a:cxn>
                <a:cxn ang="0">
                  <a:pos x="42" y="54"/>
                </a:cxn>
                <a:cxn ang="0">
                  <a:pos x="0" y="102"/>
                </a:cxn>
                <a:cxn ang="0">
                  <a:pos x="0" y="102"/>
                </a:cxn>
              </a:cxnLst>
              <a:rect l="0" t="0" r="r" b="b"/>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eaLnBrk="0" hangingPunct="0">
                <a:defRPr/>
              </a:pPr>
              <a:endParaRPr lang="en-US" dirty="0"/>
            </a:p>
          </p:txBody>
        </p:sp>
        <p:grpSp>
          <p:nvGrpSpPr>
            <p:cNvPr id="3" name="Group 6"/>
            <p:cNvGrpSpPr>
              <a:grpSpLocks/>
            </p:cNvGrpSpPr>
            <p:nvPr/>
          </p:nvGrpSpPr>
          <p:grpSpPr bwMode="auto">
            <a:xfrm>
              <a:off x="288" y="0"/>
              <a:ext cx="5098" cy="4316"/>
              <a:chOff x="288" y="0"/>
              <a:chExt cx="5098" cy="4316"/>
            </a:xfrm>
          </p:grpSpPr>
          <p:sp>
            <p:nvSpPr>
              <p:cNvPr id="246791" name="Freeform 7"/>
              <p:cNvSpPr>
                <a:spLocks/>
              </p:cNvSpPr>
              <p:nvPr userDrawn="1"/>
            </p:nvSpPr>
            <p:spPr bwMode="hidden">
              <a:xfrm>
                <a:off x="2789" y="0"/>
                <a:ext cx="72" cy="4316"/>
              </a:xfrm>
              <a:custGeom>
                <a:avLst/>
                <a:gdLst/>
                <a:ahLst/>
                <a:cxnLst>
                  <a:cxn ang="0">
                    <a:pos x="0" y="0"/>
                  </a:cxn>
                  <a:cxn ang="0">
                    <a:pos x="60" y="4316"/>
                  </a:cxn>
                  <a:cxn ang="0">
                    <a:pos x="72" y="4316"/>
                  </a:cxn>
                  <a:cxn ang="0">
                    <a:pos x="12" y="0"/>
                  </a:cxn>
                  <a:cxn ang="0">
                    <a:pos x="0" y="0"/>
                  </a:cxn>
                  <a:cxn ang="0">
                    <a:pos x="0" y="0"/>
                  </a:cxn>
                </a:cxnLst>
                <a:rect l="0" t="0" r="r" b="b"/>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792" name="Freeform 8"/>
              <p:cNvSpPr>
                <a:spLocks/>
              </p:cNvSpPr>
              <p:nvPr userDrawn="1"/>
            </p:nvSpPr>
            <p:spPr bwMode="hidden">
              <a:xfrm>
                <a:off x="3089" y="0"/>
                <a:ext cx="174" cy="4316"/>
              </a:xfrm>
              <a:custGeom>
                <a:avLst/>
                <a:gdLst/>
                <a:ahLst/>
                <a:cxnLst>
                  <a:cxn ang="0">
                    <a:pos x="24" y="0"/>
                  </a:cxn>
                  <a:cxn ang="0">
                    <a:pos x="12" y="0"/>
                  </a:cxn>
                  <a:cxn ang="0">
                    <a:pos x="42" y="216"/>
                  </a:cxn>
                  <a:cxn ang="0">
                    <a:pos x="72" y="444"/>
                  </a:cxn>
                  <a:cxn ang="0">
                    <a:pos x="96" y="689"/>
                  </a:cxn>
                  <a:cxn ang="0">
                    <a:pos x="120" y="947"/>
                  </a:cxn>
                  <a:cxn ang="0">
                    <a:pos x="132" y="1211"/>
                  </a:cxn>
                  <a:cxn ang="0">
                    <a:pos x="150" y="1487"/>
                  </a:cxn>
                  <a:cxn ang="0">
                    <a:pos x="156" y="1768"/>
                  </a:cxn>
                  <a:cxn ang="0">
                    <a:pos x="162" y="2062"/>
                  </a:cxn>
                  <a:cxn ang="0">
                    <a:pos x="156" y="2644"/>
                  </a:cxn>
                  <a:cxn ang="0">
                    <a:pos x="126" y="3225"/>
                  </a:cxn>
                  <a:cxn ang="0">
                    <a:pos x="108" y="3507"/>
                  </a:cxn>
                  <a:cxn ang="0">
                    <a:pos x="78" y="3788"/>
                  </a:cxn>
                  <a:cxn ang="0">
                    <a:pos x="42" y="4058"/>
                  </a:cxn>
                  <a:cxn ang="0">
                    <a:pos x="0" y="4316"/>
                  </a:cxn>
                  <a:cxn ang="0">
                    <a:pos x="12" y="4316"/>
                  </a:cxn>
                  <a:cxn ang="0">
                    <a:pos x="54" y="4058"/>
                  </a:cxn>
                  <a:cxn ang="0">
                    <a:pos x="90" y="3782"/>
                  </a:cxn>
                  <a:cxn ang="0">
                    <a:pos x="120" y="3507"/>
                  </a:cxn>
                  <a:cxn ang="0">
                    <a:pos x="138" y="3219"/>
                  </a:cxn>
                  <a:cxn ang="0">
                    <a:pos x="168" y="2638"/>
                  </a:cxn>
                  <a:cxn ang="0">
                    <a:pos x="174" y="2056"/>
                  </a:cxn>
                  <a:cxn ang="0">
                    <a:pos x="168" y="1768"/>
                  </a:cxn>
                  <a:cxn ang="0">
                    <a:pos x="162" y="1487"/>
                  </a:cxn>
                  <a:cxn ang="0">
                    <a:pos x="144" y="1211"/>
                  </a:cxn>
                  <a:cxn ang="0">
                    <a:pos x="132" y="941"/>
                  </a:cxn>
                  <a:cxn ang="0">
                    <a:pos x="108" y="689"/>
                  </a:cxn>
                  <a:cxn ang="0">
                    <a:pos x="84" y="444"/>
                  </a:cxn>
                  <a:cxn ang="0">
                    <a:pos x="54" y="216"/>
                  </a:cxn>
                  <a:cxn ang="0">
                    <a:pos x="24" y="0"/>
                  </a:cxn>
                  <a:cxn ang="0">
                    <a:pos x="24" y="0"/>
                  </a:cxn>
                </a:cxnLst>
                <a:rect l="0" t="0" r="r" b="b"/>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793" name="Freeform 9"/>
              <p:cNvSpPr>
                <a:spLocks/>
              </p:cNvSpPr>
              <p:nvPr userDrawn="1"/>
            </p:nvSpPr>
            <p:spPr bwMode="hidden">
              <a:xfrm>
                <a:off x="3358" y="0"/>
                <a:ext cx="337" cy="4316"/>
              </a:xfrm>
              <a:custGeom>
                <a:avLst/>
                <a:gdLst/>
                <a:ahLst/>
                <a:cxnLst>
                  <a:cxn ang="0">
                    <a:pos x="329" y="2014"/>
                  </a:cxn>
                  <a:cxn ang="0">
                    <a:pos x="317" y="1726"/>
                  </a:cxn>
                  <a:cxn ang="0">
                    <a:pos x="293" y="1445"/>
                  </a:cxn>
                  <a:cxn ang="0">
                    <a:pos x="263" y="1175"/>
                  </a:cxn>
                  <a:cxn ang="0">
                    <a:pos x="228" y="917"/>
                  </a:cxn>
                  <a:cxn ang="0">
                    <a:pos x="186" y="665"/>
                  </a:cxn>
                  <a:cxn ang="0">
                    <a:pos x="132" y="432"/>
                  </a:cxn>
                  <a:cxn ang="0">
                    <a:pos x="78" y="204"/>
                  </a:cxn>
                  <a:cxn ang="0">
                    <a:pos x="12" y="0"/>
                  </a:cxn>
                  <a:cxn ang="0">
                    <a:pos x="0" y="0"/>
                  </a:cxn>
                  <a:cxn ang="0">
                    <a:pos x="66" y="204"/>
                  </a:cxn>
                  <a:cxn ang="0">
                    <a:pos x="120" y="432"/>
                  </a:cxn>
                  <a:cxn ang="0">
                    <a:pos x="174" y="665"/>
                  </a:cxn>
                  <a:cxn ang="0">
                    <a:pos x="216" y="917"/>
                  </a:cxn>
                  <a:cxn ang="0">
                    <a:pos x="251" y="1175"/>
                  </a:cxn>
                  <a:cxn ang="0">
                    <a:pos x="281" y="1445"/>
                  </a:cxn>
                  <a:cxn ang="0">
                    <a:pos x="305" y="1726"/>
                  </a:cxn>
                  <a:cxn ang="0">
                    <a:pos x="317" y="2014"/>
                  </a:cxn>
                  <a:cxn ang="0">
                    <a:pos x="323" y="2314"/>
                  </a:cxn>
                  <a:cxn ang="0">
                    <a:pos x="317" y="2608"/>
                  </a:cxn>
                  <a:cxn ang="0">
                    <a:pos x="305" y="2907"/>
                  </a:cxn>
                  <a:cxn ang="0">
                    <a:pos x="281" y="3201"/>
                  </a:cxn>
                  <a:cxn ang="0">
                    <a:pos x="257" y="3489"/>
                  </a:cxn>
                  <a:cxn ang="0">
                    <a:pos x="216" y="3777"/>
                  </a:cxn>
                  <a:cxn ang="0">
                    <a:pos x="174" y="4052"/>
                  </a:cxn>
                  <a:cxn ang="0">
                    <a:pos x="120" y="4316"/>
                  </a:cxn>
                  <a:cxn ang="0">
                    <a:pos x="132" y="4316"/>
                  </a:cxn>
                  <a:cxn ang="0">
                    <a:pos x="186" y="4052"/>
                  </a:cxn>
                  <a:cxn ang="0">
                    <a:pos x="228" y="3777"/>
                  </a:cxn>
                  <a:cxn ang="0">
                    <a:pos x="269" y="3489"/>
                  </a:cxn>
                  <a:cxn ang="0">
                    <a:pos x="293" y="3201"/>
                  </a:cxn>
                  <a:cxn ang="0">
                    <a:pos x="317" y="2907"/>
                  </a:cxn>
                  <a:cxn ang="0">
                    <a:pos x="329" y="2608"/>
                  </a:cxn>
                  <a:cxn ang="0">
                    <a:pos x="335" y="2314"/>
                  </a:cxn>
                  <a:cxn ang="0">
                    <a:pos x="329" y="2014"/>
                  </a:cxn>
                  <a:cxn ang="0">
                    <a:pos x="329" y="2014"/>
                  </a:cxn>
                </a:cxnLst>
                <a:rect l="0" t="0" r="r" b="b"/>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794" name="Freeform 10"/>
              <p:cNvSpPr>
                <a:spLocks/>
              </p:cNvSpPr>
              <p:nvPr userDrawn="1"/>
            </p:nvSpPr>
            <p:spPr bwMode="hidden">
              <a:xfrm>
                <a:off x="3676" y="0"/>
                <a:ext cx="427" cy="4316"/>
              </a:xfrm>
              <a:custGeom>
                <a:avLst/>
                <a:gdLst/>
                <a:ahLst/>
                <a:cxnLst>
                  <a:cxn ang="0">
                    <a:pos x="413" y="1924"/>
                  </a:cxn>
                  <a:cxn ang="0">
                    <a:pos x="395" y="1690"/>
                  </a:cxn>
                  <a:cxn ang="0">
                    <a:pos x="365" y="1457"/>
                  </a:cxn>
                  <a:cxn ang="0">
                    <a:pos x="329" y="1229"/>
                  </a:cxn>
                  <a:cxn ang="0">
                    <a:pos x="281" y="1001"/>
                  </a:cxn>
                  <a:cxn ang="0">
                    <a:pos x="227" y="761"/>
                  </a:cxn>
                  <a:cxn ang="0">
                    <a:pos x="162" y="522"/>
                  </a:cxn>
                  <a:cxn ang="0">
                    <a:pos x="90" y="270"/>
                  </a:cxn>
                  <a:cxn ang="0">
                    <a:pos x="12" y="0"/>
                  </a:cxn>
                  <a:cxn ang="0">
                    <a:pos x="0" y="0"/>
                  </a:cxn>
                  <a:cxn ang="0">
                    <a:pos x="84" y="270"/>
                  </a:cxn>
                  <a:cxn ang="0">
                    <a:pos x="156" y="522"/>
                  </a:cxn>
                  <a:cxn ang="0">
                    <a:pos x="216" y="767"/>
                  </a:cxn>
                  <a:cxn ang="0">
                    <a:pos x="275" y="1001"/>
                  </a:cxn>
                  <a:cxn ang="0">
                    <a:pos x="317" y="1235"/>
                  </a:cxn>
                  <a:cxn ang="0">
                    <a:pos x="353" y="1463"/>
                  </a:cxn>
                  <a:cxn ang="0">
                    <a:pos x="383" y="1690"/>
                  </a:cxn>
                  <a:cxn ang="0">
                    <a:pos x="401" y="1924"/>
                  </a:cxn>
                  <a:cxn ang="0">
                    <a:pos x="413" y="2188"/>
                  </a:cxn>
                  <a:cxn ang="0">
                    <a:pos x="407" y="2458"/>
                  </a:cxn>
                  <a:cxn ang="0">
                    <a:pos x="395" y="2733"/>
                  </a:cxn>
                  <a:cxn ang="0">
                    <a:pos x="365" y="3021"/>
                  </a:cxn>
                  <a:cxn ang="0">
                    <a:pos x="329" y="3321"/>
                  </a:cxn>
                  <a:cxn ang="0">
                    <a:pos x="275" y="3639"/>
                  </a:cxn>
                  <a:cxn ang="0">
                    <a:pos x="204" y="3968"/>
                  </a:cxn>
                  <a:cxn ang="0">
                    <a:pos x="126" y="4316"/>
                  </a:cxn>
                  <a:cxn ang="0">
                    <a:pos x="138" y="4316"/>
                  </a:cxn>
                  <a:cxn ang="0">
                    <a:pos x="216" y="3968"/>
                  </a:cxn>
                  <a:cxn ang="0">
                    <a:pos x="287" y="3639"/>
                  </a:cxn>
                  <a:cxn ang="0">
                    <a:pos x="341" y="3321"/>
                  </a:cxn>
                  <a:cxn ang="0">
                    <a:pos x="377" y="3021"/>
                  </a:cxn>
                  <a:cxn ang="0">
                    <a:pos x="407" y="2733"/>
                  </a:cxn>
                  <a:cxn ang="0">
                    <a:pos x="419" y="2458"/>
                  </a:cxn>
                  <a:cxn ang="0">
                    <a:pos x="425" y="2188"/>
                  </a:cxn>
                  <a:cxn ang="0">
                    <a:pos x="413" y="1924"/>
                  </a:cxn>
                  <a:cxn ang="0">
                    <a:pos x="413" y="1924"/>
                  </a:cxn>
                </a:cxnLst>
                <a:rect l="0" t="0" r="r" b="b"/>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795" name="Freeform 11"/>
              <p:cNvSpPr>
                <a:spLocks/>
              </p:cNvSpPr>
              <p:nvPr userDrawn="1"/>
            </p:nvSpPr>
            <p:spPr bwMode="hidden">
              <a:xfrm>
                <a:off x="3946" y="0"/>
                <a:ext cx="558" cy="4316"/>
              </a:xfrm>
              <a:custGeom>
                <a:avLst/>
                <a:gdLst/>
                <a:ahLst/>
                <a:cxnLst>
                  <a:cxn ang="0">
                    <a:pos x="556" y="2020"/>
                  </a:cxn>
                  <a:cxn ang="0">
                    <a:pos x="538" y="1732"/>
                  </a:cxn>
                  <a:cxn ang="0">
                    <a:pos x="503" y="1445"/>
                  </a:cxn>
                  <a:cxn ang="0">
                    <a:pos x="455" y="1175"/>
                  </a:cxn>
                  <a:cxn ang="0">
                    <a:pos x="395" y="911"/>
                  </a:cxn>
                  <a:cxn ang="0">
                    <a:pos x="317" y="659"/>
                  </a:cxn>
                  <a:cxn ang="0">
                    <a:pos x="228" y="426"/>
                  </a:cxn>
                  <a:cxn ang="0">
                    <a:pos x="126" y="204"/>
                  </a:cxn>
                  <a:cxn ang="0">
                    <a:pos x="12" y="0"/>
                  </a:cxn>
                  <a:cxn ang="0">
                    <a:pos x="0" y="0"/>
                  </a:cxn>
                  <a:cxn ang="0">
                    <a:pos x="114" y="204"/>
                  </a:cxn>
                  <a:cxn ang="0">
                    <a:pos x="216" y="426"/>
                  </a:cxn>
                  <a:cxn ang="0">
                    <a:pos x="305" y="659"/>
                  </a:cxn>
                  <a:cxn ang="0">
                    <a:pos x="383" y="911"/>
                  </a:cxn>
                  <a:cxn ang="0">
                    <a:pos x="443" y="1175"/>
                  </a:cxn>
                  <a:cxn ang="0">
                    <a:pos x="491" y="1445"/>
                  </a:cxn>
                  <a:cxn ang="0">
                    <a:pos x="526" y="1732"/>
                  </a:cxn>
                  <a:cxn ang="0">
                    <a:pos x="544" y="2020"/>
                  </a:cxn>
                  <a:cxn ang="0">
                    <a:pos x="544" y="2326"/>
                  </a:cxn>
                  <a:cxn ang="0">
                    <a:pos x="532" y="2632"/>
                  </a:cxn>
                  <a:cxn ang="0">
                    <a:pos x="503" y="2931"/>
                  </a:cxn>
                  <a:cxn ang="0">
                    <a:pos x="455" y="3225"/>
                  </a:cxn>
                  <a:cxn ang="0">
                    <a:pos x="389" y="3513"/>
                  </a:cxn>
                  <a:cxn ang="0">
                    <a:pos x="311" y="3788"/>
                  </a:cxn>
                  <a:cxn ang="0">
                    <a:pos x="216" y="4058"/>
                  </a:cxn>
                  <a:cxn ang="0">
                    <a:pos x="102" y="4316"/>
                  </a:cxn>
                  <a:cxn ang="0">
                    <a:pos x="114" y="4316"/>
                  </a:cxn>
                  <a:cxn ang="0">
                    <a:pos x="228" y="4058"/>
                  </a:cxn>
                  <a:cxn ang="0">
                    <a:pos x="323" y="3788"/>
                  </a:cxn>
                  <a:cxn ang="0">
                    <a:pos x="401" y="3513"/>
                  </a:cxn>
                  <a:cxn ang="0">
                    <a:pos x="467" y="3225"/>
                  </a:cxn>
                  <a:cxn ang="0">
                    <a:pos x="515" y="2931"/>
                  </a:cxn>
                  <a:cxn ang="0">
                    <a:pos x="544" y="2632"/>
                  </a:cxn>
                  <a:cxn ang="0">
                    <a:pos x="556" y="2326"/>
                  </a:cxn>
                  <a:cxn ang="0">
                    <a:pos x="556" y="2020"/>
                  </a:cxn>
                  <a:cxn ang="0">
                    <a:pos x="556" y="2020"/>
                  </a:cxn>
                </a:cxnLst>
                <a:rect l="0" t="0" r="r" b="b"/>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796" name="Freeform 12"/>
              <p:cNvSpPr>
                <a:spLocks/>
              </p:cNvSpPr>
              <p:nvPr userDrawn="1"/>
            </p:nvSpPr>
            <p:spPr bwMode="hidden">
              <a:xfrm>
                <a:off x="4246" y="0"/>
                <a:ext cx="690" cy="4316"/>
              </a:xfrm>
              <a:custGeom>
                <a:avLst/>
                <a:gdLst/>
                <a:ahLst/>
                <a:cxnLst>
                  <a:cxn ang="0">
                    <a:pos x="688" y="2086"/>
                  </a:cxn>
                  <a:cxn ang="0">
                    <a:pos x="670" y="1810"/>
                  </a:cxn>
                  <a:cxn ang="0">
                    <a:pos x="634" y="1541"/>
                  </a:cxn>
                  <a:cxn ang="0">
                    <a:pos x="574" y="1271"/>
                  </a:cxn>
                  <a:cxn ang="0">
                    <a:pos x="497" y="1007"/>
                  </a:cxn>
                  <a:cxn ang="0">
                    <a:pos x="401" y="749"/>
                  </a:cxn>
                  <a:cxn ang="0">
                    <a:pos x="293" y="492"/>
                  </a:cxn>
                  <a:cxn ang="0">
                    <a:pos x="162" y="240"/>
                  </a:cxn>
                  <a:cxn ang="0">
                    <a:pos x="12" y="0"/>
                  </a:cxn>
                  <a:cxn ang="0">
                    <a:pos x="0" y="0"/>
                  </a:cxn>
                  <a:cxn ang="0">
                    <a:pos x="150" y="240"/>
                  </a:cxn>
                  <a:cxn ang="0">
                    <a:pos x="281" y="492"/>
                  </a:cxn>
                  <a:cxn ang="0">
                    <a:pos x="389" y="749"/>
                  </a:cxn>
                  <a:cxn ang="0">
                    <a:pos x="485" y="1007"/>
                  </a:cxn>
                  <a:cxn ang="0">
                    <a:pos x="562" y="1271"/>
                  </a:cxn>
                  <a:cxn ang="0">
                    <a:pos x="622" y="1541"/>
                  </a:cxn>
                  <a:cxn ang="0">
                    <a:pos x="658" y="1810"/>
                  </a:cxn>
                  <a:cxn ang="0">
                    <a:pos x="676" y="2086"/>
                  </a:cxn>
                  <a:cxn ang="0">
                    <a:pos x="676" y="2368"/>
                  </a:cxn>
                  <a:cxn ang="0">
                    <a:pos x="658" y="2650"/>
                  </a:cxn>
                  <a:cxn ang="0">
                    <a:pos x="616" y="2931"/>
                  </a:cxn>
                  <a:cxn ang="0">
                    <a:pos x="556" y="3213"/>
                  </a:cxn>
                  <a:cxn ang="0">
                    <a:pos x="473" y="3495"/>
                  </a:cxn>
                  <a:cxn ang="0">
                    <a:pos x="371" y="3777"/>
                  </a:cxn>
                  <a:cxn ang="0">
                    <a:pos x="251" y="4046"/>
                  </a:cxn>
                  <a:cxn ang="0">
                    <a:pos x="114" y="4316"/>
                  </a:cxn>
                  <a:cxn ang="0">
                    <a:pos x="126" y="4316"/>
                  </a:cxn>
                  <a:cxn ang="0">
                    <a:pos x="263" y="4046"/>
                  </a:cxn>
                  <a:cxn ang="0">
                    <a:pos x="383" y="3777"/>
                  </a:cxn>
                  <a:cxn ang="0">
                    <a:pos x="485" y="3495"/>
                  </a:cxn>
                  <a:cxn ang="0">
                    <a:pos x="568" y="3219"/>
                  </a:cxn>
                  <a:cxn ang="0">
                    <a:pos x="628" y="2937"/>
                  </a:cxn>
                  <a:cxn ang="0">
                    <a:pos x="670" y="2656"/>
                  </a:cxn>
                  <a:cxn ang="0">
                    <a:pos x="688" y="2368"/>
                  </a:cxn>
                  <a:cxn ang="0">
                    <a:pos x="688" y="2086"/>
                  </a:cxn>
                  <a:cxn ang="0">
                    <a:pos x="688" y="2086"/>
                  </a:cxn>
                </a:cxnLst>
                <a:rect l="0" t="0" r="r" b="b"/>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797" name="Freeform 13"/>
              <p:cNvSpPr>
                <a:spLocks/>
              </p:cNvSpPr>
              <p:nvPr userDrawn="1"/>
            </p:nvSpPr>
            <p:spPr bwMode="hidden">
              <a:xfrm>
                <a:off x="4522" y="0"/>
                <a:ext cx="864" cy="4316"/>
              </a:xfrm>
              <a:custGeom>
                <a:avLst/>
                <a:gdLst/>
                <a:ahLst/>
                <a:cxnLst>
                  <a:cxn ang="0">
                    <a:pos x="855" y="2128"/>
                  </a:cxn>
                  <a:cxn ang="0">
                    <a:pos x="831" y="1834"/>
                  </a:cxn>
                  <a:cxn ang="0">
                    <a:pos x="808" y="1684"/>
                  </a:cxn>
                  <a:cxn ang="0">
                    <a:pos x="784" y="1541"/>
                  </a:cxn>
                  <a:cxn ang="0">
                    <a:pos x="748" y="1397"/>
                  </a:cxn>
                  <a:cxn ang="0">
                    <a:pos x="712" y="1253"/>
                  </a:cxn>
                  <a:cxn ang="0">
                    <a:pos x="664" y="1115"/>
                  </a:cxn>
                  <a:cxn ang="0">
                    <a:pos x="610" y="977"/>
                  </a:cxn>
                  <a:cxn ang="0">
                    <a:pos x="491" y="719"/>
                  </a:cxn>
                  <a:cxn ang="0">
                    <a:pos x="353" y="468"/>
                  </a:cxn>
                  <a:cxn ang="0">
                    <a:pos x="192" y="228"/>
                  </a:cxn>
                  <a:cxn ang="0">
                    <a:pos x="12" y="0"/>
                  </a:cxn>
                  <a:cxn ang="0">
                    <a:pos x="0" y="0"/>
                  </a:cxn>
                  <a:cxn ang="0">
                    <a:pos x="180" y="228"/>
                  </a:cxn>
                  <a:cxn ang="0">
                    <a:pos x="341" y="468"/>
                  </a:cxn>
                  <a:cxn ang="0">
                    <a:pos x="479" y="719"/>
                  </a:cxn>
                  <a:cxn ang="0">
                    <a:pos x="598" y="983"/>
                  </a:cxn>
                  <a:cxn ang="0">
                    <a:pos x="652" y="1121"/>
                  </a:cxn>
                  <a:cxn ang="0">
                    <a:pos x="700" y="1259"/>
                  </a:cxn>
                  <a:cxn ang="0">
                    <a:pos x="736" y="1403"/>
                  </a:cxn>
                  <a:cxn ang="0">
                    <a:pos x="772" y="1547"/>
                  </a:cxn>
                  <a:cxn ang="0">
                    <a:pos x="802" y="1690"/>
                  </a:cxn>
                  <a:cxn ang="0">
                    <a:pos x="819" y="1834"/>
                  </a:cxn>
                  <a:cxn ang="0">
                    <a:pos x="837" y="1984"/>
                  </a:cxn>
                  <a:cxn ang="0">
                    <a:pos x="843" y="2128"/>
                  </a:cxn>
                  <a:cxn ang="0">
                    <a:pos x="849" y="2278"/>
                  </a:cxn>
                  <a:cxn ang="0">
                    <a:pos x="843" y="2428"/>
                  </a:cxn>
                  <a:cxn ang="0">
                    <a:pos x="831" y="2572"/>
                  </a:cxn>
                  <a:cxn ang="0">
                    <a:pos x="819" y="2721"/>
                  </a:cxn>
                  <a:cxn ang="0">
                    <a:pos x="796" y="2865"/>
                  </a:cxn>
                  <a:cxn ang="0">
                    <a:pos x="766" y="3015"/>
                  </a:cxn>
                  <a:cxn ang="0">
                    <a:pos x="724" y="3159"/>
                  </a:cxn>
                  <a:cxn ang="0">
                    <a:pos x="682" y="3303"/>
                  </a:cxn>
                  <a:cxn ang="0">
                    <a:pos x="586" y="3567"/>
                  </a:cxn>
                  <a:cxn ang="0">
                    <a:pos x="473" y="3824"/>
                  </a:cxn>
                  <a:cxn ang="0">
                    <a:pos x="335" y="4076"/>
                  </a:cxn>
                  <a:cxn ang="0">
                    <a:pos x="180" y="4316"/>
                  </a:cxn>
                  <a:cxn ang="0">
                    <a:pos x="192" y="4316"/>
                  </a:cxn>
                  <a:cxn ang="0">
                    <a:pos x="347" y="4076"/>
                  </a:cxn>
                  <a:cxn ang="0">
                    <a:pos x="485" y="3824"/>
                  </a:cxn>
                  <a:cxn ang="0">
                    <a:pos x="598" y="3573"/>
                  </a:cxn>
                  <a:cxn ang="0">
                    <a:pos x="694" y="3309"/>
                  </a:cxn>
                  <a:cxn ang="0">
                    <a:pos x="736" y="3165"/>
                  </a:cxn>
                  <a:cxn ang="0">
                    <a:pos x="778" y="3021"/>
                  </a:cxn>
                  <a:cxn ang="0">
                    <a:pos x="808" y="2871"/>
                  </a:cxn>
                  <a:cxn ang="0">
                    <a:pos x="831" y="2727"/>
                  </a:cxn>
                  <a:cxn ang="0">
                    <a:pos x="843" y="2578"/>
                  </a:cxn>
                  <a:cxn ang="0">
                    <a:pos x="855" y="2428"/>
                  </a:cxn>
                  <a:cxn ang="0">
                    <a:pos x="861" y="2278"/>
                  </a:cxn>
                  <a:cxn ang="0">
                    <a:pos x="855" y="2128"/>
                  </a:cxn>
                  <a:cxn ang="0">
                    <a:pos x="855" y="2128"/>
                  </a:cxn>
                </a:cxnLst>
                <a:rect l="0" t="0" r="r" b="b"/>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798" name="Freeform 14"/>
              <p:cNvSpPr>
                <a:spLocks/>
              </p:cNvSpPr>
              <p:nvPr userDrawn="1"/>
            </p:nvSpPr>
            <p:spPr bwMode="hidden">
              <a:xfrm>
                <a:off x="2399" y="0"/>
                <a:ext cx="150" cy="4316"/>
              </a:xfrm>
              <a:custGeom>
                <a:avLst/>
                <a:gdLst/>
                <a:ahLst/>
                <a:cxnLst>
                  <a:cxn ang="0">
                    <a:pos x="18" y="1942"/>
                  </a:cxn>
                  <a:cxn ang="0">
                    <a:pos x="30" y="1630"/>
                  </a:cxn>
                  <a:cxn ang="0">
                    <a:pos x="42" y="1331"/>
                  </a:cxn>
                  <a:cxn ang="0">
                    <a:pos x="59" y="1055"/>
                  </a:cxn>
                  <a:cxn ang="0">
                    <a:pos x="77" y="791"/>
                  </a:cxn>
                  <a:cxn ang="0">
                    <a:pos x="83" y="671"/>
                  </a:cxn>
                  <a:cxn ang="0">
                    <a:pos x="95" y="557"/>
                  </a:cxn>
                  <a:cxn ang="0">
                    <a:pos x="107" y="444"/>
                  </a:cxn>
                  <a:cxn ang="0">
                    <a:pos x="113" y="342"/>
                  </a:cxn>
                  <a:cxn ang="0">
                    <a:pos x="125" y="246"/>
                  </a:cxn>
                  <a:cxn ang="0">
                    <a:pos x="131" y="156"/>
                  </a:cxn>
                  <a:cxn ang="0">
                    <a:pos x="143" y="72"/>
                  </a:cxn>
                  <a:cxn ang="0">
                    <a:pos x="149" y="0"/>
                  </a:cxn>
                  <a:cxn ang="0">
                    <a:pos x="137" y="0"/>
                  </a:cxn>
                  <a:cxn ang="0">
                    <a:pos x="131" y="72"/>
                  </a:cxn>
                  <a:cxn ang="0">
                    <a:pos x="119" y="156"/>
                  </a:cxn>
                  <a:cxn ang="0">
                    <a:pos x="113" y="246"/>
                  </a:cxn>
                  <a:cxn ang="0">
                    <a:pos x="101" y="342"/>
                  </a:cxn>
                  <a:cxn ang="0">
                    <a:pos x="95" y="444"/>
                  </a:cxn>
                  <a:cxn ang="0">
                    <a:pos x="83" y="557"/>
                  </a:cxn>
                  <a:cxn ang="0">
                    <a:pos x="71" y="671"/>
                  </a:cxn>
                  <a:cxn ang="0">
                    <a:pos x="65" y="791"/>
                  </a:cxn>
                  <a:cxn ang="0">
                    <a:pos x="48" y="1055"/>
                  </a:cxn>
                  <a:cxn ang="0">
                    <a:pos x="30" y="1331"/>
                  </a:cxn>
                  <a:cxn ang="0">
                    <a:pos x="18" y="1630"/>
                  </a:cxn>
                  <a:cxn ang="0">
                    <a:pos x="6" y="1942"/>
                  </a:cxn>
                  <a:cxn ang="0">
                    <a:pos x="0" y="2278"/>
                  </a:cxn>
                  <a:cxn ang="0">
                    <a:pos x="6" y="2602"/>
                  </a:cxn>
                  <a:cxn ang="0">
                    <a:pos x="12" y="2919"/>
                  </a:cxn>
                  <a:cxn ang="0">
                    <a:pos x="24" y="3219"/>
                  </a:cxn>
                  <a:cxn ang="0">
                    <a:pos x="36" y="3513"/>
                  </a:cxn>
                  <a:cxn ang="0">
                    <a:pos x="59" y="3794"/>
                  </a:cxn>
                  <a:cxn ang="0">
                    <a:pos x="89" y="4058"/>
                  </a:cxn>
                  <a:cxn ang="0">
                    <a:pos x="125" y="4316"/>
                  </a:cxn>
                  <a:cxn ang="0">
                    <a:pos x="137" y="4316"/>
                  </a:cxn>
                  <a:cxn ang="0">
                    <a:pos x="101" y="4058"/>
                  </a:cxn>
                  <a:cxn ang="0">
                    <a:pos x="71" y="3794"/>
                  </a:cxn>
                  <a:cxn ang="0">
                    <a:pos x="48" y="3513"/>
                  </a:cxn>
                  <a:cxn ang="0">
                    <a:pos x="36" y="3225"/>
                  </a:cxn>
                  <a:cxn ang="0">
                    <a:pos x="24" y="2919"/>
                  </a:cxn>
                  <a:cxn ang="0">
                    <a:pos x="18" y="2608"/>
                  </a:cxn>
                  <a:cxn ang="0">
                    <a:pos x="12" y="2278"/>
                  </a:cxn>
                  <a:cxn ang="0">
                    <a:pos x="18" y="1942"/>
                  </a:cxn>
                  <a:cxn ang="0">
                    <a:pos x="18" y="1942"/>
                  </a:cxn>
                </a:cxnLst>
                <a:rect l="0" t="0" r="r" b="b"/>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799" name="Freeform 15"/>
              <p:cNvSpPr>
                <a:spLocks/>
              </p:cNvSpPr>
              <p:nvPr userDrawn="1"/>
            </p:nvSpPr>
            <p:spPr bwMode="hidden">
              <a:xfrm>
                <a:off x="1967" y="0"/>
                <a:ext cx="300" cy="4316"/>
              </a:xfrm>
              <a:custGeom>
                <a:avLst/>
                <a:gdLst/>
                <a:ahLst/>
                <a:cxnLst>
                  <a:cxn ang="0">
                    <a:pos x="18" y="2062"/>
                  </a:cxn>
                  <a:cxn ang="0">
                    <a:pos x="30" y="1750"/>
                  </a:cxn>
                  <a:cxn ang="0">
                    <a:pos x="54" y="1451"/>
                  </a:cxn>
                  <a:cxn ang="0">
                    <a:pos x="84" y="1169"/>
                  </a:cxn>
                  <a:cxn ang="0">
                    <a:pos x="126" y="899"/>
                  </a:cxn>
                  <a:cxn ang="0">
                    <a:pos x="162" y="641"/>
                  </a:cxn>
                  <a:cxn ang="0">
                    <a:pos x="209" y="408"/>
                  </a:cxn>
                  <a:cxn ang="0">
                    <a:pos x="251" y="192"/>
                  </a:cxn>
                  <a:cxn ang="0">
                    <a:pos x="299" y="0"/>
                  </a:cxn>
                  <a:cxn ang="0">
                    <a:pos x="287" y="0"/>
                  </a:cxn>
                  <a:cxn ang="0">
                    <a:pos x="239" y="192"/>
                  </a:cxn>
                  <a:cxn ang="0">
                    <a:pos x="198" y="408"/>
                  </a:cxn>
                  <a:cxn ang="0">
                    <a:pos x="156" y="641"/>
                  </a:cxn>
                  <a:cxn ang="0">
                    <a:pos x="114" y="899"/>
                  </a:cxn>
                  <a:cxn ang="0">
                    <a:pos x="78" y="1169"/>
                  </a:cxn>
                  <a:cxn ang="0">
                    <a:pos x="48" y="1451"/>
                  </a:cxn>
                  <a:cxn ang="0">
                    <a:pos x="24" y="1750"/>
                  </a:cxn>
                  <a:cxn ang="0">
                    <a:pos x="6" y="2062"/>
                  </a:cxn>
                  <a:cxn ang="0">
                    <a:pos x="0" y="2374"/>
                  </a:cxn>
                  <a:cxn ang="0">
                    <a:pos x="12" y="2674"/>
                  </a:cxn>
                  <a:cxn ang="0">
                    <a:pos x="30" y="2973"/>
                  </a:cxn>
                  <a:cxn ang="0">
                    <a:pos x="54" y="3255"/>
                  </a:cxn>
                  <a:cxn ang="0">
                    <a:pos x="96" y="3537"/>
                  </a:cxn>
                  <a:cxn ang="0">
                    <a:pos x="144" y="3806"/>
                  </a:cxn>
                  <a:cxn ang="0">
                    <a:pos x="203" y="4064"/>
                  </a:cxn>
                  <a:cxn ang="0">
                    <a:pos x="275" y="4316"/>
                  </a:cxn>
                  <a:cxn ang="0">
                    <a:pos x="287" y="4316"/>
                  </a:cxn>
                  <a:cxn ang="0">
                    <a:pos x="215" y="4064"/>
                  </a:cxn>
                  <a:cxn ang="0">
                    <a:pos x="156" y="3806"/>
                  </a:cxn>
                  <a:cxn ang="0">
                    <a:pos x="108" y="3537"/>
                  </a:cxn>
                  <a:cxn ang="0">
                    <a:pos x="66" y="3261"/>
                  </a:cxn>
                  <a:cxn ang="0">
                    <a:pos x="42" y="2973"/>
                  </a:cxn>
                  <a:cxn ang="0">
                    <a:pos x="24" y="2680"/>
                  </a:cxn>
                  <a:cxn ang="0">
                    <a:pos x="12" y="2374"/>
                  </a:cxn>
                  <a:cxn ang="0">
                    <a:pos x="18" y="2062"/>
                  </a:cxn>
                  <a:cxn ang="0">
                    <a:pos x="18" y="2062"/>
                  </a:cxn>
                </a:cxnLst>
                <a:rect l="0" t="0" r="r" b="b"/>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800" name="Freeform 16"/>
              <p:cNvSpPr>
                <a:spLocks/>
              </p:cNvSpPr>
              <p:nvPr userDrawn="1"/>
            </p:nvSpPr>
            <p:spPr bwMode="hidden">
              <a:xfrm>
                <a:off x="1566" y="0"/>
                <a:ext cx="425" cy="4316"/>
              </a:xfrm>
              <a:custGeom>
                <a:avLst/>
                <a:gdLst/>
                <a:ahLst/>
                <a:cxnLst>
                  <a:cxn ang="0">
                    <a:pos x="424" y="0"/>
                  </a:cxn>
                  <a:cxn ang="0">
                    <a:pos x="412" y="0"/>
                  </a:cxn>
                  <a:cxn ang="0">
                    <a:pos x="316" y="222"/>
                  </a:cxn>
                  <a:cxn ang="0">
                    <a:pos x="239" y="462"/>
                  </a:cxn>
                  <a:cxn ang="0">
                    <a:pos x="167" y="707"/>
                  </a:cxn>
                  <a:cxn ang="0">
                    <a:pos x="107" y="971"/>
                  </a:cxn>
                  <a:cxn ang="0">
                    <a:pos x="65" y="1247"/>
                  </a:cxn>
                  <a:cxn ang="0">
                    <a:pos x="29" y="1529"/>
                  </a:cxn>
                  <a:cxn ang="0">
                    <a:pos x="6" y="1822"/>
                  </a:cxn>
                  <a:cxn ang="0">
                    <a:pos x="0" y="2122"/>
                  </a:cxn>
                  <a:cxn ang="0">
                    <a:pos x="6" y="2404"/>
                  </a:cxn>
                  <a:cxn ang="0">
                    <a:pos x="24" y="2686"/>
                  </a:cxn>
                  <a:cxn ang="0">
                    <a:pos x="47" y="2961"/>
                  </a:cxn>
                  <a:cxn ang="0">
                    <a:pos x="89" y="3243"/>
                  </a:cxn>
                  <a:cxn ang="0">
                    <a:pos x="137" y="3519"/>
                  </a:cxn>
                  <a:cxn ang="0">
                    <a:pos x="197" y="3788"/>
                  </a:cxn>
                  <a:cxn ang="0">
                    <a:pos x="269" y="4058"/>
                  </a:cxn>
                  <a:cxn ang="0">
                    <a:pos x="346" y="4316"/>
                  </a:cxn>
                  <a:cxn ang="0">
                    <a:pos x="358" y="4316"/>
                  </a:cxn>
                  <a:cxn ang="0">
                    <a:pos x="281" y="4058"/>
                  </a:cxn>
                  <a:cxn ang="0">
                    <a:pos x="209" y="3788"/>
                  </a:cxn>
                  <a:cxn ang="0">
                    <a:pos x="149" y="3519"/>
                  </a:cxn>
                  <a:cxn ang="0">
                    <a:pos x="101" y="3243"/>
                  </a:cxn>
                  <a:cxn ang="0">
                    <a:pos x="59" y="2961"/>
                  </a:cxn>
                  <a:cxn ang="0">
                    <a:pos x="35" y="2686"/>
                  </a:cxn>
                  <a:cxn ang="0">
                    <a:pos x="18" y="2404"/>
                  </a:cxn>
                  <a:cxn ang="0">
                    <a:pos x="12" y="2122"/>
                  </a:cxn>
                  <a:cxn ang="0">
                    <a:pos x="18" y="1822"/>
                  </a:cxn>
                  <a:cxn ang="0">
                    <a:pos x="41" y="1529"/>
                  </a:cxn>
                  <a:cxn ang="0">
                    <a:pos x="71" y="1247"/>
                  </a:cxn>
                  <a:cxn ang="0">
                    <a:pos x="119" y="971"/>
                  </a:cxn>
                  <a:cxn ang="0">
                    <a:pos x="179" y="707"/>
                  </a:cxn>
                  <a:cxn ang="0">
                    <a:pos x="245" y="462"/>
                  </a:cxn>
                  <a:cxn ang="0">
                    <a:pos x="328" y="222"/>
                  </a:cxn>
                  <a:cxn ang="0">
                    <a:pos x="424" y="0"/>
                  </a:cxn>
                  <a:cxn ang="0">
                    <a:pos x="424" y="0"/>
                  </a:cxn>
                </a:cxnLst>
                <a:rect l="0" t="0" r="r" b="b"/>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801" name="Freeform 17"/>
              <p:cNvSpPr>
                <a:spLocks/>
              </p:cNvSpPr>
              <p:nvPr userDrawn="1"/>
            </p:nvSpPr>
            <p:spPr bwMode="hidden">
              <a:xfrm>
                <a:off x="1128" y="0"/>
                <a:ext cx="575" cy="4316"/>
              </a:xfrm>
              <a:custGeom>
                <a:avLst/>
                <a:gdLst/>
                <a:ahLst/>
                <a:cxnLst>
                  <a:cxn ang="0">
                    <a:pos x="12" y="2146"/>
                  </a:cxn>
                  <a:cxn ang="0">
                    <a:pos x="24" y="1846"/>
                  </a:cxn>
                  <a:cxn ang="0">
                    <a:pos x="54" y="1559"/>
                  </a:cxn>
                  <a:cxn ang="0">
                    <a:pos x="96" y="1277"/>
                  </a:cxn>
                  <a:cxn ang="0">
                    <a:pos x="162" y="1001"/>
                  </a:cxn>
                  <a:cxn ang="0">
                    <a:pos x="239" y="731"/>
                  </a:cxn>
                  <a:cxn ang="0">
                    <a:pos x="335" y="480"/>
                  </a:cxn>
                  <a:cxn ang="0">
                    <a:pos x="449" y="234"/>
                  </a:cxn>
                  <a:cxn ang="0">
                    <a:pos x="574" y="0"/>
                  </a:cxn>
                  <a:cxn ang="0">
                    <a:pos x="562" y="0"/>
                  </a:cxn>
                  <a:cxn ang="0">
                    <a:pos x="437" y="234"/>
                  </a:cxn>
                  <a:cxn ang="0">
                    <a:pos x="323" y="480"/>
                  </a:cxn>
                  <a:cxn ang="0">
                    <a:pos x="227" y="737"/>
                  </a:cxn>
                  <a:cxn ang="0">
                    <a:pos x="150" y="1001"/>
                  </a:cxn>
                  <a:cxn ang="0">
                    <a:pos x="84" y="1277"/>
                  </a:cxn>
                  <a:cxn ang="0">
                    <a:pos x="42" y="1559"/>
                  </a:cxn>
                  <a:cxn ang="0">
                    <a:pos x="12" y="1852"/>
                  </a:cxn>
                  <a:cxn ang="0">
                    <a:pos x="0" y="2146"/>
                  </a:cxn>
                  <a:cxn ang="0">
                    <a:pos x="6" y="2434"/>
                  </a:cxn>
                  <a:cxn ang="0">
                    <a:pos x="30" y="2715"/>
                  </a:cxn>
                  <a:cxn ang="0">
                    <a:pos x="66" y="2997"/>
                  </a:cxn>
                  <a:cxn ang="0">
                    <a:pos x="120" y="3273"/>
                  </a:cxn>
                  <a:cxn ang="0">
                    <a:pos x="191" y="3549"/>
                  </a:cxn>
                  <a:cxn ang="0">
                    <a:pos x="275" y="3812"/>
                  </a:cxn>
                  <a:cxn ang="0">
                    <a:pos x="371" y="4070"/>
                  </a:cxn>
                  <a:cxn ang="0">
                    <a:pos x="484" y="4316"/>
                  </a:cxn>
                  <a:cxn ang="0">
                    <a:pos x="496" y="4316"/>
                  </a:cxn>
                  <a:cxn ang="0">
                    <a:pos x="383" y="4070"/>
                  </a:cxn>
                  <a:cxn ang="0">
                    <a:pos x="287" y="3812"/>
                  </a:cxn>
                  <a:cxn ang="0">
                    <a:pos x="203" y="3549"/>
                  </a:cxn>
                  <a:cxn ang="0">
                    <a:pos x="132" y="3273"/>
                  </a:cxn>
                  <a:cxn ang="0">
                    <a:pos x="78" y="2997"/>
                  </a:cxn>
                  <a:cxn ang="0">
                    <a:pos x="42" y="2715"/>
                  </a:cxn>
                  <a:cxn ang="0">
                    <a:pos x="18" y="2434"/>
                  </a:cxn>
                  <a:cxn ang="0">
                    <a:pos x="12" y="2146"/>
                  </a:cxn>
                  <a:cxn ang="0">
                    <a:pos x="12" y="2146"/>
                  </a:cxn>
                </a:cxnLst>
                <a:rect l="0" t="0" r="r" b="b"/>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802" name="Freeform 18"/>
              <p:cNvSpPr>
                <a:spLocks/>
              </p:cNvSpPr>
              <p:nvPr userDrawn="1"/>
            </p:nvSpPr>
            <p:spPr bwMode="hidden">
              <a:xfrm>
                <a:off x="702" y="0"/>
                <a:ext cx="737" cy="4316"/>
              </a:xfrm>
              <a:custGeom>
                <a:avLst/>
                <a:gdLst/>
                <a:ahLst/>
                <a:cxnLst>
                  <a:cxn ang="0">
                    <a:pos x="12" y="2098"/>
                  </a:cxn>
                  <a:cxn ang="0">
                    <a:pos x="29" y="1798"/>
                  </a:cxn>
                  <a:cxn ang="0">
                    <a:pos x="71" y="1505"/>
                  </a:cxn>
                  <a:cxn ang="0">
                    <a:pos x="131" y="1223"/>
                  </a:cxn>
                  <a:cxn ang="0">
                    <a:pos x="215" y="941"/>
                  </a:cxn>
                  <a:cxn ang="0">
                    <a:pos x="316" y="689"/>
                  </a:cxn>
                  <a:cxn ang="0">
                    <a:pos x="442" y="444"/>
                  </a:cxn>
                  <a:cxn ang="0">
                    <a:pos x="580" y="216"/>
                  </a:cxn>
                  <a:cxn ang="0">
                    <a:pos x="735" y="0"/>
                  </a:cxn>
                  <a:cxn ang="0">
                    <a:pos x="723" y="0"/>
                  </a:cxn>
                  <a:cxn ang="0">
                    <a:pos x="568" y="210"/>
                  </a:cxn>
                  <a:cxn ang="0">
                    <a:pos x="430" y="438"/>
                  </a:cxn>
                  <a:cxn ang="0">
                    <a:pos x="311" y="683"/>
                  </a:cxn>
                  <a:cxn ang="0">
                    <a:pos x="209" y="941"/>
                  </a:cxn>
                  <a:cxn ang="0">
                    <a:pos x="125" y="1217"/>
                  </a:cxn>
                  <a:cxn ang="0">
                    <a:pos x="59" y="1505"/>
                  </a:cxn>
                  <a:cxn ang="0">
                    <a:pos x="18" y="1798"/>
                  </a:cxn>
                  <a:cxn ang="0">
                    <a:pos x="0" y="2098"/>
                  </a:cxn>
                  <a:cxn ang="0">
                    <a:pos x="6" y="2404"/>
                  </a:cxn>
                  <a:cxn ang="0">
                    <a:pos x="29" y="2709"/>
                  </a:cxn>
                  <a:cxn ang="0">
                    <a:pos x="77" y="3015"/>
                  </a:cxn>
                  <a:cxn ang="0">
                    <a:pos x="149" y="3315"/>
                  </a:cxn>
                  <a:cxn ang="0">
                    <a:pos x="227" y="3573"/>
                  </a:cxn>
                  <a:cxn ang="0">
                    <a:pos x="316" y="3824"/>
                  </a:cxn>
                  <a:cxn ang="0">
                    <a:pos x="424" y="4076"/>
                  </a:cxn>
                  <a:cxn ang="0">
                    <a:pos x="544" y="4316"/>
                  </a:cxn>
                  <a:cxn ang="0">
                    <a:pos x="556" y="4316"/>
                  </a:cxn>
                  <a:cxn ang="0">
                    <a:pos x="436" y="4076"/>
                  </a:cxn>
                  <a:cxn ang="0">
                    <a:pos x="328" y="3824"/>
                  </a:cxn>
                  <a:cxn ang="0">
                    <a:pos x="239" y="3573"/>
                  </a:cxn>
                  <a:cxn ang="0">
                    <a:pos x="161" y="3315"/>
                  </a:cxn>
                  <a:cxn ang="0">
                    <a:pos x="89" y="3015"/>
                  </a:cxn>
                  <a:cxn ang="0">
                    <a:pos x="41" y="2709"/>
                  </a:cxn>
                  <a:cxn ang="0">
                    <a:pos x="18" y="2404"/>
                  </a:cxn>
                  <a:cxn ang="0">
                    <a:pos x="12" y="2098"/>
                  </a:cxn>
                  <a:cxn ang="0">
                    <a:pos x="12" y="2098"/>
                  </a:cxn>
                </a:cxnLst>
                <a:rect l="0" t="0" r="r" b="b"/>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sp>
            <p:nvSpPr>
              <p:cNvPr id="246803" name="Freeform 19"/>
              <p:cNvSpPr>
                <a:spLocks/>
              </p:cNvSpPr>
              <p:nvPr userDrawn="1"/>
            </p:nvSpPr>
            <p:spPr bwMode="hidden">
              <a:xfrm>
                <a:off x="288" y="0"/>
                <a:ext cx="840" cy="4316"/>
              </a:xfrm>
              <a:custGeom>
                <a:avLst/>
                <a:gdLst/>
                <a:ahLst/>
                <a:cxnLst>
                  <a:cxn ang="0">
                    <a:pos x="18" y="1948"/>
                  </a:cxn>
                  <a:cxn ang="0">
                    <a:pos x="48" y="1708"/>
                  </a:cxn>
                  <a:cxn ang="0">
                    <a:pos x="96" y="1475"/>
                  </a:cxn>
                  <a:cxn ang="0">
                    <a:pos x="161" y="1235"/>
                  </a:cxn>
                  <a:cxn ang="0">
                    <a:pos x="251" y="995"/>
                  </a:cxn>
                  <a:cxn ang="0">
                    <a:pos x="365" y="755"/>
                  </a:cxn>
                  <a:cxn ang="0">
                    <a:pos x="496" y="510"/>
                  </a:cxn>
                  <a:cxn ang="0">
                    <a:pos x="658" y="258"/>
                  </a:cxn>
                  <a:cxn ang="0">
                    <a:pos x="741" y="132"/>
                  </a:cxn>
                  <a:cxn ang="0">
                    <a:pos x="837" y="0"/>
                  </a:cxn>
                  <a:cxn ang="0">
                    <a:pos x="825" y="0"/>
                  </a:cxn>
                  <a:cxn ang="0">
                    <a:pos x="729" y="132"/>
                  </a:cxn>
                  <a:cxn ang="0">
                    <a:pos x="640" y="258"/>
                  </a:cxn>
                  <a:cxn ang="0">
                    <a:pos x="562" y="384"/>
                  </a:cxn>
                  <a:cxn ang="0">
                    <a:pos x="484" y="510"/>
                  </a:cxn>
                  <a:cxn ang="0">
                    <a:pos x="353" y="755"/>
                  </a:cxn>
                  <a:cxn ang="0">
                    <a:pos x="239" y="995"/>
                  </a:cxn>
                  <a:cxn ang="0">
                    <a:pos x="150" y="1235"/>
                  </a:cxn>
                  <a:cxn ang="0">
                    <a:pos x="84" y="1469"/>
                  </a:cxn>
                  <a:cxn ang="0">
                    <a:pos x="36" y="1702"/>
                  </a:cxn>
                  <a:cxn ang="0">
                    <a:pos x="6" y="1942"/>
                  </a:cxn>
                  <a:cxn ang="0">
                    <a:pos x="0" y="2200"/>
                  </a:cxn>
                  <a:cxn ang="0">
                    <a:pos x="12" y="2470"/>
                  </a:cxn>
                  <a:cxn ang="0">
                    <a:pos x="48" y="2739"/>
                  </a:cxn>
                  <a:cxn ang="0">
                    <a:pos x="114" y="3027"/>
                  </a:cxn>
                  <a:cxn ang="0">
                    <a:pos x="150" y="3171"/>
                  </a:cxn>
                  <a:cxn ang="0">
                    <a:pos x="197" y="3321"/>
                  </a:cxn>
                  <a:cxn ang="0">
                    <a:pos x="245" y="3477"/>
                  </a:cxn>
                  <a:cxn ang="0">
                    <a:pos x="305" y="3639"/>
                  </a:cxn>
                  <a:cxn ang="0">
                    <a:pos x="365" y="3800"/>
                  </a:cxn>
                  <a:cxn ang="0">
                    <a:pos x="437" y="3968"/>
                  </a:cxn>
                  <a:cxn ang="0">
                    <a:pos x="508" y="4136"/>
                  </a:cxn>
                  <a:cxn ang="0">
                    <a:pos x="592" y="4316"/>
                  </a:cxn>
                  <a:cxn ang="0">
                    <a:pos x="604" y="4316"/>
                  </a:cxn>
                  <a:cxn ang="0">
                    <a:pos x="520" y="4136"/>
                  </a:cxn>
                  <a:cxn ang="0">
                    <a:pos x="448" y="3968"/>
                  </a:cxn>
                  <a:cxn ang="0">
                    <a:pos x="377" y="3800"/>
                  </a:cxn>
                  <a:cxn ang="0">
                    <a:pos x="317" y="3639"/>
                  </a:cxn>
                  <a:cxn ang="0">
                    <a:pos x="257" y="3477"/>
                  </a:cxn>
                  <a:cxn ang="0">
                    <a:pos x="209" y="3327"/>
                  </a:cxn>
                  <a:cxn ang="0">
                    <a:pos x="161" y="3171"/>
                  </a:cxn>
                  <a:cxn ang="0">
                    <a:pos x="126" y="3027"/>
                  </a:cxn>
                  <a:cxn ang="0">
                    <a:pos x="60" y="2739"/>
                  </a:cxn>
                  <a:cxn ang="0">
                    <a:pos x="24" y="2470"/>
                  </a:cxn>
                  <a:cxn ang="0">
                    <a:pos x="12" y="2206"/>
                  </a:cxn>
                  <a:cxn ang="0">
                    <a:pos x="18" y="1948"/>
                  </a:cxn>
                  <a:cxn ang="0">
                    <a:pos x="18" y="1948"/>
                  </a:cxn>
                </a:cxnLst>
                <a:rect l="0" t="0" r="r" b="b"/>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gradFill>
              <a:ln w="9525">
                <a:noFill/>
                <a:round/>
                <a:headEnd/>
                <a:tailEnd/>
              </a:ln>
            </p:spPr>
            <p:txBody>
              <a:bodyPr/>
              <a:lstStyle/>
              <a:p>
                <a:pPr eaLnBrk="0" hangingPunct="0">
                  <a:defRPr/>
                </a:pPr>
                <a:endParaRPr lang="en-US" dirty="0"/>
              </a:p>
            </p:txBody>
          </p:sp>
        </p:grpSp>
        <p:sp>
          <p:nvSpPr>
            <p:cNvPr id="246804" name="Freeform 20"/>
            <p:cNvSpPr>
              <a:spLocks/>
            </p:cNvSpPr>
            <p:nvPr/>
          </p:nvSpPr>
          <p:spPr bwMode="hidden">
            <a:xfrm>
              <a:off x="6" y="2901"/>
              <a:ext cx="606" cy="1415"/>
            </a:xfrm>
            <a:custGeom>
              <a:avLst/>
              <a:gdLst/>
              <a:ahLst/>
              <a:cxnLst>
                <a:cxn ang="0">
                  <a:pos x="0" y="54"/>
                </a:cxn>
                <a:cxn ang="0">
                  <a:pos x="42" y="228"/>
                </a:cxn>
                <a:cxn ang="0">
                  <a:pos x="96" y="402"/>
                </a:cxn>
                <a:cxn ang="0">
                  <a:pos x="161" y="576"/>
                </a:cxn>
                <a:cxn ang="0">
                  <a:pos x="227" y="744"/>
                </a:cxn>
                <a:cxn ang="0">
                  <a:pos x="305" y="917"/>
                </a:cxn>
                <a:cxn ang="0">
                  <a:pos x="389" y="1085"/>
                </a:cxn>
                <a:cxn ang="0">
                  <a:pos x="484" y="1253"/>
                </a:cxn>
                <a:cxn ang="0">
                  <a:pos x="586" y="1415"/>
                </a:cxn>
                <a:cxn ang="0">
                  <a:pos x="604" y="1415"/>
                </a:cxn>
                <a:cxn ang="0">
                  <a:pos x="496" y="1247"/>
                </a:cxn>
                <a:cxn ang="0">
                  <a:pos x="401" y="1073"/>
                </a:cxn>
                <a:cxn ang="0">
                  <a:pos x="311" y="899"/>
                </a:cxn>
                <a:cxn ang="0">
                  <a:pos x="233" y="720"/>
                </a:cxn>
                <a:cxn ang="0">
                  <a:pos x="161" y="546"/>
                </a:cxn>
                <a:cxn ang="0">
                  <a:pos x="102" y="366"/>
                </a:cxn>
                <a:cxn ang="0">
                  <a:pos x="48" y="180"/>
                </a:cxn>
                <a:cxn ang="0">
                  <a:pos x="0" y="0"/>
                </a:cxn>
                <a:cxn ang="0">
                  <a:pos x="0" y="54"/>
                </a:cxn>
                <a:cxn ang="0">
                  <a:pos x="0" y="54"/>
                </a:cxn>
              </a:cxnLst>
              <a:rect l="0" t="0" r="r" b="b"/>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eaLnBrk="0" hangingPunct="0">
                <a:defRPr/>
              </a:pPr>
              <a:endParaRPr lang="en-US" dirty="0"/>
            </a:p>
          </p:txBody>
        </p:sp>
        <p:sp>
          <p:nvSpPr>
            <p:cNvPr id="246805" name="Freeform 21"/>
            <p:cNvSpPr>
              <a:spLocks/>
            </p:cNvSpPr>
            <p:nvPr/>
          </p:nvSpPr>
          <p:spPr bwMode="hidden">
            <a:xfrm>
              <a:off x="6" y="3890"/>
              <a:ext cx="228" cy="426"/>
            </a:xfrm>
            <a:custGeom>
              <a:avLst/>
              <a:gdLst/>
              <a:ahLst/>
              <a:cxnLst>
                <a:cxn ang="0">
                  <a:pos x="0" y="30"/>
                </a:cxn>
                <a:cxn ang="0">
                  <a:pos x="108" y="240"/>
                </a:cxn>
                <a:cxn ang="0">
                  <a:pos x="215" y="426"/>
                </a:cxn>
                <a:cxn ang="0">
                  <a:pos x="227" y="426"/>
                </a:cxn>
                <a:cxn ang="0">
                  <a:pos x="167" y="330"/>
                </a:cxn>
                <a:cxn ang="0">
                  <a:pos x="114" y="222"/>
                </a:cxn>
                <a:cxn ang="0">
                  <a:pos x="0" y="0"/>
                </a:cxn>
                <a:cxn ang="0">
                  <a:pos x="0" y="30"/>
                </a:cxn>
                <a:cxn ang="0">
                  <a:pos x="0" y="30"/>
                </a:cxn>
              </a:cxnLst>
              <a:rect l="0" t="0" r="r" b="b"/>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gradFill>
            <a:ln w="9525">
              <a:noFill/>
              <a:round/>
              <a:headEnd/>
              <a:tailEnd/>
            </a:ln>
          </p:spPr>
          <p:txBody>
            <a:bodyPr/>
            <a:lstStyle/>
            <a:p>
              <a:pPr eaLnBrk="0" hangingPunct="0">
                <a:defRPr/>
              </a:pPr>
              <a:endParaRPr lang="en-US" dirty="0"/>
            </a:p>
          </p:txBody>
        </p:sp>
        <p:sp>
          <p:nvSpPr>
            <p:cNvPr id="246806" name="Freeform 22"/>
            <p:cNvSpPr>
              <a:spLocks/>
            </p:cNvSpPr>
            <p:nvPr/>
          </p:nvSpPr>
          <p:spPr bwMode="hidden">
            <a:xfrm>
              <a:off x="4776" y="0"/>
              <a:ext cx="984" cy="1786"/>
            </a:xfrm>
            <a:custGeom>
              <a:avLst/>
              <a:gdLst/>
              <a:ahLst/>
              <a:cxnLst>
                <a:cxn ang="0">
                  <a:pos x="981" y="1786"/>
                </a:cxn>
                <a:cxn ang="0">
                  <a:pos x="981" y="1720"/>
                </a:cxn>
                <a:cxn ang="0">
                  <a:pos x="969" y="1666"/>
                </a:cxn>
                <a:cxn ang="0">
                  <a:pos x="957" y="1613"/>
                </a:cxn>
                <a:cxn ang="0">
                  <a:pos x="921" y="1487"/>
                </a:cxn>
                <a:cxn ang="0">
                  <a:pos x="885" y="1361"/>
                </a:cxn>
                <a:cxn ang="0">
                  <a:pos x="796" y="1121"/>
                </a:cxn>
                <a:cxn ang="0">
                  <a:pos x="682" y="899"/>
                </a:cxn>
                <a:cxn ang="0">
                  <a:pos x="562" y="689"/>
                </a:cxn>
                <a:cxn ang="0">
                  <a:pos x="431" y="498"/>
                </a:cxn>
                <a:cxn ang="0">
                  <a:pos x="293" y="318"/>
                </a:cxn>
                <a:cxn ang="0">
                  <a:pos x="150" y="150"/>
                </a:cxn>
                <a:cxn ang="0">
                  <a:pos x="12" y="0"/>
                </a:cxn>
                <a:cxn ang="0">
                  <a:pos x="0" y="0"/>
                </a:cxn>
                <a:cxn ang="0">
                  <a:pos x="138" y="150"/>
                </a:cxn>
                <a:cxn ang="0">
                  <a:pos x="275" y="318"/>
                </a:cxn>
                <a:cxn ang="0">
                  <a:pos x="413" y="498"/>
                </a:cxn>
                <a:cxn ang="0">
                  <a:pos x="545" y="689"/>
                </a:cxn>
                <a:cxn ang="0">
                  <a:pos x="670" y="899"/>
                </a:cxn>
                <a:cxn ang="0">
                  <a:pos x="778" y="1121"/>
                </a:cxn>
                <a:cxn ang="0">
                  <a:pos x="873" y="1361"/>
                </a:cxn>
                <a:cxn ang="0">
                  <a:pos x="909" y="1487"/>
                </a:cxn>
                <a:cxn ang="0">
                  <a:pos x="945" y="1619"/>
                </a:cxn>
                <a:cxn ang="0">
                  <a:pos x="963" y="1702"/>
                </a:cxn>
                <a:cxn ang="0">
                  <a:pos x="981" y="1786"/>
                </a:cxn>
                <a:cxn ang="0">
                  <a:pos x="981" y="1786"/>
                </a:cxn>
              </a:cxnLst>
              <a:rect l="0" t="0" r="r" b="b"/>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eaLnBrk="0" hangingPunct="0">
                <a:defRPr/>
              </a:pPr>
              <a:endParaRPr lang="en-US" dirty="0"/>
            </a:p>
          </p:txBody>
        </p:sp>
        <p:sp>
          <p:nvSpPr>
            <p:cNvPr id="246807" name="Freeform 23"/>
            <p:cNvSpPr>
              <a:spLocks/>
            </p:cNvSpPr>
            <p:nvPr/>
          </p:nvSpPr>
          <p:spPr bwMode="hidden">
            <a:xfrm>
              <a:off x="5041" y="0"/>
              <a:ext cx="719" cy="845"/>
            </a:xfrm>
            <a:custGeom>
              <a:avLst/>
              <a:gdLst/>
              <a:ahLst/>
              <a:cxnLst>
                <a:cxn ang="0">
                  <a:pos x="717" y="845"/>
                </a:cxn>
                <a:cxn ang="0">
                  <a:pos x="717" y="821"/>
                </a:cxn>
                <a:cxn ang="0">
                  <a:pos x="574" y="605"/>
                </a:cxn>
                <a:cxn ang="0">
                  <a:pos x="406" y="396"/>
                </a:cxn>
                <a:cxn ang="0">
                  <a:pos x="221" y="192"/>
                </a:cxn>
                <a:cxn ang="0">
                  <a:pos x="17" y="0"/>
                </a:cxn>
                <a:cxn ang="0">
                  <a:pos x="0" y="0"/>
                </a:cxn>
                <a:cxn ang="0">
                  <a:pos x="209" y="198"/>
                </a:cxn>
                <a:cxn ang="0">
                  <a:pos x="400" y="408"/>
                </a:cxn>
                <a:cxn ang="0">
                  <a:pos x="568" y="623"/>
                </a:cxn>
                <a:cxn ang="0">
                  <a:pos x="717" y="845"/>
                </a:cxn>
                <a:cxn ang="0">
                  <a:pos x="717" y="845"/>
                </a:cxn>
              </a:cxnLst>
              <a:rect l="0" t="0" r="r" b="b"/>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lnTo>
                    <a:pt x="717" y="845"/>
                  </a:lnTo>
                  <a:close/>
                </a:path>
              </a:pathLst>
            </a:custGeom>
            <a:solidFill>
              <a:schemeClr val="bg1"/>
            </a:solidFill>
            <a:ln w="9525">
              <a:noFill/>
              <a:round/>
              <a:headEnd/>
              <a:tailEnd/>
            </a:ln>
          </p:spPr>
          <p:txBody>
            <a:bodyPr/>
            <a:lstStyle/>
            <a:p>
              <a:pPr eaLnBrk="0" hangingPunct="0">
                <a:defRPr/>
              </a:pPr>
              <a:endParaRPr lang="en-US" dirty="0"/>
            </a:p>
          </p:txBody>
        </p:sp>
        <p:sp>
          <p:nvSpPr>
            <p:cNvPr id="246808" name="Freeform 24"/>
            <p:cNvSpPr>
              <a:spLocks/>
            </p:cNvSpPr>
            <p:nvPr/>
          </p:nvSpPr>
          <p:spPr bwMode="hidden">
            <a:xfrm>
              <a:off x="5352" y="0"/>
              <a:ext cx="408" cy="414"/>
            </a:xfrm>
            <a:custGeom>
              <a:avLst/>
              <a:gdLst/>
              <a:ahLst/>
              <a:cxnLst>
                <a:cxn ang="0">
                  <a:pos x="407" y="414"/>
                </a:cxn>
                <a:cxn ang="0">
                  <a:pos x="407" y="396"/>
                </a:cxn>
                <a:cxn ang="0">
                  <a:pos x="222" y="192"/>
                </a:cxn>
                <a:cxn ang="0">
                  <a:pos x="12" y="0"/>
                </a:cxn>
                <a:cxn ang="0">
                  <a:pos x="0" y="0"/>
                </a:cxn>
                <a:cxn ang="0">
                  <a:pos x="108" y="102"/>
                </a:cxn>
                <a:cxn ang="0">
                  <a:pos x="216" y="204"/>
                </a:cxn>
                <a:cxn ang="0">
                  <a:pos x="407" y="414"/>
                </a:cxn>
                <a:cxn ang="0">
                  <a:pos x="407" y="414"/>
                </a:cxn>
              </a:cxnLst>
              <a:rect l="0" t="0" r="r" b="b"/>
              <a:pathLst>
                <a:path w="407" h="414">
                  <a:moveTo>
                    <a:pt x="407" y="414"/>
                  </a:moveTo>
                  <a:lnTo>
                    <a:pt x="407" y="396"/>
                  </a:lnTo>
                  <a:lnTo>
                    <a:pt x="222" y="192"/>
                  </a:lnTo>
                  <a:lnTo>
                    <a:pt x="12" y="0"/>
                  </a:lnTo>
                  <a:lnTo>
                    <a:pt x="0" y="0"/>
                  </a:lnTo>
                  <a:lnTo>
                    <a:pt x="108" y="102"/>
                  </a:lnTo>
                  <a:lnTo>
                    <a:pt x="216" y="204"/>
                  </a:lnTo>
                  <a:lnTo>
                    <a:pt x="407" y="414"/>
                  </a:lnTo>
                  <a:lnTo>
                    <a:pt x="407" y="414"/>
                  </a:lnTo>
                  <a:close/>
                </a:path>
              </a:pathLst>
            </a:custGeom>
            <a:solidFill>
              <a:schemeClr val="bg1"/>
            </a:solidFill>
            <a:ln w="9525">
              <a:noFill/>
              <a:round/>
              <a:headEnd/>
              <a:tailEnd/>
            </a:ln>
          </p:spPr>
          <p:txBody>
            <a:bodyPr/>
            <a:lstStyle/>
            <a:p>
              <a:pPr eaLnBrk="0" hangingPunct="0">
                <a:defRPr/>
              </a:pPr>
              <a:endParaRPr lang="en-US" dirty="0"/>
            </a:p>
          </p:txBody>
        </p:sp>
        <p:sp>
          <p:nvSpPr>
            <p:cNvPr id="246809" name="Freeform 25"/>
            <p:cNvSpPr>
              <a:spLocks/>
            </p:cNvSpPr>
            <p:nvPr/>
          </p:nvSpPr>
          <p:spPr bwMode="hidden">
            <a:xfrm>
              <a:off x="6" y="0"/>
              <a:ext cx="858" cy="1409"/>
            </a:xfrm>
            <a:custGeom>
              <a:avLst/>
              <a:gdLst/>
              <a:ahLst/>
              <a:cxnLst>
                <a:cxn ang="0">
                  <a:pos x="0" y="1361"/>
                </a:cxn>
                <a:cxn ang="0">
                  <a:pos x="0" y="1409"/>
                </a:cxn>
                <a:cxn ang="0">
                  <a:pos x="54" y="1211"/>
                </a:cxn>
                <a:cxn ang="0">
                  <a:pos x="126" y="1013"/>
                </a:cxn>
                <a:cxn ang="0">
                  <a:pos x="215" y="827"/>
                </a:cxn>
                <a:cxn ang="0">
                  <a:pos x="311" y="647"/>
                </a:cxn>
                <a:cxn ang="0">
                  <a:pos x="431" y="474"/>
                </a:cxn>
                <a:cxn ang="0">
                  <a:pos x="556" y="312"/>
                </a:cxn>
                <a:cxn ang="0">
                  <a:pos x="700" y="150"/>
                </a:cxn>
                <a:cxn ang="0">
                  <a:pos x="855" y="0"/>
                </a:cxn>
                <a:cxn ang="0">
                  <a:pos x="837" y="0"/>
                </a:cxn>
                <a:cxn ang="0">
                  <a:pos x="688" y="144"/>
                </a:cxn>
                <a:cxn ang="0">
                  <a:pos x="550" y="300"/>
                </a:cxn>
                <a:cxn ang="0">
                  <a:pos x="425" y="462"/>
                </a:cxn>
                <a:cxn ang="0">
                  <a:pos x="311" y="629"/>
                </a:cxn>
                <a:cxn ang="0">
                  <a:pos x="215" y="803"/>
                </a:cxn>
                <a:cxn ang="0">
                  <a:pos x="132" y="983"/>
                </a:cxn>
                <a:cxn ang="0">
                  <a:pos x="60" y="1169"/>
                </a:cxn>
                <a:cxn ang="0">
                  <a:pos x="0" y="1361"/>
                </a:cxn>
                <a:cxn ang="0">
                  <a:pos x="0" y="1361"/>
                </a:cxn>
              </a:cxnLst>
              <a:rect l="0" t="0" r="r" b="b"/>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gradFill>
            <a:ln w="9525">
              <a:noFill/>
              <a:round/>
              <a:headEnd/>
              <a:tailEnd/>
            </a:ln>
          </p:spPr>
          <p:txBody>
            <a:bodyPr/>
            <a:lstStyle/>
            <a:p>
              <a:pPr eaLnBrk="0" hangingPunct="0">
                <a:defRPr/>
              </a:pPr>
              <a:endParaRPr lang="en-US" dirty="0"/>
            </a:p>
          </p:txBody>
        </p:sp>
        <p:sp>
          <p:nvSpPr>
            <p:cNvPr id="246810" name="Freeform 26"/>
            <p:cNvSpPr>
              <a:spLocks/>
            </p:cNvSpPr>
            <p:nvPr/>
          </p:nvSpPr>
          <p:spPr bwMode="hidden">
            <a:xfrm>
              <a:off x="6" y="0"/>
              <a:ext cx="588" cy="599"/>
            </a:xfrm>
            <a:custGeom>
              <a:avLst/>
              <a:gdLst/>
              <a:ahLst/>
              <a:cxnLst>
                <a:cxn ang="0">
                  <a:pos x="586" y="0"/>
                </a:cxn>
                <a:cxn ang="0">
                  <a:pos x="568" y="0"/>
                </a:cxn>
                <a:cxn ang="0">
                  <a:pos x="407" y="132"/>
                </a:cxn>
                <a:cxn ang="0">
                  <a:pos x="257" y="270"/>
                </a:cxn>
                <a:cxn ang="0">
                  <a:pos x="120" y="420"/>
                </a:cxn>
                <a:cxn ang="0">
                  <a:pos x="0" y="575"/>
                </a:cxn>
                <a:cxn ang="0">
                  <a:pos x="0" y="599"/>
                </a:cxn>
                <a:cxn ang="0">
                  <a:pos x="120" y="432"/>
                </a:cxn>
                <a:cxn ang="0">
                  <a:pos x="257" y="282"/>
                </a:cxn>
                <a:cxn ang="0">
                  <a:pos x="413" y="138"/>
                </a:cxn>
                <a:cxn ang="0">
                  <a:pos x="586" y="0"/>
                </a:cxn>
                <a:cxn ang="0">
                  <a:pos x="586" y="0"/>
                </a:cxn>
              </a:cxnLst>
              <a:rect l="0" t="0" r="r" b="b"/>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lnTo>
                    <a:pt x="586" y="0"/>
                  </a:lnTo>
                  <a:close/>
                </a:path>
              </a:pathLst>
            </a:custGeom>
            <a:solidFill>
              <a:schemeClr val="bg1"/>
            </a:solidFill>
            <a:ln w="9525">
              <a:noFill/>
              <a:round/>
              <a:headEnd/>
              <a:tailEnd/>
            </a:ln>
          </p:spPr>
          <p:txBody>
            <a:bodyPr/>
            <a:lstStyle/>
            <a:p>
              <a:pPr eaLnBrk="0" hangingPunct="0">
                <a:defRPr/>
              </a:pPr>
              <a:endParaRPr lang="en-US" dirty="0"/>
            </a:p>
          </p:txBody>
        </p:sp>
        <p:sp>
          <p:nvSpPr>
            <p:cNvPr id="246811" name="Freeform 27"/>
            <p:cNvSpPr>
              <a:spLocks/>
            </p:cNvSpPr>
            <p:nvPr/>
          </p:nvSpPr>
          <p:spPr bwMode="hidden">
            <a:xfrm>
              <a:off x="6" y="0"/>
              <a:ext cx="270" cy="252"/>
            </a:xfrm>
            <a:custGeom>
              <a:avLst/>
              <a:gdLst/>
              <a:ahLst/>
              <a:cxnLst>
                <a:cxn ang="0">
                  <a:pos x="269" y="0"/>
                </a:cxn>
                <a:cxn ang="0">
                  <a:pos x="251" y="0"/>
                </a:cxn>
                <a:cxn ang="0">
                  <a:pos x="120" y="114"/>
                </a:cxn>
                <a:cxn ang="0">
                  <a:pos x="60" y="174"/>
                </a:cxn>
                <a:cxn ang="0">
                  <a:pos x="0" y="234"/>
                </a:cxn>
                <a:cxn ang="0">
                  <a:pos x="0" y="252"/>
                </a:cxn>
                <a:cxn ang="0">
                  <a:pos x="126" y="120"/>
                </a:cxn>
                <a:cxn ang="0">
                  <a:pos x="269" y="0"/>
                </a:cxn>
                <a:cxn ang="0">
                  <a:pos x="269" y="0"/>
                </a:cxn>
              </a:cxnLst>
              <a:rect l="0" t="0" r="r" b="b"/>
              <a:pathLst>
                <a:path w="269" h="252">
                  <a:moveTo>
                    <a:pt x="269" y="0"/>
                  </a:moveTo>
                  <a:lnTo>
                    <a:pt x="251" y="0"/>
                  </a:lnTo>
                  <a:lnTo>
                    <a:pt x="120" y="114"/>
                  </a:lnTo>
                  <a:lnTo>
                    <a:pt x="60" y="174"/>
                  </a:lnTo>
                  <a:lnTo>
                    <a:pt x="0" y="234"/>
                  </a:lnTo>
                  <a:lnTo>
                    <a:pt x="0" y="252"/>
                  </a:lnTo>
                  <a:lnTo>
                    <a:pt x="126" y="120"/>
                  </a:lnTo>
                  <a:lnTo>
                    <a:pt x="269" y="0"/>
                  </a:lnTo>
                  <a:lnTo>
                    <a:pt x="269" y="0"/>
                  </a:lnTo>
                  <a:close/>
                </a:path>
              </a:pathLst>
            </a:custGeom>
            <a:solidFill>
              <a:schemeClr val="bg1"/>
            </a:solidFill>
            <a:ln w="9525">
              <a:noFill/>
              <a:round/>
              <a:headEnd/>
              <a:tailEnd/>
            </a:ln>
          </p:spPr>
          <p:txBody>
            <a:bodyPr/>
            <a:lstStyle/>
            <a:p>
              <a:pPr eaLnBrk="0" hangingPunct="0">
                <a:defRPr/>
              </a:pPr>
              <a:endParaRPr lang="en-US" dirty="0"/>
            </a:p>
          </p:txBody>
        </p:sp>
        <p:sp>
          <p:nvSpPr>
            <p:cNvPr id="246812" name="Line 28"/>
            <p:cNvSpPr>
              <a:spLocks noChangeShapeType="1"/>
            </p:cNvSpPr>
            <p:nvPr/>
          </p:nvSpPr>
          <p:spPr bwMode="hidden">
            <a:xfrm>
              <a:off x="1" y="2749"/>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246813" name="Line 29"/>
            <p:cNvSpPr>
              <a:spLocks noChangeShapeType="1"/>
            </p:cNvSpPr>
            <p:nvPr/>
          </p:nvSpPr>
          <p:spPr bwMode="hidden">
            <a:xfrm>
              <a:off x="1" y="2356"/>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246814" name="Line 30"/>
            <p:cNvSpPr>
              <a:spLocks noChangeShapeType="1"/>
            </p:cNvSpPr>
            <p:nvPr/>
          </p:nvSpPr>
          <p:spPr bwMode="hidden">
            <a:xfrm>
              <a:off x="1" y="3142"/>
              <a:ext cx="5758" cy="0"/>
            </a:xfrm>
            <a:prstGeom prst="line">
              <a:avLst/>
            </a:prstGeom>
            <a:noFill/>
            <a:ln w="15875">
              <a:solidFill>
                <a:schemeClr val="bg2"/>
              </a:solidFill>
              <a:round/>
              <a:headEnd/>
              <a:tailEnd/>
            </a:ln>
            <a:effectLst/>
          </p:spPr>
          <p:txBody>
            <a:bodyPr/>
            <a:lstStyle/>
            <a:p>
              <a:pPr eaLnBrk="0" hangingPunct="0">
                <a:defRPr/>
              </a:pPr>
              <a:endParaRPr lang="en-US" dirty="0"/>
            </a:p>
          </p:txBody>
        </p:sp>
        <p:grpSp>
          <p:nvGrpSpPr>
            <p:cNvPr id="4" name="Group 31"/>
            <p:cNvGrpSpPr>
              <a:grpSpLocks/>
            </p:cNvGrpSpPr>
            <p:nvPr/>
          </p:nvGrpSpPr>
          <p:grpSpPr bwMode="auto">
            <a:xfrm>
              <a:off x="1" y="392"/>
              <a:ext cx="5758" cy="1571"/>
              <a:chOff x="1" y="392"/>
              <a:chExt cx="5758" cy="1571"/>
            </a:xfrm>
          </p:grpSpPr>
          <p:sp>
            <p:nvSpPr>
              <p:cNvPr id="246816" name="Line 32"/>
              <p:cNvSpPr>
                <a:spLocks noChangeShapeType="1"/>
              </p:cNvSpPr>
              <p:nvPr userDrawn="1"/>
            </p:nvSpPr>
            <p:spPr bwMode="hidden">
              <a:xfrm>
                <a:off x="1" y="784"/>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246817" name="Line 33"/>
              <p:cNvSpPr>
                <a:spLocks noChangeShapeType="1"/>
              </p:cNvSpPr>
              <p:nvPr userDrawn="1"/>
            </p:nvSpPr>
            <p:spPr bwMode="hidden">
              <a:xfrm>
                <a:off x="1" y="1963"/>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246818" name="Line 34"/>
              <p:cNvSpPr>
                <a:spLocks noChangeShapeType="1"/>
              </p:cNvSpPr>
              <p:nvPr userDrawn="1"/>
            </p:nvSpPr>
            <p:spPr bwMode="hidden">
              <a:xfrm>
                <a:off x="1" y="1570"/>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246819" name="Line 35"/>
              <p:cNvSpPr>
                <a:spLocks noChangeShapeType="1"/>
              </p:cNvSpPr>
              <p:nvPr userDrawn="1"/>
            </p:nvSpPr>
            <p:spPr bwMode="hidden">
              <a:xfrm>
                <a:off x="1" y="1177"/>
                <a:ext cx="5758" cy="0"/>
              </a:xfrm>
              <a:prstGeom prst="line">
                <a:avLst/>
              </a:prstGeom>
              <a:noFill/>
              <a:ln w="15875">
                <a:solidFill>
                  <a:schemeClr val="bg1"/>
                </a:solidFill>
                <a:round/>
                <a:headEnd/>
                <a:tailEnd/>
              </a:ln>
              <a:effectLst/>
            </p:spPr>
            <p:txBody>
              <a:bodyPr/>
              <a:lstStyle/>
              <a:p>
                <a:pPr eaLnBrk="0" hangingPunct="0">
                  <a:defRPr/>
                </a:pPr>
                <a:endParaRPr lang="en-US" dirty="0"/>
              </a:p>
            </p:txBody>
          </p:sp>
          <p:sp>
            <p:nvSpPr>
              <p:cNvPr id="246820" name="Line 36"/>
              <p:cNvSpPr>
                <a:spLocks noChangeShapeType="1"/>
              </p:cNvSpPr>
              <p:nvPr userDrawn="1"/>
            </p:nvSpPr>
            <p:spPr bwMode="hidden">
              <a:xfrm>
                <a:off x="1" y="392"/>
                <a:ext cx="5758" cy="0"/>
              </a:xfrm>
              <a:prstGeom prst="line">
                <a:avLst/>
              </a:prstGeom>
              <a:noFill/>
              <a:ln w="15875">
                <a:solidFill>
                  <a:schemeClr val="bg1"/>
                </a:solidFill>
                <a:round/>
                <a:headEnd/>
                <a:tailEnd/>
              </a:ln>
              <a:effectLst/>
            </p:spPr>
            <p:txBody>
              <a:bodyPr/>
              <a:lstStyle/>
              <a:p>
                <a:pPr eaLnBrk="0" hangingPunct="0">
                  <a:defRPr/>
                </a:pPr>
                <a:endParaRPr lang="en-US" dirty="0"/>
              </a:p>
            </p:txBody>
          </p:sp>
        </p:grpSp>
        <p:sp>
          <p:nvSpPr>
            <p:cNvPr id="246821" name="Line 37"/>
            <p:cNvSpPr>
              <a:spLocks noChangeShapeType="1"/>
            </p:cNvSpPr>
            <p:nvPr/>
          </p:nvSpPr>
          <p:spPr bwMode="hidden">
            <a:xfrm>
              <a:off x="1" y="3928"/>
              <a:ext cx="5758" cy="0"/>
            </a:xfrm>
            <a:prstGeom prst="line">
              <a:avLst/>
            </a:prstGeom>
            <a:noFill/>
            <a:ln w="15875">
              <a:solidFill>
                <a:schemeClr val="bg2"/>
              </a:solidFill>
              <a:round/>
              <a:headEnd/>
              <a:tailEnd/>
            </a:ln>
            <a:effectLst/>
          </p:spPr>
          <p:txBody>
            <a:bodyPr/>
            <a:lstStyle/>
            <a:p>
              <a:pPr eaLnBrk="0" hangingPunct="0">
                <a:defRPr/>
              </a:pPr>
              <a:endParaRPr lang="en-US" dirty="0"/>
            </a:p>
          </p:txBody>
        </p:sp>
        <p:sp>
          <p:nvSpPr>
            <p:cNvPr id="246822" name="Line 38"/>
            <p:cNvSpPr>
              <a:spLocks noChangeShapeType="1"/>
            </p:cNvSpPr>
            <p:nvPr/>
          </p:nvSpPr>
          <p:spPr bwMode="hidden">
            <a:xfrm>
              <a:off x="1" y="3535"/>
              <a:ext cx="5758" cy="0"/>
            </a:xfrm>
            <a:prstGeom prst="line">
              <a:avLst/>
            </a:prstGeom>
            <a:noFill/>
            <a:ln w="15875">
              <a:solidFill>
                <a:schemeClr val="bg2"/>
              </a:solidFill>
              <a:round/>
              <a:headEnd/>
              <a:tailEnd/>
            </a:ln>
            <a:effectLst/>
          </p:spPr>
          <p:txBody>
            <a:bodyPr/>
            <a:lstStyle/>
            <a:p>
              <a:pPr eaLnBrk="0" hangingPunct="0">
                <a:defRPr/>
              </a:pPr>
              <a:endParaRPr lang="en-US" dirty="0"/>
            </a:p>
          </p:txBody>
        </p:sp>
      </p:grpSp>
      <p:sp>
        <p:nvSpPr>
          <p:cNvPr id="246823" name="Rectangle 39"/>
          <p:cNvSpPr>
            <a:spLocks noGrp="1" noChangeArrowheads="1"/>
          </p:cNvSpPr>
          <p:nvPr>
            <p:ph type="title"/>
          </p:nvPr>
        </p:nvSpPr>
        <p:spPr bwMode="auto">
          <a:xfrm>
            <a:off x="443468" y="277813"/>
            <a:ext cx="7982427"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smtClean="0"/>
              <a:t>Click to edit Master title style</a:t>
            </a:r>
          </a:p>
        </p:txBody>
      </p:sp>
      <p:sp>
        <p:nvSpPr>
          <p:cNvPr id="246824" name="Rectangle 40"/>
          <p:cNvSpPr>
            <a:spLocks noGrp="1" noChangeArrowheads="1"/>
          </p:cNvSpPr>
          <p:nvPr>
            <p:ph type="dt" sz="half" idx="2"/>
          </p:nvPr>
        </p:nvSpPr>
        <p:spPr bwMode="auto">
          <a:xfrm>
            <a:off x="443468" y="6243638"/>
            <a:ext cx="2069518"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smtClean="0">
                <a:effectLst>
                  <a:outerShdw blurRad="38100" dist="38100" dir="2700000" algn="tl">
                    <a:srgbClr val="000000"/>
                  </a:outerShdw>
                </a:effectLst>
              </a:defRPr>
            </a:lvl1pPr>
          </a:lstStyle>
          <a:p>
            <a:pPr>
              <a:defRPr/>
            </a:pPr>
            <a:endParaRPr lang="en-US" dirty="0"/>
          </a:p>
        </p:txBody>
      </p:sp>
      <p:sp>
        <p:nvSpPr>
          <p:cNvPr id="246825" name="Rectangle 41"/>
          <p:cNvSpPr>
            <a:spLocks noGrp="1" noChangeArrowheads="1"/>
          </p:cNvSpPr>
          <p:nvPr>
            <p:ph type="ftr" sz="quarter" idx="3"/>
          </p:nvPr>
        </p:nvSpPr>
        <p:spPr bwMode="auto">
          <a:xfrm>
            <a:off x="3030366" y="6248400"/>
            <a:ext cx="280863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smtClean="0">
                <a:effectLst>
                  <a:outerShdw blurRad="38100" dist="38100" dir="2700000" algn="tl">
                    <a:srgbClr val="000000"/>
                  </a:outerShdw>
                </a:effectLst>
              </a:defRPr>
            </a:lvl1pPr>
          </a:lstStyle>
          <a:p>
            <a:pPr>
              <a:defRPr/>
            </a:pPr>
            <a:endParaRPr lang="en-US" dirty="0"/>
          </a:p>
        </p:txBody>
      </p:sp>
      <p:sp>
        <p:nvSpPr>
          <p:cNvPr id="246826" name="Rectangle 42"/>
          <p:cNvSpPr>
            <a:spLocks noGrp="1" noChangeArrowheads="1"/>
          </p:cNvSpPr>
          <p:nvPr>
            <p:ph type="sldNum" sz="quarter" idx="4"/>
          </p:nvPr>
        </p:nvSpPr>
        <p:spPr bwMode="auto">
          <a:xfrm>
            <a:off x="6356377" y="6243638"/>
            <a:ext cx="2069518"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effectLst>
                  <a:outerShdw blurRad="38100" dist="38100" dir="2700000" algn="tl">
                    <a:srgbClr val="000000"/>
                  </a:outerShdw>
                </a:effectLst>
              </a:defRPr>
            </a:lvl1pPr>
          </a:lstStyle>
          <a:p>
            <a:pPr>
              <a:defRPr/>
            </a:pPr>
            <a:fld id="{4F231827-F345-44EE-8D60-F51F01BCACB2}" type="slidenum">
              <a:rPr lang="en-US"/>
              <a:pPr>
                <a:defRPr/>
              </a:pPr>
              <a:t>‹#›</a:t>
            </a:fld>
            <a:endParaRPr lang="en-US" dirty="0"/>
          </a:p>
        </p:txBody>
      </p:sp>
      <p:sp>
        <p:nvSpPr>
          <p:cNvPr id="246827" name="Rectangle 43"/>
          <p:cNvSpPr>
            <a:spLocks noGrp="1" noChangeArrowheads="1"/>
          </p:cNvSpPr>
          <p:nvPr>
            <p:ph type="body" idx="1"/>
          </p:nvPr>
        </p:nvSpPr>
        <p:spPr bwMode="auto">
          <a:xfrm>
            <a:off x="443468" y="1600201"/>
            <a:ext cx="7982427"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4" name="Text Box 7"/>
          <p:cNvSpPr txBox="1">
            <a:spLocks noChangeArrowheads="1"/>
          </p:cNvSpPr>
          <p:nvPr/>
        </p:nvSpPr>
        <p:spPr bwMode="auto">
          <a:xfrm>
            <a:off x="6096000" y="6624638"/>
            <a:ext cx="2771775" cy="241300"/>
          </a:xfrm>
          <a:prstGeom prst="rect">
            <a:avLst/>
          </a:prstGeom>
          <a:noFill/>
          <a:ln w="9525">
            <a:noFill/>
            <a:miter lim="800000"/>
            <a:headEnd/>
            <a:tailEnd/>
          </a:ln>
          <a:effectLst/>
        </p:spPr>
        <p:txBody>
          <a:bodyPr lIns="90488" tIns="44450" rIns="90488" bIns="44450">
            <a:spAutoFit/>
          </a:bodyPr>
          <a:lstStyle/>
          <a:p>
            <a:pPr algn="r">
              <a:buFontTx/>
              <a:buNone/>
              <a:defRPr/>
            </a:pPr>
            <a:r>
              <a:rPr lang="en-US" sz="1000" dirty="0">
                <a:solidFill>
                  <a:srgbClr val="FF0000"/>
                </a:solidFill>
                <a:effectLst>
                  <a:outerShdw blurRad="38100" dist="38100" dir="2700000" algn="tl">
                    <a:srgbClr val="000000"/>
                  </a:outerShdw>
                </a:effectLst>
              </a:rPr>
              <a:t>United States Sales Corporation </a:t>
            </a:r>
          </a:p>
        </p:txBody>
      </p:sp>
    </p:spTree>
  </p:cSld>
  <p:clrMap bg1="dk2" tx1="lt1" bg2="dk1"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72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44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16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8800" algn="ctr" rtl="0" eaLnBrk="1" fontAlgn="base" hangingPunct="1">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2900" indent="-342900" algn="l" rtl="0" eaLnBrk="1" fontAlgn="base" hangingPunct="1">
        <a:spcBef>
          <a:spcPct val="20000"/>
        </a:spcBef>
        <a:spcAft>
          <a:spcPct val="0"/>
        </a:spcAft>
        <a:buClr>
          <a:schemeClr val="hlink"/>
        </a:buClr>
        <a:buSzPct val="6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chemeClr val="tx1"/>
        </a:buClr>
        <a:buChar char="•"/>
        <a:defRPr sz="2800">
          <a:solidFill>
            <a:schemeClr val="tx1"/>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chemeClr val="accent2"/>
        </a:buClr>
        <a:buSzPct val="6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chemeClr val="tx2"/>
        </a:buClr>
        <a:buChar char="•"/>
        <a:defRPr sz="2000">
          <a:solidFill>
            <a:schemeClr val="tx1"/>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chemeClr val="folHlink"/>
        </a:buClr>
        <a:buSzPct val="6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2.jpeg"/><Relationship Id="rId5"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3.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4"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chart" Target="../charts/chart9.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8.jpeg"/><Relationship Id="rId12" Type="http://schemas.openxmlformats.org/officeDocument/2006/relationships/hyperlink" Target="http://photo.worldnews.com/PhotoArchive/uploads/2004/3/4/uploaded-44264_medium.jpg" TargetMode="External"/><Relationship Id="rId13" Type="http://schemas.openxmlformats.org/officeDocument/2006/relationships/image" Target="../media/image9.jpeg"/><Relationship Id="rId14" Type="http://schemas.openxmlformats.org/officeDocument/2006/relationships/image" Target="../media/image10.jpeg"/><Relationship Id="rId15" Type="http://schemas.openxmlformats.org/officeDocument/2006/relationships/image" Target="../media/image11.jpeg"/><Relationship Id="rId16" Type="http://schemas.openxmlformats.org/officeDocument/2006/relationships/image" Target="../media/image12.jpeg"/><Relationship Id="rId17" Type="http://schemas.openxmlformats.org/officeDocument/2006/relationships/image" Target="../media/image13.jpeg"/><Relationship Id="rId18"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hyperlink" Target="http://www.defenselink.mil/cgi-bin/photoform.pl?photo=Mar2004/040303-F-2828D-145.jpg" TargetMode="External"/><Relationship Id="rId5" Type="http://schemas.openxmlformats.org/officeDocument/2006/relationships/image" Target="../media/image4.png"/><Relationship Id="rId6" Type="http://schemas.openxmlformats.org/officeDocument/2006/relationships/hyperlink" Target="http://www.defenselink.mil/photos/Aug2001/010809-F-1644L-013.jpg" TargetMode="External"/><Relationship Id="rId7" Type="http://schemas.openxmlformats.org/officeDocument/2006/relationships/image" Target="../media/image5.png"/><Relationship Id="rId8" Type="http://schemas.openxmlformats.org/officeDocument/2006/relationships/hyperlink" Target="http://www.defenselink.mil/photos/Aug2001/010809-F-1644L-009.jpg" TargetMode="External"/><Relationship Id="rId9" Type="http://schemas.openxmlformats.org/officeDocument/2006/relationships/image" Target="../media/image6.png"/><Relationship Id="rId10"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46.jpeg"/><Relationship Id="rId12" Type="http://schemas.openxmlformats.org/officeDocument/2006/relationships/image" Target="../media/image47.jpeg"/><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8.jpe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jpe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jpeg"/><Relationship Id="rId10" Type="http://schemas.openxmlformats.org/officeDocument/2006/relationships/image" Target="../media/image45.jpeg"/></Relationships>
</file>

<file path=ppt/slides/_rels/slide27.xml.rels><?xml version="1.0" encoding="UTF-8" standalone="yes"?>
<Relationships xmlns="http://schemas.openxmlformats.org/package/2006/relationships"><Relationship Id="rId20" Type="http://schemas.openxmlformats.org/officeDocument/2006/relationships/image" Target="../media/image65.emf"/><Relationship Id="rId21" Type="http://schemas.openxmlformats.org/officeDocument/2006/relationships/image" Target="../media/image66.png"/><Relationship Id="rId22" Type="http://schemas.openxmlformats.org/officeDocument/2006/relationships/image" Target="../media/image67.jpeg"/><Relationship Id="rId23" Type="http://schemas.openxmlformats.org/officeDocument/2006/relationships/image" Target="../media/image68.png"/><Relationship Id="rId24" Type="http://schemas.openxmlformats.org/officeDocument/2006/relationships/image" Target="../media/image69.jpeg"/><Relationship Id="rId25" Type="http://schemas.openxmlformats.org/officeDocument/2006/relationships/image" Target="../media/image70.jpeg"/><Relationship Id="rId26" Type="http://schemas.openxmlformats.org/officeDocument/2006/relationships/image" Target="../media/image71.jpeg"/><Relationship Id="rId27" Type="http://schemas.openxmlformats.org/officeDocument/2006/relationships/image" Target="../media/image72.png"/><Relationship Id="rId28" Type="http://schemas.openxmlformats.org/officeDocument/2006/relationships/image" Target="../media/image73.jpeg"/><Relationship Id="rId29" Type="http://schemas.openxmlformats.org/officeDocument/2006/relationships/image" Target="../media/image74.jpeg"/><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30" Type="http://schemas.openxmlformats.org/officeDocument/2006/relationships/image" Target="../media/image75.emf"/><Relationship Id="rId31" Type="http://schemas.openxmlformats.org/officeDocument/2006/relationships/image" Target="../media/image76.emf"/><Relationship Id="rId32" Type="http://schemas.openxmlformats.org/officeDocument/2006/relationships/image" Target="../media/image77.png"/><Relationship Id="rId9"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33" Type="http://schemas.openxmlformats.org/officeDocument/2006/relationships/image" Target="../media/image78.emf"/><Relationship Id="rId34" Type="http://schemas.openxmlformats.org/officeDocument/2006/relationships/image" Target="../media/image79.png"/><Relationship Id="rId35" Type="http://schemas.openxmlformats.org/officeDocument/2006/relationships/image" Target="../media/image80.emf"/><Relationship Id="rId36" Type="http://schemas.openxmlformats.org/officeDocument/2006/relationships/image" Target="../media/image81.png"/><Relationship Id="rId10" Type="http://schemas.openxmlformats.org/officeDocument/2006/relationships/image" Target="../media/image55.png"/><Relationship Id="rId11" Type="http://schemas.openxmlformats.org/officeDocument/2006/relationships/image" Target="../media/image56.png"/><Relationship Id="rId12" Type="http://schemas.openxmlformats.org/officeDocument/2006/relationships/image" Target="../media/image57.emf"/><Relationship Id="rId13" Type="http://schemas.openxmlformats.org/officeDocument/2006/relationships/image" Target="../media/image58.jpeg"/><Relationship Id="rId14" Type="http://schemas.openxmlformats.org/officeDocument/2006/relationships/image" Target="../media/image59.png"/><Relationship Id="rId15" Type="http://schemas.openxmlformats.org/officeDocument/2006/relationships/image" Target="../media/image60.png"/><Relationship Id="rId16" Type="http://schemas.openxmlformats.org/officeDocument/2006/relationships/image" Target="../media/image61.png"/><Relationship Id="rId17" Type="http://schemas.openxmlformats.org/officeDocument/2006/relationships/image" Target="../media/image62.png"/><Relationship Id="rId18" Type="http://schemas.openxmlformats.org/officeDocument/2006/relationships/image" Target="../media/image63.jpeg"/><Relationship Id="rId19" Type="http://schemas.openxmlformats.org/officeDocument/2006/relationships/image" Target="../media/image64.png"/><Relationship Id="rId37" Type="http://schemas.openxmlformats.org/officeDocument/2006/relationships/image" Target="../media/image82.emf"/><Relationship Id="rId38" Type="http://schemas.openxmlformats.org/officeDocument/2006/relationships/image" Target="../media/image83.emf"/><Relationship Id="rId39" Type="http://schemas.openxmlformats.org/officeDocument/2006/relationships/image" Target="../media/image84.emf"/></Relationships>
</file>

<file path=ppt/slides/_rels/slide28.xml.rels><?xml version="1.0" encoding="UTF-8" standalone="yes"?>
<Relationships xmlns="http://schemas.openxmlformats.org/package/2006/relationships"><Relationship Id="rId11" Type="http://schemas.openxmlformats.org/officeDocument/2006/relationships/image" Target="../media/image67.jpeg"/><Relationship Id="rId12" Type="http://schemas.openxmlformats.org/officeDocument/2006/relationships/image" Target="../media/image92.emf"/><Relationship Id="rId13" Type="http://schemas.openxmlformats.org/officeDocument/2006/relationships/image" Target="../media/image93.emf"/><Relationship Id="rId14" Type="http://schemas.openxmlformats.org/officeDocument/2006/relationships/image" Target="../media/image94.jpeg"/><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85.png"/><Relationship Id="rId4" Type="http://schemas.openxmlformats.org/officeDocument/2006/relationships/image" Target="../media/image86.jpeg"/><Relationship Id="rId5" Type="http://schemas.openxmlformats.org/officeDocument/2006/relationships/image" Target="../media/image87.png"/><Relationship Id="rId6" Type="http://schemas.openxmlformats.org/officeDocument/2006/relationships/hyperlink" Target="http://www.officestar.net/HS_Index.html" TargetMode="External"/><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image" Target="../media/image96.jpe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8" Type="http://schemas.openxmlformats.org/officeDocument/2006/relationships/image" Target="../media/image100.jpeg"/><Relationship Id="rId9" Type="http://schemas.openxmlformats.org/officeDocument/2006/relationships/image" Target="../media/image101.jpe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102.jpeg"/><Relationship Id="rId4" Type="http://schemas.openxmlformats.org/officeDocument/2006/relationships/image" Target="../media/image103.jpeg"/><Relationship Id="rId5" Type="http://schemas.openxmlformats.org/officeDocument/2006/relationships/image" Target="../media/image104.jpeg"/><Relationship Id="rId6" Type="http://schemas.openxmlformats.org/officeDocument/2006/relationships/image" Target="../media/image46.jpeg"/><Relationship Id="rId7" Type="http://schemas.openxmlformats.org/officeDocument/2006/relationships/image" Target="../media/image105.jpeg"/><Relationship Id="rId8" Type="http://schemas.openxmlformats.org/officeDocument/2006/relationships/image" Target="../media/image106.jpeg"/><Relationship Id="rId9" Type="http://schemas.openxmlformats.org/officeDocument/2006/relationships/image" Target="../media/image107.jpeg"/><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1" Type="http://schemas.openxmlformats.org/officeDocument/2006/relationships/image" Target="../media/image116.emf"/><Relationship Id="rId12" Type="http://schemas.openxmlformats.org/officeDocument/2006/relationships/image" Target="../media/image117.png"/><Relationship Id="rId13" Type="http://schemas.openxmlformats.org/officeDocument/2006/relationships/image" Target="../media/image118.png"/><Relationship Id="rId14" Type="http://schemas.openxmlformats.org/officeDocument/2006/relationships/image" Target="../media/image119.jpeg"/><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08.png"/><Relationship Id="rId4" Type="http://schemas.openxmlformats.org/officeDocument/2006/relationships/image" Target="../media/image109.jpeg"/><Relationship Id="rId5" Type="http://schemas.openxmlformats.org/officeDocument/2006/relationships/image" Target="../media/image110.jpeg"/><Relationship Id="rId6" Type="http://schemas.openxmlformats.org/officeDocument/2006/relationships/image" Target="../media/image111.jpeg"/><Relationship Id="rId7" Type="http://schemas.openxmlformats.org/officeDocument/2006/relationships/image" Target="../media/image112.jpe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jpe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24.jpeg"/><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5.wmf"/></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134.jpeg"/><Relationship Id="rId12" Type="http://schemas.openxmlformats.org/officeDocument/2006/relationships/image" Target="../media/image135.jpe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26.jpeg"/><Relationship Id="rId4" Type="http://schemas.openxmlformats.org/officeDocument/2006/relationships/image" Target="../media/image127.jpeg"/><Relationship Id="rId5" Type="http://schemas.openxmlformats.org/officeDocument/2006/relationships/image" Target="../media/image128.jpeg"/><Relationship Id="rId6" Type="http://schemas.openxmlformats.org/officeDocument/2006/relationships/image" Target="../media/image129.jpeg"/><Relationship Id="rId7" Type="http://schemas.openxmlformats.org/officeDocument/2006/relationships/image" Target="../media/image130.png"/><Relationship Id="rId8" Type="http://schemas.openxmlformats.org/officeDocument/2006/relationships/image" Target="../media/image131.jpeg"/><Relationship Id="rId9" Type="http://schemas.openxmlformats.org/officeDocument/2006/relationships/image" Target="../media/image132.jpeg"/><Relationship Id="rId10" Type="http://schemas.openxmlformats.org/officeDocument/2006/relationships/image" Target="../media/image133.jpeg"/></Relationships>
</file>

<file path=ppt/slides/_rels/slide41.xml.rels><?xml version="1.0" encoding="UTF-8" standalone="yes"?>
<Relationships xmlns="http://schemas.openxmlformats.org/package/2006/relationships"><Relationship Id="rId3" Type="http://schemas.openxmlformats.org/officeDocument/2006/relationships/image" Target="../media/image136.jpeg"/><Relationship Id="rId4" Type="http://schemas.openxmlformats.org/officeDocument/2006/relationships/image" Target="../media/image137.png"/><Relationship Id="rId5" Type="http://schemas.openxmlformats.org/officeDocument/2006/relationships/image" Target="../media/image138.png"/><Relationship Id="rId6"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50.jpeg"/><Relationship Id="rId4" Type="http://schemas.openxmlformats.org/officeDocument/2006/relationships/image" Target="../media/image151.jpeg"/><Relationship Id="rId5" Type="http://schemas.openxmlformats.org/officeDocument/2006/relationships/image" Target="../media/image152.jpe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53.wmf"/></Relationships>
</file>

<file path=ppt/slides/_rels/slide47.xml.rels><?xml version="1.0" encoding="UTF-8" standalone="yes"?>
<Relationships xmlns="http://schemas.openxmlformats.org/package/2006/relationships"><Relationship Id="rId3" Type="http://schemas.openxmlformats.org/officeDocument/2006/relationships/image" Target="../media/image154.jpeg"/><Relationship Id="rId4" Type="http://schemas.openxmlformats.org/officeDocument/2006/relationships/image" Target="../media/image155.jpeg"/><Relationship Id="rId5" Type="http://schemas.openxmlformats.org/officeDocument/2006/relationships/image" Target="../media/image156.jpeg"/><Relationship Id="rId6" Type="http://schemas.openxmlformats.org/officeDocument/2006/relationships/image" Target="../media/image157.jpeg"/><Relationship Id="rId7" Type="http://schemas.openxmlformats.org/officeDocument/2006/relationships/image" Target="../media/image158.jpe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5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160.jpeg"/><Relationship Id="rId4" Type="http://schemas.openxmlformats.org/officeDocument/2006/relationships/image" Target="../media/image161.jpe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62.jpeg"/></Relationships>
</file>

<file path=ppt/slides/_rels/slide52.xml.rels><?xml version="1.0" encoding="UTF-8" standalone="yes"?>
<Relationships xmlns="http://schemas.openxmlformats.org/package/2006/relationships"><Relationship Id="rId3" Type="http://schemas.openxmlformats.org/officeDocument/2006/relationships/image" Target="../media/image163.jpeg"/><Relationship Id="rId4" Type="http://schemas.openxmlformats.org/officeDocument/2006/relationships/image" Target="../media/image164.jpe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1" Type="http://schemas.openxmlformats.org/officeDocument/2006/relationships/image" Target="../media/image172.jpeg"/><Relationship Id="rId12" Type="http://schemas.openxmlformats.org/officeDocument/2006/relationships/image" Target="../media/image173.png"/><Relationship Id="rId13" Type="http://schemas.openxmlformats.org/officeDocument/2006/relationships/image" Target="../media/image174.jpeg"/><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53.xml"/><Relationship Id="rId4" Type="http://schemas.openxmlformats.org/officeDocument/2006/relationships/oleObject" Target="../embeddings/oleObject3.bin"/><Relationship Id="rId5" Type="http://schemas.openxmlformats.org/officeDocument/2006/relationships/oleObject" Target="../embeddings/oleObject4.bin"/><Relationship Id="rId6" Type="http://schemas.openxmlformats.org/officeDocument/2006/relationships/oleObject" Target="../embeddings/oleObject5.bin"/><Relationship Id="rId7" Type="http://schemas.openxmlformats.org/officeDocument/2006/relationships/oleObject" Target="../embeddings/oleObject6.bin"/><Relationship Id="rId8" Type="http://schemas.openxmlformats.org/officeDocument/2006/relationships/oleObject" Target="../embeddings/oleObject7.bin"/><Relationship Id="rId9" Type="http://schemas.openxmlformats.org/officeDocument/2006/relationships/image" Target="../media/image170.jpeg"/><Relationship Id="rId10" Type="http://schemas.openxmlformats.org/officeDocument/2006/relationships/image" Target="../media/image171.jpeg"/></Relationships>
</file>

<file path=ppt/slides/_rels/slide54.xml.rels><?xml version="1.0" encoding="UTF-8" standalone="yes"?>
<Relationships xmlns="http://schemas.openxmlformats.org/package/2006/relationships"><Relationship Id="rId3" Type="http://schemas.openxmlformats.org/officeDocument/2006/relationships/image" Target="../media/image175.jpeg"/><Relationship Id="rId4" Type="http://schemas.openxmlformats.org/officeDocument/2006/relationships/image" Target="../media/image176.jpeg"/><Relationship Id="rId5" Type="http://schemas.openxmlformats.org/officeDocument/2006/relationships/image" Target="../media/image177.jpeg"/><Relationship Id="rId6" Type="http://schemas.openxmlformats.org/officeDocument/2006/relationships/image" Target="../media/image178.jpeg"/><Relationship Id="rId7" Type="http://schemas.openxmlformats.org/officeDocument/2006/relationships/image" Target="../media/image179.jpeg"/><Relationship Id="rId8" Type="http://schemas.openxmlformats.org/officeDocument/2006/relationships/image" Target="../media/image180.jpeg"/><Relationship Id="rId9" Type="http://schemas.openxmlformats.org/officeDocument/2006/relationships/image" Target="../media/image181.jpe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82.jpeg"/><Relationship Id="rId4" Type="http://schemas.openxmlformats.org/officeDocument/2006/relationships/image" Target="../media/image183.jpeg"/><Relationship Id="rId5" Type="http://schemas.openxmlformats.org/officeDocument/2006/relationships/image" Target="../media/image184.jpeg"/><Relationship Id="rId6" Type="http://schemas.openxmlformats.org/officeDocument/2006/relationships/image" Target="../media/image185.jpeg"/><Relationship Id="rId7" Type="http://schemas.openxmlformats.org/officeDocument/2006/relationships/image" Target="../media/image186.jpeg"/><Relationship Id="rId8" Type="http://schemas.openxmlformats.org/officeDocument/2006/relationships/image" Target="../media/image187.jpe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1" Type="http://schemas.openxmlformats.org/officeDocument/2006/relationships/image" Target="../media/image195.jpeg"/><Relationship Id="rId12" Type="http://schemas.openxmlformats.org/officeDocument/2006/relationships/image" Target="../media/image196.jpeg"/><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88.jpeg"/><Relationship Id="rId4" Type="http://schemas.openxmlformats.org/officeDocument/2006/relationships/image" Target="../media/image24.jpeg"/><Relationship Id="rId5" Type="http://schemas.openxmlformats.org/officeDocument/2006/relationships/image" Target="../media/image189.jpeg"/><Relationship Id="rId6" Type="http://schemas.openxmlformats.org/officeDocument/2006/relationships/image" Target="../media/image190.jpeg"/><Relationship Id="rId7" Type="http://schemas.openxmlformats.org/officeDocument/2006/relationships/image" Target="../media/image191.jpeg"/><Relationship Id="rId8" Type="http://schemas.openxmlformats.org/officeDocument/2006/relationships/image" Target="../media/image192.jpeg"/><Relationship Id="rId9" Type="http://schemas.openxmlformats.org/officeDocument/2006/relationships/image" Target="../media/image193.jpeg"/><Relationship Id="rId10" Type="http://schemas.openxmlformats.org/officeDocument/2006/relationships/image" Target="../media/image194.jpeg"/></Relationships>
</file>

<file path=ppt/slides/_rels/slide58.xml.rels><?xml version="1.0" encoding="UTF-8" standalone="yes"?>
<Relationships xmlns="http://schemas.openxmlformats.org/package/2006/relationships"><Relationship Id="rId11" Type="http://schemas.openxmlformats.org/officeDocument/2006/relationships/image" Target="../media/image204.jpeg"/><Relationship Id="rId12" Type="http://schemas.openxmlformats.org/officeDocument/2006/relationships/image" Target="../media/image205.jpeg"/><Relationship Id="rId13" Type="http://schemas.openxmlformats.org/officeDocument/2006/relationships/image" Target="../media/image206.jpeg"/><Relationship Id="rId14" Type="http://schemas.openxmlformats.org/officeDocument/2006/relationships/image" Target="../media/image207.jpeg"/><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97.jpeg"/><Relationship Id="rId4" Type="http://schemas.openxmlformats.org/officeDocument/2006/relationships/image" Target="../media/image23.jpeg"/><Relationship Id="rId5" Type="http://schemas.openxmlformats.org/officeDocument/2006/relationships/image" Target="../media/image198.jpeg"/><Relationship Id="rId6" Type="http://schemas.openxmlformats.org/officeDocument/2006/relationships/image" Target="../media/image199.jpeg"/><Relationship Id="rId7" Type="http://schemas.openxmlformats.org/officeDocument/2006/relationships/image" Target="../media/image200.jpeg"/><Relationship Id="rId8" Type="http://schemas.openxmlformats.org/officeDocument/2006/relationships/image" Target="../media/image201.jpeg"/><Relationship Id="rId9" Type="http://schemas.openxmlformats.org/officeDocument/2006/relationships/image" Target="../media/image202.jpeg"/><Relationship Id="rId10" Type="http://schemas.openxmlformats.org/officeDocument/2006/relationships/image" Target="../media/image203.jpeg"/></Relationships>
</file>

<file path=ppt/slides/_rels/slide59.xml.rels><?xml version="1.0" encoding="UTF-8" standalone="yes"?>
<Relationships xmlns="http://schemas.openxmlformats.org/package/2006/relationships"><Relationship Id="rId3" Type="http://schemas.openxmlformats.org/officeDocument/2006/relationships/image" Target="../media/image208.jpeg"/><Relationship Id="rId4" Type="http://schemas.openxmlformats.org/officeDocument/2006/relationships/image" Target="../media/image209.jpeg"/><Relationship Id="rId5" Type="http://schemas.openxmlformats.org/officeDocument/2006/relationships/image" Target="../media/image210.jpeg"/><Relationship Id="rId6" Type="http://schemas.openxmlformats.org/officeDocument/2006/relationships/image" Target="../media/image211.jpeg"/><Relationship Id="rId7" Type="http://schemas.openxmlformats.org/officeDocument/2006/relationships/image" Target="../media/image212.jpe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213.jpeg"/><Relationship Id="rId4" Type="http://schemas.openxmlformats.org/officeDocument/2006/relationships/image" Target="../media/image214.jpeg"/><Relationship Id="rId5" Type="http://schemas.openxmlformats.org/officeDocument/2006/relationships/image" Target="../media/image215.jpeg"/><Relationship Id="rId6" Type="http://schemas.openxmlformats.org/officeDocument/2006/relationships/image" Target="../media/image216.jpeg"/><Relationship Id="rId7" Type="http://schemas.openxmlformats.org/officeDocument/2006/relationships/image" Target="../media/image217.jpe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218.jpeg"/><Relationship Id="rId4" Type="http://schemas.openxmlformats.org/officeDocument/2006/relationships/image" Target="../media/image219.jpeg"/><Relationship Id="rId5" Type="http://schemas.openxmlformats.org/officeDocument/2006/relationships/image" Target="../media/image220.jpeg"/><Relationship Id="rId6" Type="http://schemas.openxmlformats.org/officeDocument/2006/relationships/image" Target="../media/image221.jpeg"/><Relationship Id="rId7" Type="http://schemas.openxmlformats.org/officeDocument/2006/relationships/image" Target="../media/image222.jpeg"/><Relationship Id="rId8" Type="http://schemas.openxmlformats.org/officeDocument/2006/relationships/image" Target="../media/image223.jpe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1" Type="http://schemas.openxmlformats.org/officeDocument/2006/relationships/image" Target="../media/image232.jpeg"/><Relationship Id="rId12" Type="http://schemas.openxmlformats.org/officeDocument/2006/relationships/image" Target="../media/image233.jpeg"/><Relationship Id="rId13" Type="http://schemas.openxmlformats.org/officeDocument/2006/relationships/image" Target="../media/image234.jpeg"/><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24.jpeg"/><Relationship Id="rId4" Type="http://schemas.openxmlformats.org/officeDocument/2006/relationships/image" Target="../media/image225.jpeg"/><Relationship Id="rId5" Type="http://schemas.openxmlformats.org/officeDocument/2006/relationships/image" Target="../media/image226.jpeg"/><Relationship Id="rId6" Type="http://schemas.openxmlformats.org/officeDocument/2006/relationships/image" Target="../media/image227.jpeg"/><Relationship Id="rId7" Type="http://schemas.openxmlformats.org/officeDocument/2006/relationships/image" Target="../media/image228.jpeg"/><Relationship Id="rId8" Type="http://schemas.openxmlformats.org/officeDocument/2006/relationships/image" Target="../media/image229.jpeg"/><Relationship Id="rId9" Type="http://schemas.openxmlformats.org/officeDocument/2006/relationships/image" Target="../media/image230.jpeg"/><Relationship Id="rId10" Type="http://schemas.openxmlformats.org/officeDocument/2006/relationships/image" Target="../media/image231.jpeg"/></Relationships>
</file>

<file path=ppt/slides/_rels/slide63.xml.rels><?xml version="1.0" encoding="UTF-8" standalone="yes"?>
<Relationships xmlns="http://schemas.openxmlformats.org/package/2006/relationships"><Relationship Id="rId3" Type="http://schemas.openxmlformats.org/officeDocument/2006/relationships/image" Target="../media/image235.png"/><Relationship Id="rId4" Type="http://schemas.openxmlformats.org/officeDocument/2006/relationships/image" Target="../media/image236.png"/><Relationship Id="rId5" Type="http://schemas.openxmlformats.org/officeDocument/2006/relationships/image" Target="../media/image237.jpeg"/><Relationship Id="rId6" Type="http://schemas.openxmlformats.org/officeDocument/2006/relationships/image" Target="../media/image238.jpe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39.jpeg"/></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0.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w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7" name="Picture 2" descr="20059119_KS77759"/>
          <p:cNvPicPr>
            <a:picLocks noChangeAspect="1" noChangeArrowheads="1"/>
          </p:cNvPicPr>
          <p:nvPr/>
        </p:nvPicPr>
        <p:blipFill>
          <a:blip r:embed="rId4" cstate="print"/>
          <a:srcRect l="7031" r="2034"/>
          <a:stretch>
            <a:fillRect/>
          </a:stretch>
        </p:blipFill>
        <p:spPr bwMode="auto">
          <a:xfrm>
            <a:off x="0" y="0"/>
            <a:ext cx="8869363" cy="6858000"/>
          </a:xfrm>
          <a:prstGeom prst="rect">
            <a:avLst/>
          </a:prstGeom>
          <a:noFill/>
          <a:ln w="9525">
            <a:noFill/>
            <a:miter lim="800000"/>
            <a:headEnd/>
            <a:tailEnd/>
          </a:ln>
        </p:spPr>
      </p:pic>
      <p:sp>
        <p:nvSpPr>
          <p:cNvPr id="557059" name="Rectangle 3"/>
          <p:cNvSpPr>
            <a:spLocks noGrp="1" noChangeArrowheads="1"/>
          </p:cNvSpPr>
          <p:nvPr>
            <p:ph type="ctrTitle" sz="quarter"/>
          </p:nvPr>
        </p:nvSpPr>
        <p:spPr>
          <a:xfrm>
            <a:off x="0" y="1676400"/>
            <a:ext cx="8869363" cy="1524000"/>
          </a:xfrm>
        </p:spPr>
        <p:txBody>
          <a:bodyPr/>
          <a:lstStyle/>
          <a:p>
            <a:pPr>
              <a:defRPr/>
            </a:pPr>
            <a:r>
              <a:rPr lang="en-US" sz="5400" dirty="0" smtClean="0">
                <a:solidFill>
                  <a:srgbClr val="FF4A4A"/>
                </a:solidFill>
                <a:latin typeface="Times New Roman" pitchFamily="18" charset="0"/>
                <a:cs typeface="Times New Roman" pitchFamily="18" charset="0"/>
              </a:rPr>
              <a:t>UNITED STATES SALES</a:t>
            </a:r>
            <a:r>
              <a:rPr lang="en-US" dirty="0" smtClean="0">
                <a:solidFill>
                  <a:srgbClr val="FF4A4A"/>
                </a:solidFill>
                <a:latin typeface="Times New Roman" pitchFamily="18" charset="0"/>
                <a:cs typeface="Times New Roman" pitchFamily="18" charset="0"/>
              </a:rPr>
              <a:t/>
            </a:r>
            <a:br>
              <a:rPr lang="en-US" dirty="0" smtClean="0">
                <a:solidFill>
                  <a:srgbClr val="FF4A4A"/>
                </a:solidFill>
                <a:latin typeface="Times New Roman" pitchFamily="18" charset="0"/>
                <a:cs typeface="Times New Roman" pitchFamily="18" charset="0"/>
              </a:rPr>
            </a:br>
            <a:r>
              <a:rPr lang="en-US" sz="3600" dirty="0" smtClean="0">
                <a:solidFill>
                  <a:srgbClr val="FF4A4A"/>
                </a:solidFill>
                <a:latin typeface="Times New Roman" pitchFamily="18" charset="0"/>
                <a:cs typeface="Times New Roman" pitchFamily="18" charset="0"/>
              </a:rPr>
              <a:t>CORPORATION</a:t>
            </a:r>
          </a:p>
        </p:txBody>
      </p:sp>
      <p:graphicFrame>
        <p:nvGraphicFramePr>
          <p:cNvPr id="1026" name="Object 4">
            <a:hlinkClick r:id="" action="ppaction://ole?verb=0"/>
          </p:cNvPr>
          <p:cNvGraphicFramePr>
            <a:graphicFrameLocks/>
          </p:cNvGraphicFramePr>
          <p:nvPr/>
        </p:nvGraphicFramePr>
        <p:xfrm>
          <a:off x="2133600" y="3657600"/>
          <a:ext cx="4449763" cy="2581275"/>
        </p:xfrm>
        <a:graphic>
          <a:graphicData uri="http://schemas.openxmlformats.org/presentationml/2006/ole">
            <p:oleObj spid="_x0000_s1026" name="Clip" r:id="rId5" imgW="9609524" imgH="5455700" progId="">
              <p:embed/>
            </p:oleObj>
          </a:graphicData>
        </a:graphic>
      </p:graphicFrame>
      <p:sp>
        <p:nvSpPr>
          <p:cNvPr id="1029" name="Rectangle 5"/>
          <p:cNvSpPr>
            <a:spLocks noChangeArrowheads="1"/>
          </p:cNvSpPr>
          <p:nvPr/>
        </p:nvSpPr>
        <p:spPr bwMode="auto">
          <a:xfrm>
            <a:off x="2124075" y="5387975"/>
            <a:ext cx="4419600" cy="636588"/>
          </a:xfrm>
          <a:prstGeom prst="rect">
            <a:avLst/>
          </a:prstGeom>
          <a:noFill/>
          <a:ln w="12700">
            <a:noFill/>
            <a:miter lim="800000"/>
            <a:headEnd/>
            <a:tailEnd/>
          </a:ln>
        </p:spPr>
        <p:txBody>
          <a:bodyPr lIns="90488" tIns="44450" rIns="90488" bIns="44450">
            <a:spAutoFit/>
          </a:bodyPr>
          <a:lstStyle/>
          <a:p>
            <a:pPr eaLnBrk="0" hangingPunct="0">
              <a:buFontTx/>
              <a:buNone/>
            </a:pPr>
            <a:r>
              <a:rPr lang="en-US" sz="2400" dirty="0">
                <a:solidFill>
                  <a:srgbClr val="FC0128"/>
                </a:solidFill>
                <a:latin typeface="Times New Roman" pitchFamily="18" charset="0"/>
              </a:rPr>
              <a:t>UNITED STATES SALES </a:t>
            </a:r>
          </a:p>
          <a:p>
            <a:pPr eaLnBrk="0" hangingPunct="0">
              <a:buFontTx/>
              <a:buNone/>
            </a:pPr>
            <a:r>
              <a:rPr lang="en-US" sz="1200" dirty="0">
                <a:solidFill>
                  <a:srgbClr val="FC0128"/>
                </a:solidFill>
                <a:latin typeface="Times New Roman" pitchFamily="18" charset="0"/>
              </a:rPr>
              <a:t>CORPORATION</a:t>
            </a:r>
          </a:p>
        </p:txBody>
      </p:sp>
      <p:sp>
        <p:nvSpPr>
          <p:cNvPr id="557062" name="Rectangle 6"/>
          <p:cNvSpPr>
            <a:spLocks noChangeArrowheads="1"/>
          </p:cNvSpPr>
          <p:nvPr/>
        </p:nvSpPr>
        <p:spPr bwMode="auto">
          <a:xfrm>
            <a:off x="5097463" y="4743450"/>
            <a:ext cx="612775" cy="273050"/>
          </a:xfrm>
          <a:prstGeom prst="rect">
            <a:avLst/>
          </a:prstGeom>
          <a:solidFill>
            <a:schemeClr val="tx1"/>
          </a:solidFill>
          <a:ln w="12700">
            <a:solidFill>
              <a:schemeClr val="tx1"/>
            </a:solid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557063" name="Rectangle 7"/>
          <p:cNvSpPr>
            <a:spLocks noChangeArrowheads="1"/>
          </p:cNvSpPr>
          <p:nvPr/>
        </p:nvSpPr>
        <p:spPr bwMode="auto">
          <a:xfrm>
            <a:off x="3044825" y="4729163"/>
            <a:ext cx="614363" cy="287337"/>
          </a:xfrm>
          <a:prstGeom prst="rect">
            <a:avLst/>
          </a:prstGeom>
          <a:solidFill>
            <a:schemeClr val="tx1"/>
          </a:solidFill>
          <a:ln w="12700">
            <a:solidFill>
              <a:schemeClr val="tx1"/>
            </a:solid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557064" name="Rectangle 8"/>
          <p:cNvSpPr>
            <a:spLocks noChangeArrowheads="1"/>
          </p:cNvSpPr>
          <p:nvPr/>
        </p:nvSpPr>
        <p:spPr bwMode="auto">
          <a:xfrm>
            <a:off x="5459413" y="4713288"/>
            <a:ext cx="369887" cy="304800"/>
          </a:xfrm>
          <a:prstGeom prst="rect">
            <a:avLst/>
          </a:prstGeom>
          <a:solidFill>
            <a:schemeClr val="tx1"/>
          </a:solidFill>
          <a:ln w="12700">
            <a:solidFill>
              <a:schemeClr val="tx1"/>
            </a:solid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557065" name="Rectangle 9"/>
          <p:cNvSpPr>
            <a:spLocks noChangeArrowheads="1"/>
          </p:cNvSpPr>
          <p:nvPr/>
        </p:nvSpPr>
        <p:spPr bwMode="auto">
          <a:xfrm>
            <a:off x="2946400" y="4713288"/>
            <a:ext cx="147638" cy="304800"/>
          </a:xfrm>
          <a:prstGeom prst="rect">
            <a:avLst/>
          </a:prstGeom>
          <a:solidFill>
            <a:schemeClr val="tx1"/>
          </a:solidFill>
          <a:ln w="12700">
            <a:solidFill>
              <a:schemeClr val="tx1"/>
            </a:solid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grpSp>
        <p:nvGrpSpPr>
          <p:cNvPr id="1034" name="Group 10"/>
          <p:cNvGrpSpPr>
            <a:grpSpLocks/>
          </p:cNvGrpSpPr>
          <p:nvPr/>
        </p:nvGrpSpPr>
        <p:grpSpPr bwMode="auto">
          <a:xfrm>
            <a:off x="2873375" y="4637088"/>
            <a:ext cx="3060700" cy="515937"/>
            <a:chOff x="1816" y="2160"/>
            <a:chExt cx="1928" cy="325"/>
          </a:xfrm>
        </p:grpSpPr>
        <p:sp>
          <p:nvSpPr>
            <p:cNvPr id="1035" name="Rectangle 11"/>
            <p:cNvSpPr>
              <a:spLocks noChangeArrowheads="1"/>
            </p:cNvSpPr>
            <p:nvPr/>
          </p:nvSpPr>
          <p:spPr bwMode="auto">
            <a:xfrm>
              <a:off x="3166" y="2160"/>
              <a:ext cx="578" cy="325"/>
            </a:xfrm>
            <a:prstGeom prst="rect">
              <a:avLst/>
            </a:prstGeom>
            <a:noFill/>
            <a:ln w="12700">
              <a:noFill/>
              <a:miter lim="800000"/>
              <a:headEnd/>
              <a:tailEnd/>
            </a:ln>
          </p:spPr>
          <p:txBody>
            <a:bodyPr lIns="90488" tIns="44450" rIns="90488" bIns="44450">
              <a:spAutoFit/>
            </a:bodyPr>
            <a:lstStyle/>
            <a:p>
              <a:pPr algn="l" eaLnBrk="0" hangingPunct="0">
                <a:buFontTx/>
                <a:buNone/>
              </a:pPr>
              <a:r>
                <a:rPr lang="en-US" sz="2800" dirty="0" smtClean="0">
                  <a:solidFill>
                    <a:srgbClr val="FF0000"/>
                  </a:solidFill>
                  <a:latin typeface="Times New Roman" pitchFamily="18" charset="0"/>
                </a:rPr>
                <a:t>2010</a:t>
              </a:r>
              <a:endParaRPr lang="en-US" sz="2800" dirty="0">
                <a:solidFill>
                  <a:srgbClr val="FF0000"/>
                </a:solidFill>
                <a:latin typeface="Times New Roman" pitchFamily="18" charset="0"/>
              </a:endParaRPr>
            </a:p>
          </p:txBody>
        </p:sp>
        <p:sp>
          <p:nvSpPr>
            <p:cNvPr id="1036" name="Rectangle 12"/>
            <p:cNvSpPr>
              <a:spLocks noChangeArrowheads="1"/>
            </p:cNvSpPr>
            <p:nvPr/>
          </p:nvSpPr>
          <p:spPr bwMode="auto">
            <a:xfrm>
              <a:off x="1816" y="2160"/>
              <a:ext cx="567" cy="325"/>
            </a:xfrm>
            <a:prstGeom prst="rect">
              <a:avLst/>
            </a:prstGeom>
            <a:noFill/>
            <a:ln w="12700">
              <a:noFill/>
              <a:miter lim="800000"/>
              <a:headEnd/>
              <a:tailEnd/>
            </a:ln>
          </p:spPr>
          <p:txBody>
            <a:bodyPr lIns="90488" tIns="44450" rIns="90488" bIns="44450">
              <a:spAutoFit/>
            </a:bodyPr>
            <a:lstStyle/>
            <a:p>
              <a:pPr algn="l" eaLnBrk="0" hangingPunct="0">
                <a:buFontTx/>
                <a:buNone/>
              </a:pPr>
              <a:r>
                <a:rPr lang="en-US" sz="2800" dirty="0">
                  <a:solidFill>
                    <a:srgbClr val="FF0000"/>
                  </a:solidFill>
                  <a:latin typeface="Times New Roman" pitchFamily="18" charset="0"/>
                </a:rPr>
                <a:t>1894</a:t>
              </a:r>
            </a:p>
          </p:txBody>
        </p:sp>
      </p:grpSp>
    </p:spTree>
  </p:cSld>
  <p:clrMapOvr>
    <a:masterClrMapping/>
  </p:clrMapOvr>
  <p:transition spd="slow" advTm="4000">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3234" name="Rectangle 2"/>
          <p:cNvSpPr>
            <a:spLocks noGrp="1" noChangeArrowheads="1"/>
          </p:cNvSpPr>
          <p:nvPr>
            <p:ph idx="1"/>
          </p:nvPr>
        </p:nvSpPr>
        <p:spPr/>
        <p:txBody>
          <a:bodyPr/>
          <a:lstStyle/>
          <a:p>
            <a:pPr>
              <a:buFontTx/>
              <a:buNone/>
              <a:defRPr/>
            </a:pPr>
            <a:r>
              <a:rPr lang="en-US" dirty="0" smtClean="0"/>
              <a:t>  </a:t>
            </a:r>
          </a:p>
        </p:txBody>
      </p:sp>
      <p:sp>
        <p:nvSpPr>
          <p:cNvPr id="223235" name="Text Box 3"/>
          <p:cNvSpPr txBox="1">
            <a:spLocks noChangeArrowheads="1"/>
          </p:cNvSpPr>
          <p:nvPr/>
        </p:nvSpPr>
        <p:spPr bwMode="auto">
          <a:xfrm>
            <a:off x="609600" y="1600200"/>
            <a:ext cx="7696200" cy="3108325"/>
          </a:xfrm>
          <a:prstGeom prst="rect">
            <a:avLst/>
          </a:prstGeom>
          <a:noFill/>
          <a:ln w="9525">
            <a:noFill/>
            <a:miter lim="800000"/>
            <a:headEnd/>
            <a:tailEnd/>
          </a:ln>
          <a:effectLst/>
        </p:spPr>
        <p:txBody>
          <a:bodyPr lIns="90488" tIns="44450" rIns="90488" bIns="44450">
            <a:spAutoFit/>
          </a:bodyPr>
          <a:lstStyle/>
          <a:p>
            <a:pPr>
              <a:buFontTx/>
              <a:buNone/>
              <a:defRPr/>
            </a:pPr>
            <a:r>
              <a:rPr lang="en-US" sz="6600" dirty="0">
                <a:solidFill>
                  <a:srgbClr val="FFC000"/>
                </a:solidFill>
                <a:effectLst>
                  <a:outerShdw blurRad="38100" dist="38100" dir="2700000" algn="tl">
                    <a:srgbClr val="000000"/>
                  </a:outerShdw>
                </a:effectLst>
              </a:rPr>
              <a:t>Military </a:t>
            </a:r>
          </a:p>
          <a:p>
            <a:pPr>
              <a:buFontTx/>
              <a:buNone/>
              <a:defRPr/>
            </a:pPr>
            <a:r>
              <a:rPr lang="en-US" sz="6600" dirty="0">
                <a:solidFill>
                  <a:srgbClr val="FFC000"/>
                </a:solidFill>
                <a:effectLst>
                  <a:outerShdw blurRad="38100" dist="38100" dir="2700000" algn="tl">
                    <a:srgbClr val="000000"/>
                  </a:outerShdw>
                </a:effectLst>
              </a:rPr>
              <a:t>Exchange </a:t>
            </a:r>
          </a:p>
          <a:p>
            <a:pPr>
              <a:buFontTx/>
              <a:buNone/>
              <a:defRPr/>
            </a:pPr>
            <a:r>
              <a:rPr lang="en-US" sz="6600" dirty="0">
                <a:solidFill>
                  <a:srgbClr val="FFC000"/>
                </a:solidFill>
                <a:effectLst>
                  <a:outerShdw blurRad="38100" dist="38100" dir="2700000" algn="tl">
                    <a:srgbClr val="000000"/>
                  </a:outerShdw>
                </a:effectLst>
              </a:rPr>
              <a:t>Demographics</a:t>
            </a:r>
          </a:p>
        </p:txBody>
      </p:sp>
    </p:spTree>
  </p:cSld>
  <p:clrMapOvr>
    <a:masterClrMapping/>
  </p:clrMapOvr>
  <p:transition spd="slow" advTm="8000">
    <p:strips dir="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6050" name="Rectangle 2050"/>
          <p:cNvSpPr>
            <a:spLocks noGrp="1" noChangeArrowheads="1"/>
          </p:cNvSpPr>
          <p:nvPr>
            <p:ph idx="1"/>
          </p:nvPr>
        </p:nvSpPr>
        <p:spPr>
          <a:xfrm>
            <a:off x="685800" y="1524000"/>
            <a:ext cx="7539038" cy="5029200"/>
          </a:xfrm>
          <a:noFill/>
          <a:ln/>
        </p:spPr>
        <p:txBody>
          <a:bodyPr/>
          <a:lstStyle/>
          <a:p>
            <a:pPr>
              <a:buFontTx/>
              <a:buNone/>
            </a:pPr>
            <a:r>
              <a:rPr lang="en-US" dirty="0"/>
              <a:t>  </a:t>
            </a:r>
          </a:p>
        </p:txBody>
      </p:sp>
      <p:sp>
        <p:nvSpPr>
          <p:cNvPr id="386051" name="Text Box 2051"/>
          <p:cNvSpPr txBox="1">
            <a:spLocks noChangeArrowheads="1"/>
          </p:cNvSpPr>
          <p:nvPr/>
        </p:nvSpPr>
        <p:spPr bwMode="auto">
          <a:xfrm>
            <a:off x="0" y="0"/>
            <a:ext cx="8869363" cy="1505540"/>
          </a:xfrm>
          <a:prstGeom prst="rect">
            <a:avLst/>
          </a:prstGeom>
          <a:noFill/>
          <a:ln w="9525">
            <a:noFill/>
            <a:miter lim="800000"/>
            <a:headEnd/>
            <a:tailEnd/>
          </a:ln>
          <a:effectLst>
            <a:outerShdw dist="35921" dir="2700000" algn="ctr" rotWithShape="0">
              <a:schemeClr val="bg2"/>
            </a:outerShdw>
          </a:effectLst>
        </p:spPr>
        <p:txBody>
          <a:bodyPr wrap="square" lIns="90488" tIns="44450" rIns="90488" bIns="44450">
            <a:spAutoFit/>
          </a:bodyPr>
          <a:lstStyle/>
          <a:p>
            <a:pPr>
              <a:buFontTx/>
              <a:buNone/>
            </a:pPr>
            <a:r>
              <a:rPr lang="en-US" sz="3600" dirty="0">
                <a:solidFill>
                  <a:srgbClr val="FFC000"/>
                </a:solidFill>
                <a:effectLst>
                  <a:outerShdw blurRad="38100" dist="38100" dir="2700000" algn="tl">
                    <a:srgbClr val="000000"/>
                  </a:outerShdw>
                </a:effectLst>
              </a:rPr>
              <a:t>Total Exchange Sales</a:t>
            </a:r>
          </a:p>
          <a:p>
            <a:pPr>
              <a:buFontTx/>
              <a:buNone/>
            </a:pPr>
            <a:r>
              <a:rPr lang="en-US" sz="2800" dirty="0">
                <a:solidFill>
                  <a:srgbClr val="FFC000"/>
                </a:solidFill>
                <a:effectLst>
                  <a:outerShdw blurRad="38100" dist="38100" dir="2700000" algn="tl">
                    <a:srgbClr val="000000"/>
                  </a:outerShdw>
                </a:effectLst>
              </a:rPr>
              <a:t>Direct Sales, FY </a:t>
            </a:r>
            <a:r>
              <a:rPr lang="en-US" sz="2800" dirty="0" smtClean="0">
                <a:solidFill>
                  <a:srgbClr val="FFC000"/>
                </a:solidFill>
                <a:effectLst>
                  <a:outerShdw blurRad="38100" dist="38100" dir="2700000" algn="tl">
                    <a:srgbClr val="000000"/>
                  </a:outerShdw>
                </a:effectLst>
              </a:rPr>
              <a:t>2008, </a:t>
            </a:r>
            <a:r>
              <a:rPr lang="en-US" sz="2800" dirty="0">
                <a:solidFill>
                  <a:srgbClr val="FFC000"/>
                </a:solidFill>
                <a:effectLst>
                  <a:outerShdw blurRad="38100" dist="38100" dir="2700000" algn="tl">
                    <a:srgbClr val="000000"/>
                  </a:outerShdw>
                </a:effectLst>
              </a:rPr>
              <a:t>In </a:t>
            </a:r>
            <a:r>
              <a:rPr lang="en-US" sz="2800" dirty="0" smtClean="0">
                <a:solidFill>
                  <a:srgbClr val="FFC000"/>
                </a:solidFill>
                <a:effectLst>
                  <a:outerShdw blurRad="38100" dist="38100" dir="2700000" algn="tl">
                    <a:srgbClr val="000000"/>
                  </a:outerShdw>
                </a:effectLst>
              </a:rPr>
              <a:t>Millions</a:t>
            </a:r>
            <a:endParaRPr lang="en-US" sz="2800" dirty="0">
              <a:solidFill>
                <a:srgbClr val="FFC000"/>
              </a:solidFill>
              <a:effectLst>
                <a:outerShdw blurRad="38100" dist="38100" dir="2700000" algn="tl">
                  <a:srgbClr val="000000"/>
                </a:outerShdw>
              </a:effectLst>
            </a:endParaRPr>
          </a:p>
          <a:p>
            <a:pPr>
              <a:buFontTx/>
              <a:buNone/>
            </a:pPr>
            <a:r>
              <a:rPr lang="en-US" sz="2800" dirty="0">
                <a:solidFill>
                  <a:srgbClr val="FFC000"/>
                </a:solidFill>
                <a:effectLst>
                  <a:outerShdw blurRad="38100" dist="38100" dir="2700000" algn="tl">
                    <a:srgbClr val="000000"/>
                  </a:outerShdw>
                </a:effectLst>
              </a:rPr>
              <a:t>Total </a:t>
            </a:r>
            <a:r>
              <a:rPr lang="en-US" sz="2800" dirty="0" smtClean="0">
                <a:solidFill>
                  <a:srgbClr val="FFC000"/>
                </a:solidFill>
                <a:effectLst>
                  <a:outerShdw blurRad="38100" dist="38100" dir="2700000" algn="tl">
                    <a:srgbClr val="000000"/>
                  </a:outerShdw>
                </a:effectLst>
              </a:rPr>
              <a:t>$12,292.0 </a:t>
            </a:r>
            <a:r>
              <a:rPr lang="en-US" dirty="0" smtClean="0">
                <a:solidFill>
                  <a:srgbClr val="FFC000"/>
                </a:solidFill>
                <a:effectLst>
                  <a:outerShdw blurRad="38100" dist="38100" dir="2700000" algn="tl">
                    <a:srgbClr val="000000"/>
                  </a:outerShdw>
                </a:effectLst>
              </a:rPr>
              <a:t>Difference (FY07) +2.8%</a:t>
            </a:r>
            <a:endParaRPr lang="en-US" dirty="0">
              <a:solidFill>
                <a:srgbClr val="FFC000"/>
              </a:solidFill>
              <a:effectLst>
                <a:outerShdw blurRad="38100" dist="38100" dir="2700000" algn="tl">
                  <a:srgbClr val="000000"/>
                </a:outerShdw>
              </a:effectLst>
            </a:endParaRPr>
          </a:p>
        </p:txBody>
      </p:sp>
      <p:graphicFrame>
        <p:nvGraphicFramePr>
          <p:cNvPr id="6" name="Object 2052"/>
          <p:cNvGraphicFramePr>
            <a:graphicFrameLocks noChangeAspect="1"/>
          </p:cNvGraphicFramePr>
          <p:nvPr/>
        </p:nvGraphicFramePr>
        <p:xfrm>
          <a:off x="533400" y="1524000"/>
          <a:ext cx="7896225" cy="4891088"/>
        </p:xfrm>
        <a:graphic>
          <a:graphicData uri="http://schemas.openxmlformats.org/drawingml/2006/chart">
            <c:chart xmlns:c="http://schemas.openxmlformats.org/drawingml/2006/chart" xmlns:r="http://schemas.openxmlformats.org/officeDocument/2006/relationships" r:id="rId3"/>
          </a:graphicData>
        </a:graphic>
      </p:graphicFrame>
      <p:sp>
        <p:nvSpPr>
          <p:cNvPr id="386055" name="Text Box 2055"/>
          <p:cNvSpPr txBox="1">
            <a:spLocks noChangeArrowheads="1"/>
          </p:cNvSpPr>
          <p:nvPr/>
        </p:nvSpPr>
        <p:spPr bwMode="auto">
          <a:xfrm>
            <a:off x="96838" y="6477000"/>
            <a:ext cx="3118643" cy="228268"/>
          </a:xfrm>
          <a:prstGeom prst="rect">
            <a:avLst/>
          </a:prstGeom>
          <a:noFill/>
          <a:ln w="9525">
            <a:noFill/>
            <a:miter lim="800000"/>
            <a:headEnd/>
            <a:tailEnd/>
          </a:ln>
          <a:effectLst>
            <a:outerShdw algn="ctr" rotWithShape="0">
              <a:srgbClr val="808080"/>
            </a:outerShdw>
          </a:effectLst>
        </p:spPr>
        <p:txBody>
          <a:bodyPr wrap="square" lIns="90488" tIns="44450" rIns="90488" bIns="44450">
            <a:spAutoFit/>
          </a:bodyPr>
          <a:lstStyle/>
          <a:p>
            <a:pPr>
              <a:buFontTx/>
              <a:buNone/>
            </a:pPr>
            <a:r>
              <a:rPr lang="en-US" sz="900" dirty="0">
                <a:effectLst/>
              </a:rPr>
              <a:t>Source: Exchange  </a:t>
            </a:r>
            <a:r>
              <a:rPr lang="en-US" sz="900" dirty="0" smtClean="0">
                <a:effectLst/>
              </a:rPr>
              <a:t>&amp; Commissary New – </a:t>
            </a:r>
            <a:r>
              <a:rPr lang="en-US" sz="900" dirty="0" smtClean="0"/>
              <a:t>10</a:t>
            </a:r>
            <a:r>
              <a:rPr lang="en-US" sz="900" dirty="0" smtClean="0">
                <a:effectLst/>
              </a:rPr>
              <a:t>/09</a:t>
            </a:r>
            <a:endParaRPr lang="en-US" sz="900" dirty="0">
              <a:effectLst/>
            </a:endParaRPr>
          </a:p>
        </p:txBody>
      </p:sp>
    </p:spTree>
  </p:cSld>
  <p:clrMapOvr>
    <a:masterClrMapping/>
  </p:clrMapOvr>
  <p:transition spd="slow">
    <p:random/>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4002" name="Text Box 3074"/>
          <p:cNvSpPr txBox="1">
            <a:spLocks noChangeArrowheads="1"/>
          </p:cNvSpPr>
          <p:nvPr/>
        </p:nvSpPr>
        <p:spPr bwMode="auto">
          <a:xfrm>
            <a:off x="15875" y="115888"/>
            <a:ext cx="8869363" cy="912812"/>
          </a:xfrm>
          <a:prstGeom prst="rect">
            <a:avLst/>
          </a:prstGeom>
          <a:noFill/>
          <a:ln w="9525">
            <a:noFill/>
            <a:miter lim="800000"/>
            <a:headEnd/>
            <a:tailEnd/>
          </a:ln>
          <a:effectLst/>
        </p:spPr>
        <p:txBody>
          <a:bodyPr lIns="90488" tIns="44450" rIns="90488" bIns="44450">
            <a:spAutoFit/>
          </a:bodyPr>
          <a:lstStyle/>
          <a:p>
            <a:pPr>
              <a:buFontTx/>
              <a:buNone/>
              <a:defRPr/>
            </a:pPr>
            <a:r>
              <a:rPr lang="en-US" sz="3600" dirty="0">
                <a:solidFill>
                  <a:srgbClr val="FFC000"/>
                </a:solidFill>
                <a:effectLst>
                  <a:outerShdw blurRad="38100" dist="38100" dir="2700000" algn="tl">
                    <a:srgbClr val="000000"/>
                  </a:outerShdw>
                </a:effectLst>
              </a:rPr>
              <a:t>Exchange Sales FY </a:t>
            </a:r>
            <a:r>
              <a:rPr lang="en-US" sz="3600" dirty="0" smtClean="0">
                <a:solidFill>
                  <a:srgbClr val="FFC000"/>
                </a:solidFill>
                <a:effectLst>
                  <a:outerShdw blurRad="38100" dist="38100" dir="2700000" algn="tl">
                    <a:srgbClr val="000000"/>
                  </a:outerShdw>
                </a:effectLst>
              </a:rPr>
              <a:t>1996 </a:t>
            </a:r>
            <a:r>
              <a:rPr lang="en-US" sz="3600" dirty="0">
                <a:solidFill>
                  <a:srgbClr val="FFC000"/>
                </a:solidFill>
                <a:effectLst>
                  <a:outerShdw blurRad="38100" dist="38100" dir="2700000" algn="tl">
                    <a:srgbClr val="000000"/>
                  </a:outerShdw>
                </a:effectLst>
              </a:rPr>
              <a:t>- </a:t>
            </a:r>
            <a:r>
              <a:rPr lang="en-US" sz="3600" dirty="0" smtClean="0">
                <a:solidFill>
                  <a:srgbClr val="FFC000"/>
                </a:solidFill>
                <a:effectLst>
                  <a:outerShdw blurRad="38100" dist="38100" dir="2700000" algn="tl">
                    <a:srgbClr val="000000"/>
                  </a:outerShdw>
                </a:effectLst>
              </a:rPr>
              <a:t>2008</a:t>
            </a:r>
            <a:endParaRPr lang="en-US" sz="3600" dirty="0">
              <a:solidFill>
                <a:srgbClr val="FFC000"/>
              </a:solidFill>
              <a:effectLst>
                <a:outerShdw blurRad="38100" dist="38100" dir="2700000" algn="tl">
                  <a:srgbClr val="000000"/>
                </a:outerShdw>
              </a:effectLst>
            </a:endParaRPr>
          </a:p>
          <a:p>
            <a:pPr>
              <a:buFontTx/>
              <a:buNone/>
              <a:defRPr/>
            </a:pPr>
            <a:r>
              <a:rPr lang="en-US" dirty="0">
                <a:solidFill>
                  <a:srgbClr val="FFC000"/>
                </a:solidFill>
                <a:effectLst>
                  <a:outerShdw blurRad="38100" dist="38100" dir="2700000" algn="tl">
                    <a:srgbClr val="000000"/>
                  </a:outerShdw>
                </a:effectLst>
              </a:rPr>
              <a:t>Direct Sales in $ Millions</a:t>
            </a:r>
          </a:p>
        </p:txBody>
      </p:sp>
      <p:graphicFrame>
        <p:nvGraphicFramePr>
          <p:cNvPr id="3074" name="Object 3076"/>
          <p:cNvGraphicFramePr>
            <a:graphicFrameLocks noChangeAspect="1"/>
          </p:cNvGraphicFramePr>
          <p:nvPr/>
        </p:nvGraphicFramePr>
        <p:xfrm>
          <a:off x="115888" y="838200"/>
          <a:ext cx="8610600" cy="5699125"/>
        </p:xfrm>
        <a:graphic>
          <a:graphicData uri="http://schemas.openxmlformats.org/presentationml/2006/ole">
            <p:oleObj spid="_x0000_s236546" name="Chart" r:id="rId4" imgW="7175500" imgH="4559300" progId="MSGraph.Chart.8">
              <p:embed followColorScheme="full"/>
            </p:oleObj>
          </a:graphicData>
        </a:graphic>
      </p:graphicFrame>
      <p:sp>
        <p:nvSpPr>
          <p:cNvPr id="5" name="Text Box 2055"/>
          <p:cNvSpPr txBox="1">
            <a:spLocks noChangeArrowheads="1"/>
          </p:cNvSpPr>
          <p:nvPr/>
        </p:nvSpPr>
        <p:spPr bwMode="auto">
          <a:xfrm>
            <a:off x="96838" y="6553200"/>
            <a:ext cx="3499643" cy="228268"/>
          </a:xfrm>
          <a:prstGeom prst="rect">
            <a:avLst/>
          </a:prstGeom>
          <a:noFill/>
          <a:ln w="9525">
            <a:noFill/>
            <a:miter lim="800000"/>
            <a:headEnd/>
            <a:tailEnd/>
          </a:ln>
          <a:effectLst>
            <a:outerShdw algn="ctr" rotWithShape="0">
              <a:srgbClr val="808080"/>
            </a:outerShdw>
          </a:effectLst>
        </p:spPr>
        <p:txBody>
          <a:bodyPr wrap="square" lIns="90488" tIns="44450" rIns="90488" bIns="44450">
            <a:spAutoFit/>
          </a:bodyPr>
          <a:lstStyle/>
          <a:p>
            <a:pPr>
              <a:buFontTx/>
              <a:buNone/>
            </a:pPr>
            <a:r>
              <a:rPr lang="en-US" sz="900" dirty="0">
                <a:effectLst/>
              </a:rPr>
              <a:t>Source: Exchange  </a:t>
            </a:r>
            <a:r>
              <a:rPr lang="en-US" sz="900" dirty="0" smtClean="0">
                <a:effectLst/>
              </a:rPr>
              <a:t>&amp; Commissary New – </a:t>
            </a:r>
            <a:r>
              <a:rPr lang="en-US" sz="900" dirty="0" smtClean="0"/>
              <a:t>10</a:t>
            </a:r>
            <a:r>
              <a:rPr lang="en-US" sz="900" dirty="0" smtClean="0">
                <a:effectLst/>
              </a:rPr>
              <a:t>/09</a:t>
            </a:r>
            <a:endParaRPr lang="en-US" sz="900" dirty="0">
              <a:effectLst/>
            </a:endParaRPr>
          </a:p>
        </p:txBody>
      </p:sp>
    </p:spTree>
  </p:cSld>
  <p:clrMapOvr>
    <a:masterClrMapping/>
  </p:clrMapOvr>
  <p:transition spd="slow">
    <p:random/>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03" name="Text Box 3"/>
          <p:cNvSpPr txBox="1">
            <a:spLocks noChangeArrowheads="1"/>
          </p:cNvSpPr>
          <p:nvPr/>
        </p:nvSpPr>
        <p:spPr bwMode="auto">
          <a:xfrm>
            <a:off x="0" y="1143000"/>
            <a:ext cx="3657600" cy="3105978"/>
          </a:xfrm>
          <a:prstGeom prst="rect">
            <a:avLst/>
          </a:prstGeom>
          <a:noFill/>
          <a:ln w="9525">
            <a:noFill/>
            <a:miter lim="800000"/>
            <a:headEnd/>
            <a:tailEnd/>
          </a:ln>
          <a:effectLst/>
        </p:spPr>
        <p:txBody>
          <a:bodyPr wrap="square" lIns="90488" tIns="44450" rIns="90488" bIns="44450">
            <a:spAutoFit/>
          </a:bodyPr>
          <a:lstStyle/>
          <a:p>
            <a:pPr>
              <a:buFontTx/>
              <a:buNone/>
              <a:defRPr/>
            </a:pPr>
            <a:r>
              <a:rPr lang="en-US" sz="2400" dirty="0">
                <a:solidFill>
                  <a:srgbClr val="FFC000"/>
                </a:solidFill>
                <a:effectLst>
                  <a:outerShdw blurRad="38100" dist="38100" dir="2700000" algn="tl">
                    <a:srgbClr val="000000"/>
                  </a:outerShdw>
                </a:effectLst>
              </a:rPr>
              <a:t>America’s Top </a:t>
            </a:r>
            <a:endParaRPr lang="en-US" sz="2400" dirty="0" smtClean="0">
              <a:solidFill>
                <a:srgbClr val="FFC000"/>
              </a:solidFill>
              <a:effectLst>
                <a:outerShdw blurRad="38100" dist="38100" dir="2700000" algn="tl">
                  <a:srgbClr val="000000"/>
                </a:outerShdw>
              </a:effectLst>
            </a:endParaRPr>
          </a:p>
          <a:p>
            <a:pPr>
              <a:buFontTx/>
              <a:buNone/>
              <a:defRPr/>
            </a:pPr>
            <a:r>
              <a:rPr lang="en-US" sz="2400" dirty="0" smtClean="0">
                <a:solidFill>
                  <a:srgbClr val="FFC000"/>
                </a:solidFill>
                <a:effectLst>
                  <a:outerShdw blurRad="38100" dist="38100" dir="2700000" algn="tl">
                    <a:srgbClr val="000000"/>
                  </a:outerShdw>
                </a:effectLst>
              </a:rPr>
              <a:t>Retailers </a:t>
            </a:r>
            <a:endParaRPr lang="en-US" sz="2400" dirty="0">
              <a:solidFill>
                <a:srgbClr val="FFC000"/>
              </a:solidFill>
              <a:effectLst>
                <a:outerShdw blurRad="38100" dist="38100" dir="2700000" algn="tl">
                  <a:srgbClr val="000000"/>
                </a:outerShdw>
              </a:effectLst>
            </a:endParaRPr>
          </a:p>
          <a:p>
            <a:pPr>
              <a:buFontTx/>
              <a:buNone/>
              <a:defRPr/>
            </a:pPr>
            <a:r>
              <a:rPr lang="en-US" sz="2400" dirty="0">
                <a:solidFill>
                  <a:srgbClr val="FFC000"/>
                </a:solidFill>
                <a:effectLst>
                  <a:outerShdw blurRad="38100" dist="38100" dir="2700000" algn="tl">
                    <a:srgbClr val="000000"/>
                  </a:outerShdw>
                </a:effectLst>
              </a:rPr>
              <a:t>General/Specialty Merchandise</a:t>
            </a:r>
          </a:p>
          <a:p>
            <a:pPr>
              <a:buFontTx/>
              <a:buNone/>
              <a:defRPr/>
            </a:pPr>
            <a:endParaRPr lang="en-US" sz="2800" dirty="0">
              <a:solidFill>
                <a:srgbClr val="FFC000"/>
              </a:solidFill>
              <a:effectLst>
                <a:outerShdw blurRad="38100" dist="38100" dir="2700000" algn="tl">
                  <a:srgbClr val="000000"/>
                </a:outerShdw>
              </a:effectLst>
            </a:endParaRPr>
          </a:p>
          <a:p>
            <a:pPr>
              <a:buFontTx/>
              <a:buNone/>
              <a:defRPr/>
            </a:pPr>
            <a:r>
              <a:rPr lang="en-US" dirty="0" smtClean="0">
                <a:solidFill>
                  <a:srgbClr val="FFC000"/>
                </a:solidFill>
                <a:effectLst>
                  <a:outerShdw blurRad="38100" dist="38100" dir="2700000" algn="tl">
                    <a:srgbClr val="000000"/>
                  </a:outerShdw>
                </a:effectLst>
              </a:rPr>
              <a:t>2008 Rank/2007 Rank/</a:t>
            </a:r>
          </a:p>
          <a:p>
            <a:pPr>
              <a:buFontTx/>
              <a:buNone/>
              <a:defRPr/>
            </a:pPr>
            <a:r>
              <a:rPr lang="en-US" dirty="0" smtClean="0">
                <a:solidFill>
                  <a:srgbClr val="FFC000"/>
                </a:solidFill>
                <a:effectLst>
                  <a:outerShdw blurRad="38100" dist="38100" dir="2700000" algn="tl">
                    <a:srgbClr val="000000"/>
                  </a:outerShdw>
                </a:effectLst>
              </a:rPr>
              <a:t>Retailer/2008 </a:t>
            </a:r>
            <a:r>
              <a:rPr lang="en-US" dirty="0">
                <a:solidFill>
                  <a:srgbClr val="FFC000"/>
                </a:solidFill>
                <a:effectLst>
                  <a:outerShdw blurRad="38100" dist="38100" dir="2700000" algn="tl">
                    <a:srgbClr val="000000"/>
                  </a:outerShdw>
                </a:effectLst>
              </a:rPr>
              <a:t>Sales</a:t>
            </a:r>
          </a:p>
          <a:p>
            <a:pPr>
              <a:buFontTx/>
              <a:buNone/>
              <a:defRPr/>
            </a:pPr>
            <a:r>
              <a:rPr lang="en-US" dirty="0">
                <a:solidFill>
                  <a:srgbClr val="FFC000"/>
                </a:solidFill>
                <a:effectLst>
                  <a:outerShdw blurRad="38100" dist="38100" dir="2700000" algn="tl">
                    <a:srgbClr val="000000"/>
                  </a:outerShdw>
                </a:effectLst>
              </a:rPr>
              <a:t>In Billions*/% Change from </a:t>
            </a:r>
            <a:r>
              <a:rPr lang="en-US" dirty="0" smtClean="0">
                <a:solidFill>
                  <a:srgbClr val="FFC000"/>
                </a:solidFill>
                <a:effectLst>
                  <a:outerShdw blurRad="38100" dist="38100" dir="2700000" algn="tl">
                    <a:srgbClr val="000000"/>
                  </a:outerShdw>
                </a:effectLst>
              </a:rPr>
              <a:t>2007</a:t>
            </a:r>
            <a:endParaRPr lang="en-US" dirty="0">
              <a:solidFill>
                <a:srgbClr val="FFC000"/>
              </a:solidFill>
              <a:effectLst>
                <a:outerShdw blurRad="38100" dist="38100" dir="2700000" algn="tl">
                  <a:srgbClr val="000000"/>
                </a:outerShdw>
              </a:effectLst>
            </a:endParaRPr>
          </a:p>
        </p:txBody>
      </p:sp>
      <p:sp>
        <p:nvSpPr>
          <p:cNvPr id="563204" name="Text Box 4"/>
          <p:cNvSpPr txBox="1">
            <a:spLocks noChangeArrowheads="1"/>
          </p:cNvSpPr>
          <p:nvPr/>
        </p:nvSpPr>
        <p:spPr bwMode="auto">
          <a:xfrm>
            <a:off x="141288" y="6403975"/>
            <a:ext cx="3379787" cy="228268"/>
          </a:xfrm>
          <a:prstGeom prst="rect">
            <a:avLst/>
          </a:prstGeom>
          <a:noFill/>
          <a:ln w="9525">
            <a:noFill/>
            <a:miter lim="800000"/>
            <a:headEnd/>
            <a:tailEnd/>
          </a:ln>
          <a:effectLst>
            <a:outerShdw algn="ctr" rotWithShape="0">
              <a:srgbClr val="808080"/>
            </a:outerShdw>
          </a:effectLst>
        </p:spPr>
        <p:txBody>
          <a:bodyPr lIns="90488" tIns="44450" rIns="90488" bIns="44450">
            <a:spAutoFit/>
          </a:bodyPr>
          <a:lstStyle/>
          <a:p>
            <a:pPr algn="l">
              <a:buFontTx/>
              <a:buNone/>
              <a:defRPr/>
            </a:pPr>
            <a:r>
              <a:rPr lang="en-US" sz="900" dirty="0"/>
              <a:t>Source: Exchange &amp; Commissary News </a:t>
            </a:r>
            <a:r>
              <a:rPr lang="en-US" sz="900" dirty="0" smtClean="0"/>
              <a:t>10/2009</a:t>
            </a:r>
            <a:endParaRPr lang="en-US" sz="900" dirty="0"/>
          </a:p>
        </p:txBody>
      </p:sp>
      <p:sp>
        <p:nvSpPr>
          <p:cNvPr id="563205" name="Text Box 5"/>
          <p:cNvSpPr txBox="1">
            <a:spLocks noChangeArrowheads="1"/>
          </p:cNvSpPr>
          <p:nvPr/>
        </p:nvSpPr>
        <p:spPr bwMode="auto">
          <a:xfrm>
            <a:off x="244475" y="5791200"/>
            <a:ext cx="3505200" cy="366767"/>
          </a:xfrm>
          <a:prstGeom prst="rect">
            <a:avLst/>
          </a:prstGeom>
          <a:noFill/>
          <a:ln w="9525">
            <a:noFill/>
            <a:miter lim="800000"/>
            <a:headEnd/>
            <a:tailEnd/>
          </a:ln>
          <a:effectLst>
            <a:outerShdw algn="ctr" rotWithShape="0">
              <a:srgbClr val="808080"/>
            </a:outerShdw>
          </a:effectLst>
        </p:spPr>
        <p:txBody>
          <a:bodyPr lIns="90488" tIns="44450" rIns="90488" bIns="44450">
            <a:spAutoFit/>
          </a:bodyPr>
          <a:lstStyle/>
          <a:p>
            <a:pPr algn="l">
              <a:buFont typeface="Arial" charset="0"/>
              <a:buChar char="•"/>
              <a:defRPr/>
            </a:pPr>
            <a:r>
              <a:rPr lang="en-US" sz="900" dirty="0" smtClean="0"/>
              <a:t>“</a:t>
            </a:r>
            <a:r>
              <a:rPr lang="en-US" sz="900" dirty="0"/>
              <a:t>Top retailers” sales figures include concession </a:t>
            </a:r>
            <a:endParaRPr lang="en-US" sz="900" dirty="0" smtClean="0"/>
          </a:p>
          <a:p>
            <a:pPr algn="l">
              <a:buFont typeface="Arial" charset="0"/>
              <a:buChar char="•"/>
              <a:defRPr/>
            </a:pPr>
            <a:r>
              <a:rPr lang="en-US" sz="900" dirty="0" smtClean="0"/>
              <a:t>and </a:t>
            </a:r>
            <a:r>
              <a:rPr lang="en-US" sz="900" dirty="0"/>
              <a:t>other indirect income</a:t>
            </a:r>
          </a:p>
        </p:txBody>
      </p:sp>
      <p:graphicFrame>
        <p:nvGraphicFramePr>
          <p:cNvPr id="563206" name="Group 6"/>
          <p:cNvGraphicFramePr>
            <a:graphicFrameLocks noGrp="1"/>
          </p:cNvGraphicFramePr>
          <p:nvPr>
            <p:ph sz="quarter" idx="2"/>
          </p:nvPr>
        </p:nvGraphicFramePr>
        <p:xfrm>
          <a:off x="3596481" y="152400"/>
          <a:ext cx="4800600" cy="6426200"/>
        </p:xfrm>
        <a:graphic>
          <a:graphicData uri="http://schemas.openxmlformats.org/drawingml/2006/table">
            <a:tbl>
              <a:tblPr/>
              <a:tblGrid>
                <a:gridCol w="510601"/>
                <a:gridCol w="511447"/>
                <a:gridCol w="1721152"/>
                <a:gridCol w="1066800"/>
                <a:gridCol w="990600"/>
              </a:tblGrid>
              <a:tr h="234950">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2008 Rank</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2007 Rank</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Retailer</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2008 Sales in Billions </a:t>
                      </a:r>
                      <a:r>
                        <a:rPr kumimoji="0" lang="en-US" sz="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10/0</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Change from 2007</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Wal-Mart Stores</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$405.607</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+7.1%</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3</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CVS Caremark</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87.472</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+14.6</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3</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4</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defRPr/>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Costco</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72.483</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+12.6</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4</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Home  Depot</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71.288</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-15.9</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5</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5</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Target</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64.948</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+2.5</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6</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6</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Walgreen</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59.034</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+13.4</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7</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8</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Lowe’s Companies</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48.230</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-0.1</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8</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7</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Sears Holdings</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46.770</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-7.8</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9</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9</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Best Buy</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40.023</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+11.4</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10</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10</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Macy’s</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24.892</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-5.5</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11</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14</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Rite Aid</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24.417</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+39.5</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12</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12</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Staples</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23.083</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+19.2</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13</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18</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Amazon.com</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19.166</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+29.2</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14</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13</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TJX Companies</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19.148</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+2.7</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15</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11</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J. C. Penney</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18.486</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-6.9</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16</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15</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Kohl’s</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16.389</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-0.5</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17</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16</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Gap</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14.526</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-7.9</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18</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17</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Office Depot</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14.496</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-6.6</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bg2">
                              <a:lumMod val="90000"/>
                              <a:lumOff val="10000"/>
                            </a:schemeClr>
                          </a:solidFill>
                          <a:effectLst>
                            <a:outerShdw blurRad="38100" dist="38100" dir="2700000" algn="tl">
                              <a:srgbClr val="000000"/>
                            </a:outerShdw>
                          </a:effectLst>
                          <a:latin typeface="Tahoma" pitchFamily="34" charset="0"/>
                        </a:rPr>
                        <a:t>19</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bg2">
                              <a:lumMod val="90000"/>
                              <a:lumOff val="10000"/>
                            </a:schemeClr>
                          </a:solidFill>
                          <a:effectLst>
                            <a:outerShdw blurRad="38100" dist="38100" dir="2700000" algn="tl">
                              <a:srgbClr val="000000"/>
                            </a:outerShdw>
                          </a:effectLst>
                          <a:latin typeface="Tahoma" pitchFamily="34" charset="0"/>
                        </a:rPr>
                        <a:t>19</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bg2">
                              <a:lumMod val="90000"/>
                              <a:lumOff val="10000"/>
                            </a:schemeClr>
                          </a:solidFill>
                          <a:effectLst>
                            <a:outerShdw blurRad="38100" dist="38100" dir="2700000" algn="tl">
                              <a:srgbClr val="000000"/>
                            </a:outerShdw>
                          </a:effectLst>
                          <a:latin typeface="Tahoma" pitchFamily="34" charset="0"/>
                        </a:rPr>
                        <a:t>U. S. Military Exchanges</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bg2">
                              <a:lumMod val="90000"/>
                              <a:lumOff val="10000"/>
                            </a:schemeClr>
                          </a:solidFill>
                          <a:effectLst>
                            <a:outerShdw blurRad="38100" dist="38100" dir="2700000" algn="tl">
                              <a:srgbClr val="000000"/>
                            </a:outerShdw>
                          </a:effectLst>
                          <a:latin typeface="Tahoma" pitchFamily="34" charset="0"/>
                        </a:rPr>
                        <a:t>14.153</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bg2">
                              <a:lumMod val="90000"/>
                              <a:lumOff val="10000"/>
                            </a:schemeClr>
                          </a:solidFill>
                          <a:effectLst>
                            <a:outerShdw blurRad="38100" dist="38100" dir="2700000" algn="tl">
                              <a:srgbClr val="000000"/>
                            </a:outerShdw>
                          </a:effectLst>
                          <a:latin typeface="Tahoma" pitchFamily="34" charset="0"/>
                        </a:rPr>
                        <a:t>+3.2</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20</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20</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Toys “R” Us</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13.724</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-0.5</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21</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21</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Circuit City Stores</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11.744</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-5.5</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3363">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22</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23</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Dollar General</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10.458</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+10.1</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23</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25</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BJ’s Wholesale Club</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10.027</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+11.4</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24</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22</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Limited Brands</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9.043</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-10.8</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4950">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25</a:t>
                      </a:r>
                    </a:p>
                  </a:txBody>
                  <a:tcPr marL="90488" marR="90488" marT="44450" marB="44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Nordstrom</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8.573</a:t>
                      </a:r>
                    </a:p>
                  </a:txBody>
                  <a:tcPr marL="90488" marR="90488" marT="44450" marB="4445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ct val="100000"/>
                        </a:lnSpc>
                        <a:spcBef>
                          <a:spcPct val="20000"/>
                        </a:spcBef>
                        <a:spcAft>
                          <a:spcPct val="0"/>
                        </a:spcAft>
                        <a:buClrTx/>
                        <a:buSzPct val="100000"/>
                        <a:buFontTx/>
                        <a:buNone/>
                        <a:tabLst/>
                      </a:pPr>
                      <a:r>
                        <a:rPr kumimoji="0" lang="en-US" sz="10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-5.6</a:t>
                      </a:r>
                    </a:p>
                  </a:txBody>
                  <a:tcPr marL="90488" marR="90488" marT="44450" marB="4445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slow" advTm="8000">
    <p:checker dir="ver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2194" name="Text Box 2"/>
          <p:cNvSpPr txBox="1">
            <a:spLocks noChangeArrowheads="1"/>
          </p:cNvSpPr>
          <p:nvPr/>
        </p:nvSpPr>
        <p:spPr bwMode="auto">
          <a:xfrm>
            <a:off x="0" y="152400"/>
            <a:ext cx="8869363" cy="936154"/>
          </a:xfrm>
          <a:prstGeom prst="rect">
            <a:avLst/>
          </a:prstGeom>
          <a:noFill/>
          <a:ln w="9525">
            <a:noFill/>
            <a:miter lim="800000"/>
            <a:headEnd/>
            <a:tailEnd/>
          </a:ln>
          <a:effectLst/>
        </p:spPr>
        <p:txBody>
          <a:bodyPr wrap="square" lIns="90488" tIns="44450" rIns="90488" bIns="44450">
            <a:spAutoFit/>
          </a:bodyPr>
          <a:lstStyle/>
          <a:p>
            <a:pPr>
              <a:lnSpc>
                <a:spcPts val="4400"/>
              </a:lnSpc>
              <a:buFontTx/>
              <a:buNone/>
            </a:pPr>
            <a:r>
              <a:rPr lang="en-US" sz="3600" dirty="0">
                <a:solidFill>
                  <a:srgbClr val="FFC000"/>
                </a:solidFill>
                <a:effectLst>
                  <a:outerShdw blurRad="38100" dist="38100" dir="2700000" algn="tl">
                    <a:srgbClr val="000000"/>
                  </a:outerShdw>
                </a:effectLst>
              </a:rPr>
              <a:t>Exchange Stores</a:t>
            </a:r>
          </a:p>
          <a:p>
            <a:pPr>
              <a:lnSpc>
                <a:spcPts val="2200"/>
              </a:lnSpc>
              <a:buFontTx/>
              <a:buNone/>
            </a:pPr>
            <a:r>
              <a:rPr lang="en-US" sz="1600" dirty="0">
                <a:solidFill>
                  <a:srgbClr val="FFC000"/>
                </a:solidFill>
                <a:effectLst>
                  <a:outerShdw blurRad="38100" dist="38100" dir="2700000" algn="tl">
                    <a:srgbClr val="000000"/>
                  </a:outerShdw>
                </a:effectLst>
              </a:rPr>
              <a:t>As of </a:t>
            </a:r>
            <a:r>
              <a:rPr lang="en-US" sz="1600" dirty="0" smtClean="0">
                <a:solidFill>
                  <a:srgbClr val="FFC000"/>
                </a:solidFill>
                <a:effectLst>
                  <a:outerShdw blurRad="38100" dist="38100" dir="2700000" algn="tl">
                    <a:srgbClr val="000000"/>
                  </a:outerShdw>
                </a:effectLst>
              </a:rPr>
              <a:t>September 2009</a:t>
            </a:r>
            <a:endParaRPr lang="en-US" sz="1600" dirty="0">
              <a:solidFill>
                <a:srgbClr val="FFC000"/>
              </a:solidFill>
              <a:effectLst>
                <a:outerShdw blurRad="38100" dist="38100" dir="2700000" algn="tl">
                  <a:srgbClr val="000000"/>
                </a:outerShdw>
              </a:effectLst>
            </a:endParaRPr>
          </a:p>
        </p:txBody>
      </p:sp>
      <p:graphicFrame>
        <p:nvGraphicFramePr>
          <p:cNvPr id="5" name="Object 3"/>
          <p:cNvGraphicFramePr>
            <a:graphicFrameLocks noChangeAspect="1"/>
          </p:cNvGraphicFramePr>
          <p:nvPr/>
        </p:nvGraphicFramePr>
        <p:xfrm>
          <a:off x="158750" y="914400"/>
          <a:ext cx="8485188" cy="5637213"/>
        </p:xfrm>
        <a:graphic>
          <a:graphicData uri="http://schemas.openxmlformats.org/drawingml/2006/chart">
            <c:chart xmlns:c="http://schemas.openxmlformats.org/drawingml/2006/chart" xmlns:r="http://schemas.openxmlformats.org/officeDocument/2006/relationships" r:id="rId3"/>
          </a:graphicData>
        </a:graphic>
      </p:graphicFrame>
      <p:sp>
        <p:nvSpPr>
          <p:cNvPr id="392196" name="Text Box 4"/>
          <p:cNvSpPr txBox="1">
            <a:spLocks noChangeArrowheads="1"/>
          </p:cNvSpPr>
          <p:nvPr/>
        </p:nvSpPr>
        <p:spPr bwMode="auto">
          <a:xfrm>
            <a:off x="228600" y="6477000"/>
            <a:ext cx="2827699" cy="228268"/>
          </a:xfrm>
          <a:prstGeom prst="rect">
            <a:avLst/>
          </a:prstGeom>
          <a:noFill/>
          <a:ln w="9525">
            <a:noFill/>
            <a:miter lim="800000"/>
            <a:headEnd/>
            <a:tailEnd/>
          </a:ln>
          <a:effectLst>
            <a:outerShdw algn="ctr" rotWithShape="0">
              <a:srgbClr val="808080"/>
            </a:outerShdw>
          </a:effectLst>
        </p:spPr>
        <p:txBody>
          <a:bodyPr wrap="none" lIns="90488" tIns="44450" rIns="90488" bIns="44450">
            <a:spAutoFit/>
          </a:bodyPr>
          <a:lstStyle/>
          <a:p>
            <a:pPr>
              <a:buFontTx/>
              <a:buNone/>
            </a:pPr>
            <a:r>
              <a:rPr lang="en-US" sz="900" dirty="0">
                <a:effectLst/>
              </a:rPr>
              <a:t>Source: Exchange &amp; Commissary News </a:t>
            </a:r>
            <a:r>
              <a:rPr lang="en-US" sz="900" dirty="0" smtClean="0">
                <a:effectLst/>
              </a:rPr>
              <a:t>10/09</a:t>
            </a:r>
            <a:endParaRPr lang="en-US" sz="900" dirty="0">
              <a:effectLst/>
            </a:endParaRPr>
          </a:p>
        </p:txBody>
      </p:sp>
      <p:sp>
        <p:nvSpPr>
          <p:cNvPr id="6" name="TextBox 5"/>
          <p:cNvSpPr txBox="1"/>
          <p:nvPr/>
        </p:nvSpPr>
        <p:spPr>
          <a:xfrm>
            <a:off x="2017864" y="5562600"/>
            <a:ext cx="5080237" cy="307777"/>
          </a:xfrm>
          <a:prstGeom prst="rect">
            <a:avLst/>
          </a:prstGeom>
          <a:noFill/>
        </p:spPr>
        <p:txBody>
          <a:bodyPr wrap="none" rtlCol="0">
            <a:spAutoFit/>
          </a:bodyPr>
          <a:lstStyle/>
          <a:p>
            <a:pPr>
              <a:buNone/>
            </a:pPr>
            <a:r>
              <a:rPr lang="en-US" sz="1400" dirty="0" smtClean="0"/>
              <a:t>Conus – 442          Overseas – 95         Worldwide - 537</a:t>
            </a:r>
            <a:endParaRPr lang="en-US" sz="1400" dirty="0"/>
          </a:p>
        </p:txBody>
      </p:sp>
    </p:spTree>
  </p:cSld>
  <p:clrMapOvr>
    <a:masterClrMapping/>
  </p:clrMapOvr>
  <p:transition spd="slow" advTm="8000">
    <p:pull dir="d"/>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4242" name="Text Box 1026"/>
          <p:cNvSpPr txBox="1">
            <a:spLocks noChangeArrowheads="1"/>
          </p:cNvSpPr>
          <p:nvPr/>
        </p:nvSpPr>
        <p:spPr bwMode="auto">
          <a:xfrm>
            <a:off x="762000" y="152400"/>
            <a:ext cx="7696200" cy="1187450"/>
          </a:xfrm>
          <a:prstGeom prst="rect">
            <a:avLst/>
          </a:prstGeom>
          <a:noFill/>
          <a:ln w="9525">
            <a:noFill/>
            <a:miter lim="800000"/>
            <a:headEnd/>
            <a:tailEnd/>
          </a:ln>
          <a:effectLst/>
        </p:spPr>
        <p:txBody>
          <a:bodyPr lIns="90488" tIns="44450" rIns="90488" bIns="44450">
            <a:spAutoFit/>
          </a:bodyPr>
          <a:lstStyle/>
          <a:p>
            <a:pPr>
              <a:buFontTx/>
              <a:buNone/>
            </a:pPr>
            <a:r>
              <a:rPr lang="en-US" sz="3600" dirty="0" smtClean="0">
                <a:solidFill>
                  <a:srgbClr val="FFC000"/>
                </a:solidFill>
                <a:effectLst>
                  <a:outerShdw blurRad="38100" dist="38100" dir="2700000" algn="tl">
                    <a:srgbClr val="000000"/>
                  </a:outerShdw>
                </a:effectLst>
              </a:rPr>
              <a:t>10,440,353 </a:t>
            </a:r>
            <a:r>
              <a:rPr lang="en-US" sz="3600" dirty="0">
                <a:solidFill>
                  <a:srgbClr val="FFC000"/>
                </a:solidFill>
                <a:effectLst>
                  <a:outerShdw blurRad="38100" dist="38100" dir="2700000" algn="tl">
                    <a:srgbClr val="000000"/>
                  </a:outerShdw>
                </a:effectLst>
              </a:rPr>
              <a:t>Authorized Military Exchange Shoppers*</a:t>
            </a:r>
          </a:p>
        </p:txBody>
      </p:sp>
      <p:graphicFrame>
        <p:nvGraphicFramePr>
          <p:cNvPr id="7" name="Object 1027"/>
          <p:cNvGraphicFramePr>
            <a:graphicFrameLocks noChangeAspect="1"/>
          </p:cNvGraphicFramePr>
          <p:nvPr/>
        </p:nvGraphicFramePr>
        <p:xfrm>
          <a:off x="457200" y="1066800"/>
          <a:ext cx="8001000" cy="4976813"/>
        </p:xfrm>
        <a:graphic>
          <a:graphicData uri="http://schemas.openxmlformats.org/drawingml/2006/chart">
            <c:chart xmlns:c="http://schemas.openxmlformats.org/drawingml/2006/chart" xmlns:r="http://schemas.openxmlformats.org/officeDocument/2006/relationships" r:id="rId3"/>
          </a:graphicData>
        </a:graphic>
      </p:graphicFrame>
      <p:sp>
        <p:nvSpPr>
          <p:cNvPr id="394244" name="Text Box 1028"/>
          <p:cNvSpPr txBox="1">
            <a:spLocks noChangeArrowheads="1"/>
          </p:cNvSpPr>
          <p:nvPr/>
        </p:nvSpPr>
        <p:spPr bwMode="auto">
          <a:xfrm>
            <a:off x="457200" y="5562600"/>
            <a:ext cx="2378075" cy="636588"/>
          </a:xfrm>
          <a:prstGeom prst="rect">
            <a:avLst/>
          </a:prstGeom>
          <a:noFill/>
          <a:ln w="9525">
            <a:noFill/>
            <a:miter lim="800000"/>
            <a:headEnd/>
            <a:tailEnd/>
          </a:ln>
          <a:effectLst/>
        </p:spPr>
        <p:txBody>
          <a:bodyPr lIns="90488" tIns="44450" rIns="90488" bIns="44450">
            <a:spAutoFit/>
          </a:bodyPr>
          <a:lstStyle/>
          <a:p>
            <a:pPr>
              <a:buFontTx/>
              <a:buNone/>
            </a:pPr>
            <a:r>
              <a:rPr lang="en-US" sz="1200" dirty="0">
                <a:effectLst/>
              </a:rPr>
              <a:t>** Retirees - Includes Regular &amp; Reserve Retirees and their dependents</a:t>
            </a:r>
          </a:p>
        </p:txBody>
      </p:sp>
      <p:sp>
        <p:nvSpPr>
          <p:cNvPr id="394245" name="Text Box 1029"/>
          <p:cNvSpPr txBox="1">
            <a:spLocks noChangeArrowheads="1"/>
          </p:cNvSpPr>
          <p:nvPr/>
        </p:nvSpPr>
        <p:spPr bwMode="auto">
          <a:xfrm>
            <a:off x="0" y="6477000"/>
            <a:ext cx="5714206" cy="228268"/>
          </a:xfrm>
          <a:prstGeom prst="rect">
            <a:avLst/>
          </a:prstGeom>
          <a:noFill/>
          <a:ln w="9525">
            <a:noFill/>
            <a:miter lim="800000"/>
            <a:headEnd/>
            <a:tailEnd/>
          </a:ln>
          <a:effectLst/>
        </p:spPr>
        <p:txBody>
          <a:bodyPr wrap="square" lIns="90488" tIns="44450" rIns="90488" bIns="44450">
            <a:spAutoFit/>
          </a:bodyPr>
          <a:lstStyle/>
          <a:p>
            <a:pPr>
              <a:buFontTx/>
              <a:buNone/>
            </a:pPr>
            <a:r>
              <a:rPr lang="en-US" sz="900" dirty="0">
                <a:effectLst/>
              </a:rPr>
              <a:t>Source: AAFES, DMDC Masterfile, </a:t>
            </a:r>
            <a:r>
              <a:rPr lang="en-US" sz="900" dirty="0" smtClean="0">
                <a:effectLst/>
              </a:rPr>
              <a:t>(September, 2007) Military </a:t>
            </a:r>
            <a:r>
              <a:rPr lang="en-US" sz="900" dirty="0">
                <a:effectLst/>
              </a:rPr>
              <a:t>Retailer </a:t>
            </a:r>
            <a:r>
              <a:rPr lang="en-US" sz="900" dirty="0" smtClean="0">
                <a:effectLst/>
              </a:rPr>
              <a:t>2010 </a:t>
            </a:r>
            <a:r>
              <a:rPr lang="en-US" sz="900" dirty="0">
                <a:effectLst/>
              </a:rPr>
              <a:t>Fact Book </a:t>
            </a:r>
          </a:p>
        </p:txBody>
      </p:sp>
      <p:sp>
        <p:nvSpPr>
          <p:cNvPr id="394246" name="Text Box 1030"/>
          <p:cNvSpPr txBox="1">
            <a:spLocks noChangeArrowheads="1"/>
          </p:cNvSpPr>
          <p:nvPr/>
        </p:nvSpPr>
        <p:spPr bwMode="auto">
          <a:xfrm>
            <a:off x="6365875" y="5156200"/>
            <a:ext cx="2378075" cy="1274708"/>
          </a:xfrm>
          <a:prstGeom prst="rect">
            <a:avLst/>
          </a:prstGeom>
          <a:noFill/>
          <a:ln w="9525">
            <a:noFill/>
            <a:miter lim="800000"/>
            <a:headEnd/>
            <a:tailEnd/>
          </a:ln>
          <a:effectLst/>
        </p:spPr>
        <p:txBody>
          <a:bodyPr lIns="90488" tIns="44450" rIns="90488" bIns="44450">
            <a:spAutoFit/>
          </a:bodyPr>
          <a:lstStyle/>
          <a:p>
            <a:pPr>
              <a:buFontTx/>
              <a:buNone/>
            </a:pPr>
            <a:r>
              <a:rPr lang="en-US" sz="1100" dirty="0">
                <a:effectLst/>
              </a:rPr>
              <a:t>*Total does not include the estimated 600,000 DoD Civilians, their dependents and eligible international military members who are  authorized users of portions of the military resale system</a:t>
            </a:r>
          </a:p>
        </p:txBody>
      </p:sp>
    </p:spTree>
  </p:cSld>
  <p:clrMapOvr>
    <a:masterClrMapping/>
  </p:clrMapOvr>
  <p:transition spd="slow" advTm="8000">
    <p:strips dir="rd"/>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6290" name="Text Box 1026"/>
          <p:cNvSpPr txBox="1">
            <a:spLocks noChangeArrowheads="1"/>
          </p:cNvSpPr>
          <p:nvPr/>
        </p:nvSpPr>
        <p:spPr bwMode="auto">
          <a:xfrm>
            <a:off x="838200" y="228600"/>
            <a:ext cx="3276600" cy="942975"/>
          </a:xfrm>
          <a:prstGeom prst="rect">
            <a:avLst/>
          </a:prstGeom>
          <a:noFill/>
          <a:ln w="9525">
            <a:noFill/>
            <a:miter lim="800000"/>
            <a:headEnd/>
            <a:tailEnd/>
          </a:ln>
          <a:effectLst/>
        </p:spPr>
        <p:txBody>
          <a:bodyPr lIns="90488" tIns="44450" rIns="90488" bIns="44450">
            <a:spAutoFit/>
          </a:bodyPr>
          <a:lstStyle/>
          <a:p>
            <a:pPr>
              <a:buFontTx/>
              <a:buNone/>
            </a:pPr>
            <a:r>
              <a:rPr lang="en-US" sz="2800" dirty="0">
                <a:solidFill>
                  <a:srgbClr val="FFC000"/>
                </a:solidFill>
                <a:effectLst>
                  <a:outerShdw blurRad="38100" dist="38100" dir="2700000" algn="tl">
                    <a:srgbClr val="000000"/>
                  </a:outerShdw>
                </a:effectLst>
              </a:rPr>
              <a:t>Age of Active-</a:t>
            </a:r>
          </a:p>
          <a:p>
            <a:pPr>
              <a:buFontTx/>
              <a:buNone/>
            </a:pPr>
            <a:r>
              <a:rPr lang="en-US" sz="2800" dirty="0">
                <a:solidFill>
                  <a:srgbClr val="FFC000"/>
                </a:solidFill>
                <a:effectLst>
                  <a:outerShdw blurRad="38100" dist="38100" dir="2700000" algn="tl">
                    <a:srgbClr val="000000"/>
                  </a:outerShdw>
                </a:effectLst>
              </a:rPr>
              <a:t>Duty Military</a:t>
            </a:r>
          </a:p>
        </p:txBody>
      </p:sp>
      <p:graphicFrame>
        <p:nvGraphicFramePr>
          <p:cNvPr id="10" name="Object 1024"/>
          <p:cNvGraphicFramePr>
            <a:graphicFrameLocks noChangeAspect="1"/>
          </p:cNvGraphicFramePr>
          <p:nvPr/>
        </p:nvGraphicFramePr>
        <p:xfrm>
          <a:off x="304800" y="2209800"/>
          <a:ext cx="4038600" cy="3644900"/>
        </p:xfrm>
        <a:graphic>
          <a:graphicData uri="http://schemas.openxmlformats.org/drawingml/2006/chart">
            <c:chart xmlns:c="http://schemas.openxmlformats.org/drawingml/2006/chart" xmlns:r="http://schemas.openxmlformats.org/officeDocument/2006/relationships" r:id="rId3"/>
          </a:graphicData>
        </a:graphic>
      </p:graphicFrame>
      <p:sp>
        <p:nvSpPr>
          <p:cNvPr id="396292" name="Text Box 1028"/>
          <p:cNvSpPr txBox="1">
            <a:spLocks noChangeArrowheads="1"/>
          </p:cNvSpPr>
          <p:nvPr/>
        </p:nvSpPr>
        <p:spPr bwMode="auto">
          <a:xfrm>
            <a:off x="457200" y="1371600"/>
            <a:ext cx="3810000" cy="520655"/>
          </a:xfrm>
          <a:prstGeom prst="rect">
            <a:avLst/>
          </a:prstGeom>
          <a:noFill/>
          <a:ln w="9525">
            <a:noFill/>
            <a:miter lim="800000"/>
            <a:headEnd/>
            <a:tailEnd/>
          </a:ln>
          <a:effectLst/>
        </p:spPr>
        <p:txBody>
          <a:bodyPr lIns="90488" tIns="44450" rIns="90488" bIns="44450">
            <a:spAutoFit/>
          </a:bodyPr>
          <a:lstStyle/>
          <a:p>
            <a:pPr>
              <a:buFontTx/>
              <a:buNone/>
            </a:pPr>
            <a:r>
              <a:rPr lang="en-US" sz="1400" dirty="0">
                <a:effectLst/>
              </a:rPr>
              <a:t>Nearly 8 of 10 (79.8%) active duty military members are under age 35.</a:t>
            </a:r>
          </a:p>
        </p:txBody>
      </p:sp>
      <p:sp>
        <p:nvSpPr>
          <p:cNvPr id="396293" name="Text Box 1029"/>
          <p:cNvSpPr txBox="1">
            <a:spLocks noChangeArrowheads="1"/>
          </p:cNvSpPr>
          <p:nvPr/>
        </p:nvSpPr>
        <p:spPr bwMode="auto">
          <a:xfrm>
            <a:off x="566658" y="6019800"/>
            <a:ext cx="3627597" cy="366767"/>
          </a:xfrm>
          <a:prstGeom prst="rect">
            <a:avLst/>
          </a:prstGeom>
          <a:noFill/>
          <a:ln w="9525">
            <a:noFill/>
            <a:miter lim="800000"/>
            <a:headEnd/>
            <a:tailEnd/>
          </a:ln>
          <a:effectLst/>
        </p:spPr>
        <p:txBody>
          <a:bodyPr wrap="none" lIns="90488" tIns="44450" rIns="90488" bIns="44450">
            <a:spAutoFit/>
          </a:bodyPr>
          <a:lstStyle/>
          <a:p>
            <a:pPr>
              <a:buFontTx/>
              <a:buNone/>
            </a:pPr>
            <a:r>
              <a:rPr lang="en-US" sz="900" dirty="0">
                <a:effectLst/>
              </a:rPr>
              <a:t>Source: DMDC Active Duty Master File (September </a:t>
            </a:r>
            <a:r>
              <a:rPr lang="en-US" sz="900" dirty="0" smtClean="0">
                <a:effectLst/>
              </a:rPr>
              <a:t>2007) </a:t>
            </a:r>
            <a:r>
              <a:rPr lang="en-US" sz="900" dirty="0">
                <a:effectLst/>
              </a:rPr>
              <a:t>– </a:t>
            </a:r>
          </a:p>
          <a:p>
            <a:pPr>
              <a:buFontTx/>
              <a:buNone/>
            </a:pPr>
            <a:r>
              <a:rPr lang="en-US" sz="900" dirty="0">
                <a:effectLst/>
              </a:rPr>
              <a:t>Military Retailer, </a:t>
            </a:r>
            <a:r>
              <a:rPr lang="en-US" sz="900" dirty="0" smtClean="0">
                <a:effectLst/>
              </a:rPr>
              <a:t>2010 </a:t>
            </a:r>
            <a:r>
              <a:rPr lang="en-US" sz="900" dirty="0">
                <a:effectLst/>
              </a:rPr>
              <a:t>Fact Book</a:t>
            </a:r>
          </a:p>
        </p:txBody>
      </p:sp>
      <p:graphicFrame>
        <p:nvGraphicFramePr>
          <p:cNvPr id="11" name="Object 1025"/>
          <p:cNvGraphicFramePr>
            <a:graphicFrameLocks noChangeAspect="1"/>
          </p:cNvGraphicFramePr>
          <p:nvPr/>
        </p:nvGraphicFramePr>
        <p:xfrm>
          <a:off x="4419600" y="2133600"/>
          <a:ext cx="4212502" cy="3798888"/>
        </p:xfrm>
        <a:graphic>
          <a:graphicData uri="http://schemas.openxmlformats.org/drawingml/2006/chart">
            <c:chart xmlns:c="http://schemas.openxmlformats.org/drawingml/2006/chart" xmlns:r="http://schemas.openxmlformats.org/officeDocument/2006/relationships" r:id="rId4"/>
          </a:graphicData>
        </a:graphic>
      </p:graphicFrame>
      <p:sp>
        <p:nvSpPr>
          <p:cNvPr id="396295" name="Text Box 1031"/>
          <p:cNvSpPr txBox="1">
            <a:spLocks noChangeArrowheads="1"/>
          </p:cNvSpPr>
          <p:nvPr/>
        </p:nvSpPr>
        <p:spPr bwMode="auto">
          <a:xfrm>
            <a:off x="4953000" y="152400"/>
            <a:ext cx="3276600" cy="942975"/>
          </a:xfrm>
          <a:prstGeom prst="rect">
            <a:avLst/>
          </a:prstGeom>
          <a:noFill/>
          <a:ln w="9525">
            <a:noFill/>
            <a:miter lim="800000"/>
            <a:headEnd/>
            <a:tailEnd/>
          </a:ln>
          <a:effectLst/>
        </p:spPr>
        <p:txBody>
          <a:bodyPr lIns="90488" tIns="44450" rIns="90488" bIns="44450">
            <a:spAutoFit/>
          </a:bodyPr>
          <a:lstStyle/>
          <a:p>
            <a:pPr>
              <a:buFontTx/>
              <a:buNone/>
            </a:pPr>
            <a:r>
              <a:rPr lang="en-US" sz="2800" dirty="0">
                <a:solidFill>
                  <a:srgbClr val="FFC000"/>
                </a:solidFill>
                <a:effectLst>
                  <a:outerShdw blurRad="38100" dist="38100" dir="2700000" algn="tl">
                    <a:srgbClr val="000000"/>
                  </a:outerShdw>
                </a:effectLst>
              </a:rPr>
              <a:t>Age of the Selected Reserve</a:t>
            </a:r>
          </a:p>
        </p:txBody>
      </p:sp>
      <p:sp>
        <p:nvSpPr>
          <p:cNvPr id="396296" name="Text Box 1032"/>
          <p:cNvSpPr txBox="1">
            <a:spLocks noChangeArrowheads="1"/>
          </p:cNvSpPr>
          <p:nvPr/>
        </p:nvSpPr>
        <p:spPr bwMode="auto">
          <a:xfrm>
            <a:off x="4663281" y="1066800"/>
            <a:ext cx="4038600" cy="1166986"/>
          </a:xfrm>
          <a:prstGeom prst="rect">
            <a:avLst/>
          </a:prstGeom>
          <a:noFill/>
          <a:ln w="9525">
            <a:noFill/>
            <a:miter lim="800000"/>
            <a:headEnd/>
            <a:tailEnd/>
          </a:ln>
          <a:effectLst/>
        </p:spPr>
        <p:txBody>
          <a:bodyPr lIns="90488" tIns="44450" rIns="90488" bIns="44450">
            <a:spAutoFit/>
          </a:bodyPr>
          <a:lstStyle/>
          <a:p>
            <a:pPr>
              <a:buFontTx/>
              <a:buNone/>
            </a:pPr>
            <a:r>
              <a:rPr lang="en-US" sz="1400" dirty="0">
                <a:effectLst/>
              </a:rPr>
              <a:t>Selected Reserve members tend to be older than their active duty counterparts: Almost 1/3 (30.8%) are 25 or younger, versus the nearly half (47.5%) of active duty members in the same age bracket. </a:t>
            </a:r>
          </a:p>
        </p:txBody>
      </p:sp>
      <p:sp>
        <p:nvSpPr>
          <p:cNvPr id="396297" name="Text Box 1033"/>
          <p:cNvSpPr txBox="1">
            <a:spLocks noChangeArrowheads="1"/>
          </p:cNvSpPr>
          <p:nvPr/>
        </p:nvSpPr>
        <p:spPr bwMode="auto">
          <a:xfrm>
            <a:off x="5181600" y="5943600"/>
            <a:ext cx="2852738" cy="498475"/>
          </a:xfrm>
          <a:prstGeom prst="rect">
            <a:avLst/>
          </a:prstGeom>
          <a:noFill/>
          <a:ln w="9525">
            <a:noFill/>
            <a:miter lim="800000"/>
            <a:headEnd/>
            <a:tailEnd/>
          </a:ln>
          <a:effectLst/>
        </p:spPr>
        <p:txBody>
          <a:bodyPr lIns="90488" tIns="44450" rIns="90488" bIns="44450">
            <a:spAutoFit/>
          </a:bodyPr>
          <a:lstStyle/>
          <a:p>
            <a:pPr>
              <a:buFontTx/>
              <a:buNone/>
            </a:pPr>
            <a:r>
              <a:rPr lang="en-US" sz="900" dirty="0">
                <a:effectLst/>
              </a:rPr>
              <a:t>Source: DMDC Reserve Components Common </a:t>
            </a:r>
          </a:p>
          <a:p>
            <a:pPr>
              <a:buFontTx/>
              <a:buNone/>
            </a:pPr>
            <a:r>
              <a:rPr lang="en-US" sz="900" dirty="0">
                <a:effectLst/>
              </a:rPr>
              <a:t>Personnel Data System (September 2005) – </a:t>
            </a:r>
          </a:p>
          <a:p>
            <a:pPr>
              <a:buFontTx/>
              <a:buNone/>
            </a:pPr>
            <a:r>
              <a:rPr lang="en-US" sz="900" dirty="0">
                <a:effectLst/>
              </a:rPr>
              <a:t>Military Retailer, 2008 Fact Book</a:t>
            </a:r>
          </a:p>
        </p:txBody>
      </p:sp>
    </p:spTree>
  </p:cSld>
  <p:clrMapOvr>
    <a:masterClrMapping/>
  </p:clrMapOvr>
  <p:transition spd="slow" advTm="8000">
    <p:strips dir="ru"/>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8338" name="Text Box 2"/>
          <p:cNvSpPr txBox="1">
            <a:spLocks noChangeArrowheads="1"/>
          </p:cNvSpPr>
          <p:nvPr/>
        </p:nvSpPr>
        <p:spPr bwMode="auto">
          <a:xfrm>
            <a:off x="609600" y="228600"/>
            <a:ext cx="3581400" cy="942975"/>
          </a:xfrm>
          <a:prstGeom prst="rect">
            <a:avLst/>
          </a:prstGeom>
          <a:noFill/>
          <a:ln w="9525">
            <a:noFill/>
            <a:miter lim="800000"/>
            <a:headEnd/>
            <a:tailEnd/>
          </a:ln>
          <a:effectLst/>
        </p:spPr>
        <p:txBody>
          <a:bodyPr lIns="90488" tIns="44450" rIns="90488" bIns="44450">
            <a:spAutoFit/>
          </a:bodyPr>
          <a:lstStyle/>
          <a:p>
            <a:pPr>
              <a:buFontTx/>
              <a:buNone/>
            </a:pPr>
            <a:r>
              <a:rPr lang="en-US" sz="2800" dirty="0">
                <a:solidFill>
                  <a:srgbClr val="FFC000"/>
                </a:solidFill>
                <a:effectLst>
                  <a:outerShdw blurRad="38100" dist="38100" dir="2700000" algn="tl">
                    <a:srgbClr val="000000"/>
                  </a:outerShdw>
                </a:effectLst>
              </a:rPr>
              <a:t>Age of Dependents – Active Duty</a:t>
            </a:r>
          </a:p>
        </p:txBody>
      </p:sp>
      <p:graphicFrame>
        <p:nvGraphicFramePr>
          <p:cNvPr id="9" name="Object 3"/>
          <p:cNvGraphicFramePr>
            <a:graphicFrameLocks noChangeAspect="1"/>
          </p:cNvGraphicFramePr>
          <p:nvPr/>
        </p:nvGraphicFramePr>
        <p:xfrm>
          <a:off x="28575" y="1219200"/>
          <a:ext cx="4300538" cy="4905375"/>
        </p:xfrm>
        <a:graphic>
          <a:graphicData uri="http://schemas.openxmlformats.org/drawingml/2006/chart">
            <c:chart xmlns:c="http://schemas.openxmlformats.org/drawingml/2006/chart" xmlns:r="http://schemas.openxmlformats.org/officeDocument/2006/relationships" r:id="rId3"/>
          </a:graphicData>
        </a:graphic>
      </p:graphicFrame>
      <p:sp>
        <p:nvSpPr>
          <p:cNvPr id="398340" name="Text Box 4"/>
          <p:cNvSpPr txBox="1">
            <a:spLocks noChangeArrowheads="1"/>
          </p:cNvSpPr>
          <p:nvPr/>
        </p:nvSpPr>
        <p:spPr bwMode="auto">
          <a:xfrm>
            <a:off x="838200" y="6172200"/>
            <a:ext cx="7315200" cy="366767"/>
          </a:xfrm>
          <a:prstGeom prst="rect">
            <a:avLst/>
          </a:prstGeom>
          <a:noFill/>
          <a:ln w="9525">
            <a:noFill/>
            <a:miter lim="800000"/>
            <a:headEnd/>
            <a:tailEnd/>
          </a:ln>
          <a:effectLst/>
        </p:spPr>
        <p:txBody>
          <a:bodyPr lIns="90488" tIns="44450" rIns="90488" bIns="44450">
            <a:spAutoFit/>
          </a:bodyPr>
          <a:lstStyle/>
          <a:p>
            <a:pPr>
              <a:buFontTx/>
              <a:buNone/>
            </a:pPr>
            <a:r>
              <a:rPr lang="en-US" sz="900" dirty="0">
                <a:effectLst/>
              </a:rPr>
              <a:t>Source: DMDC Miltary Family File (September </a:t>
            </a:r>
            <a:r>
              <a:rPr lang="en-US" sz="900" dirty="0" smtClean="0">
                <a:effectLst/>
              </a:rPr>
              <a:t>2007) </a:t>
            </a:r>
            <a:r>
              <a:rPr lang="en-US" sz="900" dirty="0">
                <a:effectLst/>
              </a:rPr>
              <a:t>– </a:t>
            </a:r>
          </a:p>
          <a:p>
            <a:pPr>
              <a:buFontTx/>
              <a:buNone/>
            </a:pPr>
            <a:r>
              <a:rPr lang="en-US" sz="900" dirty="0">
                <a:effectLst/>
              </a:rPr>
              <a:t>Military Retailer, </a:t>
            </a:r>
            <a:r>
              <a:rPr lang="en-US" sz="900" dirty="0" smtClean="0">
                <a:effectLst/>
              </a:rPr>
              <a:t>2010 Fact </a:t>
            </a:r>
            <a:r>
              <a:rPr lang="en-US" sz="900" dirty="0">
                <a:effectLst/>
              </a:rPr>
              <a:t>Book</a:t>
            </a:r>
          </a:p>
        </p:txBody>
      </p:sp>
      <p:graphicFrame>
        <p:nvGraphicFramePr>
          <p:cNvPr id="10" name="Object 5"/>
          <p:cNvGraphicFramePr>
            <a:graphicFrameLocks noChangeAspect="1"/>
          </p:cNvGraphicFramePr>
          <p:nvPr/>
        </p:nvGraphicFramePr>
        <p:xfrm>
          <a:off x="4357688" y="1295400"/>
          <a:ext cx="4198937" cy="4808538"/>
        </p:xfrm>
        <a:graphic>
          <a:graphicData uri="http://schemas.openxmlformats.org/drawingml/2006/chart">
            <c:chart xmlns:c="http://schemas.openxmlformats.org/drawingml/2006/chart" xmlns:r="http://schemas.openxmlformats.org/officeDocument/2006/relationships" r:id="rId4"/>
          </a:graphicData>
        </a:graphic>
      </p:graphicFrame>
      <p:sp>
        <p:nvSpPr>
          <p:cNvPr id="398342" name="Text Box 6"/>
          <p:cNvSpPr txBox="1">
            <a:spLocks noChangeArrowheads="1"/>
          </p:cNvSpPr>
          <p:nvPr/>
        </p:nvSpPr>
        <p:spPr bwMode="auto">
          <a:xfrm>
            <a:off x="4724400" y="228600"/>
            <a:ext cx="3810000" cy="942975"/>
          </a:xfrm>
          <a:prstGeom prst="rect">
            <a:avLst/>
          </a:prstGeom>
          <a:noFill/>
          <a:ln w="9525">
            <a:noFill/>
            <a:miter lim="800000"/>
            <a:headEnd/>
            <a:tailEnd/>
          </a:ln>
          <a:effectLst/>
        </p:spPr>
        <p:txBody>
          <a:bodyPr lIns="90488" tIns="44450" rIns="90488" bIns="44450">
            <a:spAutoFit/>
          </a:bodyPr>
          <a:lstStyle/>
          <a:p>
            <a:pPr>
              <a:buFontTx/>
              <a:buNone/>
            </a:pPr>
            <a:r>
              <a:rPr lang="en-US" sz="2800" dirty="0">
                <a:solidFill>
                  <a:srgbClr val="FFC000"/>
                </a:solidFill>
                <a:effectLst>
                  <a:outerShdw blurRad="38100" dist="38100" dir="2700000" algn="tl">
                    <a:srgbClr val="000000"/>
                  </a:outerShdw>
                </a:effectLst>
              </a:rPr>
              <a:t>Age of Dependents – Selected Reserve</a:t>
            </a:r>
          </a:p>
        </p:txBody>
      </p:sp>
    </p:spTree>
  </p:cSld>
  <p:clrMapOvr>
    <a:masterClrMapping/>
  </p:clrMapOvr>
  <p:transition spd="slow" advTm="8000">
    <p:strips dir="ru"/>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0386" name="Text Box 4098"/>
          <p:cNvSpPr txBox="1">
            <a:spLocks noChangeArrowheads="1"/>
          </p:cNvSpPr>
          <p:nvPr/>
        </p:nvSpPr>
        <p:spPr bwMode="auto">
          <a:xfrm>
            <a:off x="228600" y="141288"/>
            <a:ext cx="8458200" cy="638175"/>
          </a:xfrm>
          <a:prstGeom prst="rect">
            <a:avLst/>
          </a:prstGeom>
          <a:noFill/>
          <a:ln w="9525">
            <a:noFill/>
            <a:miter lim="800000"/>
            <a:headEnd/>
            <a:tailEnd/>
          </a:ln>
          <a:effectLst/>
        </p:spPr>
        <p:txBody>
          <a:bodyPr lIns="90488" tIns="44450" rIns="90488" bIns="44450">
            <a:spAutoFit/>
          </a:bodyPr>
          <a:lstStyle/>
          <a:p>
            <a:pPr>
              <a:buFontTx/>
              <a:buNone/>
            </a:pPr>
            <a:r>
              <a:rPr lang="en-US" sz="3600" dirty="0">
                <a:solidFill>
                  <a:srgbClr val="FFC000"/>
                </a:solidFill>
                <a:effectLst>
                  <a:outerShdw blurRad="38100" dist="38100" dir="2700000" algn="tl">
                    <a:srgbClr val="000000"/>
                  </a:outerShdw>
                </a:effectLst>
              </a:rPr>
              <a:t>Active Duty Military Market</a:t>
            </a:r>
          </a:p>
        </p:txBody>
      </p:sp>
      <p:sp>
        <p:nvSpPr>
          <p:cNvPr id="400387" name="Text Box 4099"/>
          <p:cNvSpPr txBox="1">
            <a:spLocks noChangeArrowheads="1"/>
          </p:cNvSpPr>
          <p:nvPr/>
        </p:nvSpPr>
        <p:spPr bwMode="auto">
          <a:xfrm>
            <a:off x="392113" y="3309938"/>
            <a:ext cx="3113087" cy="363537"/>
          </a:xfrm>
          <a:prstGeom prst="rect">
            <a:avLst/>
          </a:prstGeom>
          <a:noFill/>
          <a:ln w="9525">
            <a:noFill/>
            <a:miter lim="800000"/>
            <a:headEnd/>
            <a:tailEnd/>
          </a:ln>
          <a:effectLst/>
        </p:spPr>
        <p:txBody>
          <a:bodyPr lIns="90488" tIns="44450" rIns="90488" bIns="44450">
            <a:spAutoFit/>
          </a:bodyPr>
          <a:lstStyle/>
          <a:p>
            <a:endParaRPr lang="en-US" dirty="0">
              <a:effectLst>
                <a:outerShdw blurRad="38100" dist="38100" dir="2700000" algn="tl">
                  <a:srgbClr val="000000"/>
                </a:outerShdw>
              </a:effectLst>
            </a:endParaRPr>
          </a:p>
        </p:txBody>
      </p:sp>
      <p:graphicFrame>
        <p:nvGraphicFramePr>
          <p:cNvPr id="10" name="Object 4096"/>
          <p:cNvGraphicFramePr>
            <a:graphicFrameLocks noChangeAspect="1"/>
          </p:cNvGraphicFramePr>
          <p:nvPr/>
        </p:nvGraphicFramePr>
        <p:xfrm>
          <a:off x="4267200" y="2057400"/>
          <a:ext cx="4321175" cy="3917950"/>
        </p:xfrm>
        <a:graphic>
          <a:graphicData uri="http://schemas.openxmlformats.org/drawingml/2006/chart">
            <c:chart xmlns:c="http://schemas.openxmlformats.org/drawingml/2006/chart" xmlns:r="http://schemas.openxmlformats.org/officeDocument/2006/relationships" r:id="rId3"/>
          </a:graphicData>
        </a:graphic>
      </p:graphicFrame>
      <p:sp>
        <p:nvSpPr>
          <p:cNvPr id="400389" name="Text Box 4101"/>
          <p:cNvSpPr txBox="1">
            <a:spLocks noChangeArrowheads="1"/>
          </p:cNvSpPr>
          <p:nvPr/>
        </p:nvSpPr>
        <p:spPr bwMode="auto">
          <a:xfrm>
            <a:off x="4800600" y="914400"/>
            <a:ext cx="3733800" cy="698500"/>
          </a:xfrm>
          <a:prstGeom prst="rect">
            <a:avLst/>
          </a:prstGeom>
          <a:noFill/>
          <a:ln w="9525">
            <a:noFill/>
            <a:miter lim="800000"/>
            <a:headEnd/>
            <a:tailEnd/>
          </a:ln>
          <a:effectLst/>
        </p:spPr>
        <p:txBody>
          <a:bodyPr lIns="90488" tIns="44450" rIns="90488" bIns="44450">
            <a:spAutoFit/>
          </a:bodyPr>
          <a:lstStyle/>
          <a:p>
            <a:pPr>
              <a:buFontTx/>
              <a:buNone/>
            </a:pPr>
            <a:r>
              <a:rPr lang="en-US" sz="2000" dirty="0">
                <a:solidFill>
                  <a:srgbClr val="FFC000"/>
                </a:solidFill>
                <a:effectLst>
                  <a:outerShdw blurRad="38100" dist="38100" dir="2700000" algn="tl">
                    <a:srgbClr val="000000"/>
                  </a:outerShdw>
                </a:effectLst>
              </a:rPr>
              <a:t>Active Duty by </a:t>
            </a:r>
          </a:p>
          <a:p>
            <a:pPr>
              <a:buFontTx/>
              <a:buNone/>
            </a:pPr>
            <a:r>
              <a:rPr lang="en-US" sz="2000" dirty="0">
                <a:solidFill>
                  <a:srgbClr val="FFC000"/>
                </a:solidFill>
                <a:effectLst>
                  <a:outerShdw blurRad="38100" dist="38100" dir="2700000" algn="tl">
                    <a:srgbClr val="000000"/>
                  </a:outerShdw>
                </a:effectLst>
              </a:rPr>
              <a:t>Component</a:t>
            </a:r>
          </a:p>
        </p:txBody>
      </p:sp>
      <p:sp>
        <p:nvSpPr>
          <p:cNvPr id="400390" name="Text Box 4102"/>
          <p:cNvSpPr txBox="1">
            <a:spLocks noChangeArrowheads="1"/>
          </p:cNvSpPr>
          <p:nvPr/>
        </p:nvSpPr>
        <p:spPr bwMode="auto">
          <a:xfrm>
            <a:off x="4419600" y="6172200"/>
            <a:ext cx="4267200" cy="393700"/>
          </a:xfrm>
          <a:prstGeom prst="rect">
            <a:avLst/>
          </a:prstGeom>
          <a:noFill/>
          <a:ln w="9525">
            <a:noFill/>
            <a:miter lim="800000"/>
            <a:headEnd/>
            <a:tailEnd/>
          </a:ln>
          <a:effectLst/>
        </p:spPr>
        <p:txBody>
          <a:bodyPr lIns="90488" tIns="44450" rIns="90488" bIns="44450">
            <a:spAutoFit/>
          </a:bodyPr>
          <a:lstStyle/>
          <a:p>
            <a:pPr>
              <a:buFontTx/>
              <a:buNone/>
            </a:pPr>
            <a:r>
              <a:rPr lang="en-US" sz="1000" b="0" dirty="0">
                <a:effectLst/>
              </a:rPr>
              <a:t>Source: </a:t>
            </a:r>
            <a:r>
              <a:rPr lang="en-US" sz="1000" b="0" dirty="0" smtClean="0">
                <a:effectLst/>
              </a:rPr>
              <a:t>DMDC Active Duty Master File</a:t>
            </a:r>
            <a:endParaRPr lang="en-US" sz="1000" b="0" dirty="0">
              <a:effectLst/>
            </a:endParaRPr>
          </a:p>
          <a:p>
            <a:pPr>
              <a:buFontTx/>
              <a:buNone/>
            </a:pPr>
            <a:r>
              <a:rPr lang="en-US" sz="1000" b="0" dirty="0">
                <a:effectLst/>
              </a:rPr>
              <a:t>(Sept. </a:t>
            </a:r>
            <a:r>
              <a:rPr lang="en-US" sz="1000" b="0" dirty="0" smtClean="0">
                <a:effectLst/>
              </a:rPr>
              <a:t>2007) </a:t>
            </a:r>
            <a:r>
              <a:rPr lang="en-US" sz="1000" b="0" dirty="0">
                <a:effectLst/>
              </a:rPr>
              <a:t>– Military Retailer, </a:t>
            </a:r>
            <a:r>
              <a:rPr lang="en-US" sz="1000" b="0" dirty="0" smtClean="0">
                <a:effectLst/>
              </a:rPr>
              <a:t>2010 </a:t>
            </a:r>
            <a:r>
              <a:rPr lang="en-US" sz="1000" b="0" dirty="0">
                <a:effectLst/>
              </a:rPr>
              <a:t>Fact Book</a:t>
            </a:r>
          </a:p>
        </p:txBody>
      </p:sp>
      <p:graphicFrame>
        <p:nvGraphicFramePr>
          <p:cNvPr id="11" name="Object 4097"/>
          <p:cNvGraphicFramePr>
            <a:graphicFrameLocks noChangeAspect="1"/>
          </p:cNvGraphicFramePr>
          <p:nvPr/>
        </p:nvGraphicFramePr>
        <p:xfrm>
          <a:off x="130175" y="1341438"/>
          <a:ext cx="4459288" cy="4994275"/>
        </p:xfrm>
        <a:graphic>
          <a:graphicData uri="http://schemas.openxmlformats.org/drawingml/2006/chart">
            <c:chart xmlns:c="http://schemas.openxmlformats.org/drawingml/2006/chart" xmlns:r="http://schemas.openxmlformats.org/officeDocument/2006/relationships" r:id="rId4"/>
          </a:graphicData>
        </a:graphic>
      </p:graphicFrame>
      <p:sp>
        <p:nvSpPr>
          <p:cNvPr id="400392" name="Text Box 4104"/>
          <p:cNvSpPr txBox="1">
            <a:spLocks noChangeArrowheads="1"/>
          </p:cNvSpPr>
          <p:nvPr/>
        </p:nvSpPr>
        <p:spPr bwMode="auto">
          <a:xfrm>
            <a:off x="304800" y="838200"/>
            <a:ext cx="4343400" cy="393700"/>
          </a:xfrm>
          <a:prstGeom prst="rect">
            <a:avLst/>
          </a:prstGeom>
          <a:noFill/>
          <a:ln w="9525">
            <a:noFill/>
            <a:miter lim="800000"/>
            <a:headEnd/>
            <a:tailEnd/>
          </a:ln>
          <a:effectLst/>
        </p:spPr>
        <p:txBody>
          <a:bodyPr lIns="90488" tIns="44450" rIns="90488" bIns="44450">
            <a:spAutoFit/>
          </a:bodyPr>
          <a:lstStyle/>
          <a:p>
            <a:pPr>
              <a:buFontTx/>
              <a:buNone/>
            </a:pPr>
            <a:r>
              <a:rPr lang="en-US" sz="2000" dirty="0">
                <a:solidFill>
                  <a:srgbClr val="FFC000"/>
                </a:solidFill>
                <a:effectLst>
                  <a:outerShdw blurRad="38100" dist="38100" dir="2700000" algn="tl">
                    <a:srgbClr val="000000"/>
                  </a:outerShdw>
                </a:effectLst>
              </a:rPr>
              <a:t>Active Duty by Race/Ethnicity</a:t>
            </a:r>
          </a:p>
        </p:txBody>
      </p:sp>
      <p:sp>
        <p:nvSpPr>
          <p:cNvPr id="400393" name="Text Box 4105"/>
          <p:cNvSpPr txBox="1">
            <a:spLocks noChangeArrowheads="1"/>
          </p:cNvSpPr>
          <p:nvPr/>
        </p:nvSpPr>
        <p:spPr bwMode="auto">
          <a:xfrm>
            <a:off x="457200" y="6172200"/>
            <a:ext cx="3810000" cy="397545"/>
          </a:xfrm>
          <a:prstGeom prst="rect">
            <a:avLst/>
          </a:prstGeom>
          <a:noFill/>
          <a:ln w="9525">
            <a:noFill/>
            <a:miter lim="800000"/>
            <a:headEnd/>
            <a:tailEnd/>
          </a:ln>
          <a:effectLst/>
        </p:spPr>
        <p:txBody>
          <a:bodyPr lIns="90488" tIns="44450" rIns="90488" bIns="44450">
            <a:spAutoFit/>
          </a:bodyPr>
          <a:lstStyle/>
          <a:p>
            <a:pPr>
              <a:buFontTx/>
              <a:buNone/>
            </a:pPr>
            <a:r>
              <a:rPr lang="en-US" sz="1000" b="0" dirty="0">
                <a:effectLst/>
              </a:rPr>
              <a:t>Source: DMDC </a:t>
            </a:r>
            <a:r>
              <a:rPr lang="en-US" sz="1000" b="0" dirty="0" smtClean="0">
                <a:effectLst/>
              </a:rPr>
              <a:t>Reserve Components Personnel Data System (September 2007) – Military </a:t>
            </a:r>
            <a:r>
              <a:rPr lang="en-US" sz="1000" b="0" dirty="0">
                <a:effectLst/>
              </a:rPr>
              <a:t>Retailer, </a:t>
            </a:r>
            <a:r>
              <a:rPr lang="en-US" sz="1000" b="0" dirty="0" smtClean="0">
                <a:effectLst/>
              </a:rPr>
              <a:t>2010 </a:t>
            </a:r>
            <a:r>
              <a:rPr lang="en-US" sz="1000" b="0" dirty="0">
                <a:effectLst/>
              </a:rPr>
              <a:t>Fact Book</a:t>
            </a:r>
          </a:p>
        </p:txBody>
      </p:sp>
    </p:spTree>
  </p:cSld>
  <p:clrMapOvr>
    <a:masterClrMapping/>
  </p:clrMapOvr>
  <p:transition spd="med" advTm="8000">
    <p:spli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6551" name="Rectangle 7"/>
          <p:cNvSpPr>
            <a:spLocks noGrp="1" noChangeArrowheads="1"/>
          </p:cNvSpPr>
          <p:nvPr>
            <p:ph idx="1"/>
          </p:nvPr>
        </p:nvSpPr>
        <p:spPr/>
        <p:txBody>
          <a:bodyPr/>
          <a:lstStyle/>
          <a:p>
            <a:pPr>
              <a:buFontTx/>
              <a:buNone/>
              <a:defRPr/>
            </a:pPr>
            <a:r>
              <a:rPr lang="en-US" dirty="0" smtClean="0"/>
              <a:t>  </a:t>
            </a:r>
          </a:p>
        </p:txBody>
      </p:sp>
      <p:sp>
        <p:nvSpPr>
          <p:cNvPr id="236552" name="Text Box 8"/>
          <p:cNvSpPr txBox="1">
            <a:spLocks noChangeArrowheads="1"/>
          </p:cNvSpPr>
          <p:nvPr/>
        </p:nvSpPr>
        <p:spPr bwMode="auto">
          <a:xfrm>
            <a:off x="609600" y="1905000"/>
            <a:ext cx="7696200" cy="3108325"/>
          </a:xfrm>
          <a:prstGeom prst="rect">
            <a:avLst/>
          </a:prstGeom>
          <a:noFill/>
          <a:ln w="9525">
            <a:noFill/>
            <a:miter lim="800000"/>
            <a:headEnd/>
            <a:tailEnd/>
          </a:ln>
          <a:effectLst/>
        </p:spPr>
        <p:txBody>
          <a:bodyPr lIns="90488" tIns="44450" rIns="90488" bIns="44450">
            <a:spAutoFit/>
          </a:bodyPr>
          <a:lstStyle/>
          <a:p>
            <a:pPr>
              <a:buFontTx/>
              <a:buNone/>
              <a:defRPr/>
            </a:pPr>
            <a:r>
              <a:rPr lang="en-US" sz="6600" dirty="0">
                <a:solidFill>
                  <a:srgbClr val="FFC000"/>
                </a:solidFill>
                <a:effectLst>
                  <a:outerShdw blurRad="38100" dist="38100" dir="2700000" algn="tl">
                    <a:srgbClr val="000000"/>
                  </a:outerShdw>
                </a:effectLst>
              </a:rPr>
              <a:t>Military </a:t>
            </a:r>
          </a:p>
          <a:p>
            <a:pPr>
              <a:buFontTx/>
              <a:buNone/>
              <a:defRPr/>
            </a:pPr>
            <a:r>
              <a:rPr lang="en-US" sz="6600" dirty="0">
                <a:solidFill>
                  <a:srgbClr val="FFC000"/>
                </a:solidFill>
                <a:effectLst>
                  <a:outerShdw blurRad="38100" dist="38100" dir="2700000" algn="tl">
                    <a:srgbClr val="000000"/>
                  </a:outerShdw>
                </a:effectLst>
              </a:rPr>
              <a:t>Exchange </a:t>
            </a:r>
          </a:p>
          <a:p>
            <a:pPr>
              <a:buFontTx/>
              <a:buNone/>
              <a:defRPr/>
            </a:pPr>
            <a:r>
              <a:rPr lang="en-US" sz="6600" dirty="0">
                <a:solidFill>
                  <a:srgbClr val="FFC000"/>
                </a:solidFill>
                <a:effectLst>
                  <a:outerShdw blurRad="38100" dist="38100" dir="2700000" algn="tl">
                    <a:srgbClr val="000000"/>
                  </a:outerShdw>
                </a:effectLst>
              </a:rPr>
              <a:t>Locations</a:t>
            </a:r>
          </a:p>
        </p:txBody>
      </p:sp>
    </p:spTree>
  </p:cSld>
  <p:clrMapOvr>
    <a:masterClrMapping/>
  </p:clrMapOvr>
  <p:transition spd="slow" advTm="8000">
    <p:strips dir="rd"/>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6338" name="Rectangle 2"/>
          <p:cNvSpPr>
            <a:spLocks noChangeArrowheads="1"/>
          </p:cNvSpPr>
          <p:nvPr/>
        </p:nvSpPr>
        <p:spPr bwMode="auto">
          <a:xfrm>
            <a:off x="-3175" y="3168650"/>
            <a:ext cx="8869363" cy="0"/>
          </a:xfrm>
          <a:prstGeom prst="rect">
            <a:avLst/>
          </a:prstGeom>
          <a:solidFill>
            <a:srgbClr val="CCCCCC"/>
          </a:solidFill>
          <a:ln w="9525">
            <a:noFill/>
            <a:miter lim="800000"/>
            <a:headEnd/>
            <a:tailEnd/>
          </a:ln>
          <a:effectLst/>
        </p:spPr>
        <p:txBody>
          <a:bodyPr lIns="90488" tIns="44450" rIns="90488" bIns="44450">
            <a:spAutoFit/>
          </a:bodyPr>
          <a:lstStyle/>
          <a:p>
            <a:pPr>
              <a:defRPr/>
            </a:pPr>
            <a:endParaRPr lang="en-US" dirty="0">
              <a:effectLst>
                <a:outerShdw blurRad="38100" dist="38100" dir="2700000" algn="tl">
                  <a:srgbClr val="000000">
                    <a:alpha val="43137"/>
                  </a:srgbClr>
                </a:outerShdw>
              </a:effectLst>
            </a:endParaRPr>
          </a:p>
        </p:txBody>
      </p:sp>
      <p:pic>
        <p:nvPicPr>
          <p:cNvPr id="12291" name="Picture 3" descr="conn-goldtom"/>
          <p:cNvPicPr>
            <a:picLocks noChangeAspect="1" noChangeArrowheads="1"/>
          </p:cNvPicPr>
          <p:nvPr/>
        </p:nvPicPr>
        <p:blipFill>
          <a:blip r:embed="rId3" cstate="print"/>
          <a:srcRect t="18115" r="12286" b="5304"/>
          <a:stretch>
            <a:fillRect/>
          </a:stretch>
        </p:blipFill>
        <p:spPr bwMode="auto">
          <a:xfrm>
            <a:off x="0" y="0"/>
            <a:ext cx="2209800" cy="1447800"/>
          </a:xfrm>
          <a:prstGeom prst="rect">
            <a:avLst/>
          </a:prstGeom>
          <a:noFill/>
          <a:ln w="9525">
            <a:noFill/>
            <a:miter lim="800000"/>
            <a:headEnd/>
            <a:tailEnd/>
          </a:ln>
        </p:spPr>
      </p:pic>
      <p:pic>
        <p:nvPicPr>
          <p:cNvPr id="12292" name="Picture 4" descr="Click to view full-size JPEG photo">
            <a:hlinkClick r:id="rId4"/>
          </p:cNvPr>
          <p:cNvPicPr>
            <a:picLocks noChangeAspect="1" noChangeArrowheads="1"/>
          </p:cNvPicPr>
          <p:nvPr/>
        </p:nvPicPr>
        <p:blipFill>
          <a:blip r:embed="rId5" cstate="print"/>
          <a:srcRect/>
          <a:stretch>
            <a:fillRect/>
          </a:stretch>
        </p:blipFill>
        <p:spPr bwMode="auto">
          <a:xfrm>
            <a:off x="0" y="2590800"/>
            <a:ext cx="2133600" cy="1471613"/>
          </a:xfrm>
          <a:prstGeom prst="rect">
            <a:avLst/>
          </a:prstGeom>
          <a:noFill/>
          <a:ln w="9525">
            <a:noFill/>
            <a:miter lim="800000"/>
            <a:headEnd/>
            <a:tailEnd/>
          </a:ln>
        </p:spPr>
      </p:pic>
      <p:pic>
        <p:nvPicPr>
          <p:cNvPr id="12293" name="Picture 5" descr="Click to view full-size JPEG photo">
            <a:hlinkClick r:id="rId6"/>
          </p:cNvPr>
          <p:cNvPicPr>
            <a:picLocks noChangeAspect="1" noChangeArrowheads="1"/>
          </p:cNvPicPr>
          <p:nvPr/>
        </p:nvPicPr>
        <p:blipFill>
          <a:blip r:embed="rId7" cstate="print"/>
          <a:srcRect b="15138"/>
          <a:stretch>
            <a:fillRect/>
          </a:stretch>
        </p:blipFill>
        <p:spPr bwMode="auto">
          <a:xfrm>
            <a:off x="0" y="1447800"/>
            <a:ext cx="2133600" cy="1176338"/>
          </a:xfrm>
          <a:prstGeom prst="rect">
            <a:avLst/>
          </a:prstGeom>
          <a:noFill/>
          <a:ln w="9525">
            <a:noFill/>
            <a:miter lim="800000"/>
            <a:headEnd/>
            <a:tailEnd/>
          </a:ln>
        </p:spPr>
      </p:pic>
      <p:pic>
        <p:nvPicPr>
          <p:cNvPr id="12294" name="Picture 6" descr="Click to view full-size JPEG photo">
            <a:hlinkClick r:id="rId8"/>
          </p:cNvPr>
          <p:cNvPicPr>
            <a:picLocks noChangeAspect="1" noChangeArrowheads="1"/>
          </p:cNvPicPr>
          <p:nvPr/>
        </p:nvPicPr>
        <p:blipFill>
          <a:blip r:embed="rId9" cstate="print"/>
          <a:srcRect r="9435"/>
          <a:stretch>
            <a:fillRect/>
          </a:stretch>
        </p:blipFill>
        <p:spPr bwMode="auto">
          <a:xfrm>
            <a:off x="7116763" y="0"/>
            <a:ext cx="1752600" cy="1444625"/>
          </a:xfrm>
          <a:prstGeom prst="rect">
            <a:avLst/>
          </a:prstGeom>
          <a:noFill/>
          <a:ln w="9525">
            <a:noFill/>
            <a:miter lim="800000"/>
            <a:headEnd/>
            <a:tailEnd/>
          </a:ln>
        </p:spPr>
      </p:pic>
      <p:pic>
        <p:nvPicPr>
          <p:cNvPr id="12295" name="Picture 7" descr="warGunnerBattle_2"/>
          <p:cNvPicPr>
            <a:picLocks noChangeAspect="1" noChangeArrowheads="1"/>
          </p:cNvPicPr>
          <p:nvPr/>
        </p:nvPicPr>
        <p:blipFill>
          <a:blip r:embed="rId10" cstate="print"/>
          <a:srcRect l="25000" b="-368"/>
          <a:stretch>
            <a:fillRect/>
          </a:stretch>
        </p:blipFill>
        <p:spPr bwMode="auto">
          <a:xfrm>
            <a:off x="5562600" y="0"/>
            <a:ext cx="1600200" cy="1447800"/>
          </a:xfrm>
          <a:prstGeom prst="rect">
            <a:avLst/>
          </a:prstGeom>
          <a:noFill/>
          <a:ln w="9525">
            <a:noFill/>
            <a:miter lim="800000"/>
            <a:headEnd/>
            <a:tailEnd/>
          </a:ln>
        </p:spPr>
      </p:pic>
      <p:pic>
        <p:nvPicPr>
          <p:cNvPr id="12296" name="Picture 8" descr="warHornetLaunch"/>
          <p:cNvPicPr>
            <a:picLocks noChangeAspect="1" noChangeArrowheads="1"/>
          </p:cNvPicPr>
          <p:nvPr/>
        </p:nvPicPr>
        <p:blipFill>
          <a:blip r:embed="rId11" cstate="print"/>
          <a:srcRect/>
          <a:stretch>
            <a:fillRect/>
          </a:stretch>
        </p:blipFill>
        <p:spPr bwMode="auto">
          <a:xfrm>
            <a:off x="6705600" y="4953000"/>
            <a:ext cx="2163763" cy="1544638"/>
          </a:xfrm>
          <a:prstGeom prst="rect">
            <a:avLst/>
          </a:prstGeom>
          <a:noFill/>
          <a:ln w="9525">
            <a:noFill/>
            <a:miter lim="800000"/>
            <a:headEnd/>
            <a:tailEnd/>
          </a:ln>
        </p:spPr>
      </p:pic>
      <p:pic>
        <p:nvPicPr>
          <p:cNvPr id="12297" name="Picture 9" descr="UN Secretary General Kofi Annan has said that members of the Security Council are working on creating a multinational force to help bolster security for an elected government in Iraq           &quot;My impression is that they are working for a multinational force, under a unified command, which would cooperate with the sovereign government of Iraq and contribute to the security of the country,&quot; Annan told Italy's Corriere della Sera newspaper on Monday(U.S. Marine Corps) (Photo: U.S. Marine Corps)">
            <a:hlinkClick r:id="rId12"/>
          </p:cNvPr>
          <p:cNvPicPr>
            <a:picLocks noChangeAspect="1" noChangeArrowheads="1"/>
          </p:cNvPicPr>
          <p:nvPr/>
        </p:nvPicPr>
        <p:blipFill>
          <a:blip r:embed="rId13" cstate="print"/>
          <a:srcRect l="7408"/>
          <a:stretch>
            <a:fillRect/>
          </a:stretch>
        </p:blipFill>
        <p:spPr bwMode="auto">
          <a:xfrm>
            <a:off x="3657600" y="0"/>
            <a:ext cx="1905000" cy="1433513"/>
          </a:xfrm>
          <a:prstGeom prst="rect">
            <a:avLst/>
          </a:prstGeom>
          <a:noFill/>
          <a:ln w="9525">
            <a:noFill/>
            <a:miter lim="800000"/>
            <a:headEnd/>
            <a:tailEnd/>
          </a:ln>
        </p:spPr>
      </p:pic>
      <p:pic>
        <p:nvPicPr>
          <p:cNvPr id="12298" name="Picture 10" descr="964173"/>
          <p:cNvPicPr>
            <a:picLocks noChangeAspect="1" noChangeArrowheads="1"/>
          </p:cNvPicPr>
          <p:nvPr/>
        </p:nvPicPr>
        <p:blipFill>
          <a:blip r:embed="rId14" cstate="print"/>
          <a:srcRect/>
          <a:stretch>
            <a:fillRect/>
          </a:stretch>
        </p:blipFill>
        <p:spPr bwMode="auto">
          <a:xfrm>
            <a:off x="6705600" y="1447800"/>
            <a:ext cx="2163763" cy="1447800"/>
          </a:xfrm>
          <a:prstGeom prst="rect">
            <a:avLst/>
          </a:prstGeom>
          <a:noFill/>
          <a:ln w="9525">
            <a:noFill/>
            <a:miter lim="800000"/>
            <a:headEnd/>
            <a:tailEnd/>
          </a:ln>
        </p:spPr>
      </p:pic>
      <p:pic>
        <p:nvPicPr>
          <p:cNvPr id="12299" name="Picture 11" descr="976800"/>
          <p:cNvPicPr>
            <a:picLocks noChangeAspect="1" noChangeArrowheads="1"/>
          </p:cNvPicPr>
          <p:nvPr/>
        </p:nvPicPr>
        <p:blipFill>
          <a:blip r:embed="rId15" cstate="print"/>
          <a:srcRect/>
          <a:stretch>
            <a:fillRect/>
          </a:stretch>
        </p:blipFill>
        <p:spPr bwMode="auto">
          <a:xfrm>
            <a:off x="0" y="5029200"/>
            <a:ext cx="2133600" cy="1501775"/>
          </a:xfrm>
          <a:prstGeom prst="rect">
            <a:avLst/>
          </a:prstGeom>
          <a:noFill/>
          <a:ln w="9525">
            <a:noFill/>
            <a:miter lim="800000"/>
            <a:headEnd/>
            <a:tailEnd/>
          </a:ln>
        </p:spPr>
      </p:pic>
      <p:pic>
        <p:nvPicPr>
          <p:cNvPr id="12300" name="Picture 12" descr="992796"/>
          <p:cNvPicPr>
            <a:picLocks noChangeAspect="1" noChangeArrowheads="1"/>
          </p:cNvPicPr>
          <p:nvPr/>
        </p:nvPicPr>
        <p:blipFill>
          <a:blip r:embed="rId16" cstate="print"/>
          <a:srcRect l="24138" r="3448"/>
          <a:stretch>
            <a:fillRect/>
          </a:stretch>
        </p:blipFill>
        <p:spPr bwMode="auto">
          <a:xfrm>
            <a:off x="2133600" y="0"/>
            <a:ext cx="1600200" cy="1455738"/>
          </a:xfrm>
          <a:prstGeom prst="rect">
            <a:avLst/>
          </a:prstGeom>
          <a:noFill/>
          <a:ln w="9525">
            <a:noFill/>
            <a:miter lim="800000"/>
            <a:headEnd/>
            <a:tailEnd/>
          </a:ln>
        </p:spPr>
      </p:pic>
      <p:pic>
        <p:nvPicPr>
          <p:cNvPr id="12301" name="Picture 13" descr="Military Group marching_flags"/>
          <p:cNvPicPr>
            <a:picLocks noChangeAspect="1" noChangeArrowheads="1"/>
          </p:cNvPicPr>
          <p:nvPr/>
        </p:nvPicPr>
        <p:blipFill>
          <a:blip r:embed="rId17" cstate="print"/>
          <a:srcRect/>
          <a:stretch>
            <a:fillRect/>
          </a:stretch>
        </p:blipFill>
        <p:spPr bwMode="auto">
          <a:xfrm>
            <a:off x="6707188" y="2743200"/>
            <a:ext cx="2162175" cy="2286000"/>
          </a:xfrm>
          <a:prstGeom prst="rect">
            <a:avLst/>
          </a:prstGeom>
          <a:noFill/>
          <a:ln w="9525">
            <a:noFill/>
            <a:miter lim="800000"/>
            <a:headEnd/>
            <a:tailEnd/>
          </a:ln>
        </p:spPr>
      </p:pic>
      <p:pic>
        <p:nvPicPr>
          <p:cNvPr id="12302" name="Picture 14" descr="jfk-departs"/>
          <p:cNvPicPr>
            <a:picLocks noChangeAspect="1" noChangeArrowheads="1"/>
          </p:cNvPicPr>
          <p:nvPr/>
        </p:nvPicPr>
        <p:blipFill>
          <a:blip r:embed="rId18" cstate="print"/>
          <a:srcRect l="17157" t="20248" r="13339" b="28947"/>
          <a:stretch>
            <a:fillRect/>
          </a:stretch>
        </p:blipFill>
        <p:spPr bwMode="auto">
          <a:xfrm>
            <a:off x="0" y="3962400"/>
            <a:ext cx="2133600" cy="1168400"/>
          </a:xfrm>
          <a:prstGeom prst="rect">
            <a:avLst/>
          </a:prstGeom>
          <a:noFill/>
          <a:ln w="9525">
            <a:noFill/>
            <a:miter lim="800000"/>
            <a:headEnd/>
            <a:tailEnd/>
          </a:ln>
        </p:spPr>
      </p:pic>
      <p:sp>
        <p:nvSpPr>
          <p:cNvPr id="526351" name="Rectangle 15"/>
          <p:cNvSpPr>
            <a:spLocks noGrp="1" noChangeArrowheads="1"/>
          </p:cNvSpPr>
          <p:nvPr>
            <p:ph type="title"/>
          </p:nvPr>
        </p:nvSpPr>
        <p:spPr>
          <a:xfrm>
            <a:off x="319881" y="1676400"/>
            <a:ext cx="8077200" cy="3962400"/>
          </a:xfrm>
          <a:effectLst>
            <a:outerShdw dist="71842" dir="2700000" algn="ctr" rotWithShape="0">
              <a:schemeClr val="bg2"/>
            </a:outerShdw>
          </a:effectLst>
        </p:spPr>
        <p:txBody>
          <a:bodyPr/>
          <a:lstStyle/>
          <a:p>
            <a:pPr>
              <a:lnSpc>
                <a:spcPct val="120000"/>
              </a:lnSpc>
              <a:defRPr/>
            </a:pPr>
            <a:r>
              <a:rPr lang="en-US" sz="5400" dirty="0" smtClean="0">
                <a:solidFill>
                  <a:srgbClr val="FF0000"/>
                </a:solidFill>
                <a:latin typeface="Tahoma" pitchFamily="34" charset="0"/>
              </a:rPr>
              <a:t>United States Sales  </a:t>
            </a:r>
            <a:r>
              <a:rPr lang="en-US" sz="4400" dirty="0" smtClean="0">
                <a:solidFill>
                  <a:srgbClr val="FF0000"/>
                </a:solidFill>
                <a:latin typeface="Tahoma" pitchFamily="34" charset="0"/>
              </a:rPr>
              <a:t>Corporation </a:t>
            </a:r>
            <a:r>
              <a:rPr lang="en-US" sz="4400" dirty="0" smtClean="0">
                <a:latin typeface="Tahoma" pitchFamily="34" charset="0"/>
              </a:rPr>
              <a:t/>
            </a:r>
            <a:br>
              <a:rPr lang="en-US" sz="4400" dirty="0" smtClean="0">
                <a:latin typeface="Tahoma" pitchFamily="34" charset="0"/>
              </a:rPr>
            </a:br>
            <a:r>
              <a:rPr lang="en-US" sz="4400" dirty="0" smtClean="0">
                <a:latin typeface="Tahoma" pitchFamily="34" charset="0"/>
              </a:rPr>
              <a:t/>
            </a:r>
            <a:br>
              <a:rPr lang="en-US" sz="4400" dirty="0" smtClean="0">
                <a:latin typeface="Tahoma" pitchFamily="34" charset="0"/>
              </a:rPr>
            </a:br>
            <a:r>
              <a:rPr lang="en-US" sz="3600" dirty="0" smtClean="0">
                <a:solidFill>
                  <a:srgbClr val="FFC000"/>
                </a:solidFill>
                <a:latin typeface="Tahoma" pitchFamily="34" charset="0"/>
              </a:rPr>
              <a:t>Military Exchange</a:t>
            </a:r>
            <a:br>
              <a:rPr lang="en-US" sz="3600" dirty="0" smtClean="0">
                <a:solidFill>
                  <a:srgbClr val="FFC000"/>
                </a:solidFill>
                <a:latin typeface="Tahoma" pitchFamily="34" charset="0"/>
              </a:rPr>
            </a:br>
            <a:r>
              <a:rPr lang="en-US" sz="3600" dirty="0" smtClean="0">
                <a:solidFill>
                  <a:srgbClr val="FFC000"/>
                </a:solidFill>
                <a:latin typeface="Tahoma" pitchFamily="34" charset="0"/>
              </a:rPr>
              <a:t>Market Specialists</a:t>
            </a:r>
          </a:p>
        </p:txBody>
      </p:sp>
    </p:spTree>
  </p:cSld>
  <p:clrMapOvr>
    <a:masterClrMapping/>
  </p:clrMapOvr>
  <p:transition spd="slow" advTm="4000">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495618" name="Rectangle 2"/>
          <p:cNvSpPr>
            <a:spLocks noGrp="1" noChangeArrowheads="1"/>
          </p:cNvSpPr>
          <p:nvPr>
            <p:ph idx="1"/>
          </p:nvPr>
        </p:nvSpPr>
        <p:spPr/>
        <p:txBody>
          <a:bodyPr/>
          <a:lstStyle/>
          <a:p>
            <a:pPr>
              <a:buFontTx/>
              <a:buNone/>
              <a:defRPr/>
            </a:pPr>
            <a:r>
              <a:rPr lang="en-US" dirty="0" smtClean="0"/>
              <a:t>  </a:t>
            </a:r>
          </a:p>
        </p:txBody>
      </p:sp>
      <p:pic>
        <p:nvPicPr>
          <p:cNvPr id="330754" name="Picture 2"/>
          <p:cNvPicPr>
            <a:picLocks noChangeAspect="1" noChangeArrowheads="1"/>
          </p:cNvPicPr>
          <p:nvPr/>
        </p:nvPicPr>
        <p:blipFill>
          <a:blip r:embed="rId3" cstate="print"/>
          <a:srcRect t="17974"/>
          <a:stretch>
            <a:fillRect/>
          </a:stretch>
        </p:blipFill>
        <p:spPr bwMode="auto">
          <a:xfrm>
            <a:off x="2544921" y="174171"/>
            <a:ext cx="6172200" cy="6290188"/>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l="5391" r="24813" b="81919"/>
          <a:stretch>
            <a:fillRect/>
          </a:stretch>
        </p:blipFill>
        <p:spPr bwMode="auto">
          <a:xfrm>
            <a:off x="167481" y="1676400"/>
            <a:ext cx="2710384" cy="872337"/>
          </a:xfrm>
          <a:prstGeom prst="rect">
            <a:avLst/>
          </a:prstGeom>
          <a:noFill/>
          <a:ln w="9525">
            <a:noFill/>
            <a:miter lim="800000"/>
            <a:headEnd/>
            <a:tailEnd/>
          </a:ln>
          <a:effectLst>
            <a:outerShdw blurRad="50800" dist="114300" dir="3600000" algn="tl" rotWithShape="0">
              <a:prstClr val="black">
                <a:alpha val="40000"/>
              </a:prstClr>
            </a:outerShdw>
          </a:effectLst>
        </p:spPr>
      </p:pic>
    </p:spTree>
  </p:cSld>
  <p:clrMapOvr>
    <a:masterClrMapping/>
  </p:clrMapOvr>
  <p:transition spd="slow" advTm="5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5618">
                                            <p:txEl>
                                              <p:pRg st="0" end="0"/>
                                            </p:txEl>
                                          </p:spTgt>
                                        </p:tgtEl>
                                        <p:attrNameLst>
                                          <p:attrName>style.visibility</p:attrName>
                                        </p:attrNameLst>
                                      </p:cBhvr>
                                      <p:to>
                                        <p:strVal val="visible"/>
                                      </p:to>
                                    </p:set>
                                    <p:animEffect transition="in" filter="dissolve">
                                      <p:cBhvr>
                                        <p:cTn id="7" dur="500"/>
                                        <p:tgtEl>
                                          <p:spTgt spid="4956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8" grpId="0" build="p" autoUpdateAnimBg="0"/>
    </p:bld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495618" name="Rectangle 2"/>
          <p:cNvSpPr>
            <a:spLocks noGrp="1" noChangeArrowheads="1"/>
          </p:cNvSpPr>
          <p:nvPr>
            <p:ph idx="1"/>
          </p:nvPr>
        </p:nvSpPr>
        <p:spPr/>
        <p:txBody>
          <a:bodyPr/>
          <a:lstStyle/>
          <a:p>
            <a:pPr>
              <a:buFontTx/>
              <a:buNone/>
              <a:defRPr/>
            </a:pPr>
            <a:r>
              <a:rPr lang="en-US" dirty="0" smtClean="0"/>
              <a:t>  </a:t>
            </a:r>
          </a:p>
        </p:txBody>
      </p:sp>
      <p:pic>
        <p:nvPicPr>
          <p:cNvPr id="331779" name="Picture 3"/>
          <p:cNvPicPr>
            <a:picLocks noChangeAspect="1" noChangeArrowheads="1"/>
          </p:cNvPicPr>
          <p:nvPr/>
        </p:nvPicPr>
        <p:blipFill>
          <a:blip r:embed="rId3" cstate="print"/>
          <a:srcRect/>
          <a:stretch>
            <a:fillRect/>
          </a:stretch>
        </p:blipFill>
        <p:spPr bwMode="auto">
          <a:xfrm>
            <a:off x="3406504" y="143691"/>
            <a:ext cx="5224024" cy="6502341"/>
          </a:xfrm>
          <a:prstGeom prst="rect">
            <a:avLst/>
          </a:prstGeom>
          <a:noFill/>
          <a:ln w="9525">
            <a:noFill/>
            <a:miter lim="800000"/>
            <a:headEnd/>
            <a:tailEnd/>
          </a:ln>
        </p:spPr>
      </p:pic>
      <p:pic>
        <p:nvPicPr>
          <p:cNvPr id="331778" name="Picture 2"/>
          <p:cNvPicPr>
            <a:picLocks noChangeAspect="1" noChangeArrowheads="1"/>
          </p:cNvPicPr>
          <p:nvPr/>
        </p:nvPicPr>
        <p:blipFill>
          <a:blip r:embed="rId4" cstate="print"/>
          <a:srcRect/>
          <a:stretch>
            <a:fillRect/>
          </a:stretch>
        </p:blipFill>
        <p:spPr bwMode="auto">
          <a:xfrm>
            <a:off x="167481" y="3886200"/>
            <a:ext cx="3886200" cy="411480"/>
          </a:xfrm>
          <a:prstGeom prst="rect">
            <a:avLst/>
          </a:prstGeom>
          <a:noFill/>
          <a:ln w="9525">
            <a:noFill/>
            <a:miter lim="800000"/>
            <a:headEnd/>
            <a:tailEnd/>
          </a:ln>
          <a:effectLst>
            <a:outerShdw blurRad="50800" dist="101600" dir="2700000" algn="tl" rotWithShape="0">
              <a:prstClr val="black">
                <a:alpha val="40000"/>
              </a:prstClr>
            </a:outerShdw>
          </a:effectLst>
        </p:spPr>
      </p:pic>
    </p:spTree>
  </p:cSld>
  <p:clrMapOvr>
    <a:masterClrMapping/>
  </p:clrMapOvr>
  <p:transition spd="slow" advTm="5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5618">
                                            <p:txEl>
                                              <p:pRg st="0" end="0"/>
                                            </p:txEl>
                                          </p:spTgt>
                                        </p:tgtEl>
                                        <p:attrNameLst>
                                          <p:attrName>style.visibility</p:attrName>
                                        </p:attrNameLst>
                                      </p:cBhvr>
                                      <p:to>
                                        <p:strVal val="visible"/>
                                      </p:to>
                                    </p:set>
                                    <p:animEffect transition="in" filter="dissolve">
                                      <p:cBhvr>
                                        <p:cTn id="7" dur="500"/>
                                        <p:tgtEl>
                                          <p:spTgt spid="4956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8" grpId="0" build="p" autoUpdateAnimBg="0"/>
    </p:bld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495618" name="Rectangle 2"/>
          <p:cNvSpPr>
            <a:spLocks noGrp="1" noChangeArrowheads="1"/>
          </p:cNvSpPr>
          <p:nvPr>
            <p:ph idx="1"/>
          </p:nvPr>
        </p:nvSpPr>
        <p:spPr/>
        <p:txBody>
          <a:bodyPr/>
          <a:lstStyle/>
          <a:p>
            <a:pPr>
              <a:buFontTx/>
              <a:buNone/>
              <a:defRPr/>
            </a:pPr>
            <a:r>
              <a:rPr lang="en-US" dirty="0" smtClean="0"/>
              <a:t>  </a:t>
            </a:r>
          </a:p>
        </p:txBody>
      </p:sp>
      <p:pic>
        <p:nvPicPr>
          <p:cNvPr id="332802" name="Picture 2"/>
          <p:cNvPicPr>
            <a:picLocks noChangeAspect="1" noChangeArrowheads="1"/>
          </p:cNvPicPr>
          <p:nvPr/>
        </p:nvPicPr>
        <p:blipFill>
          <a:blip r:embed="rId3" cstate="print"/>
          <a:srcRect/>
          <a:stretch>
            <a:fillRect/>
          </a:stretch>
        </p:blipFill>
        <p:spPr bwMode="auto">
          <a:xfrm>
            <a:off x="1996281" y="457200"/>
            <a:ext cx="4648200" cy="519767"/>
          </a:xfrm>
          <a:prstGeom prst="rect">
            <a:avLst/>
          </a:prstGeom>
          <a:noFill/>
          <a:ln w="9525">
            <a:noFill/>
            <a:miter lim="800000"/>
            <a:headEnd/>
            <a:tailEnd/>
          </a:ln>
          <a:effectLst>
            <a:outerShdw blurRad="50800" dist="76200" dir="2700000" algn="tl" rotWithShape="0">
              <a:prstClr val="black">
                <a:alpha val="40000"/>
              </a:prstClr>
            </a:outerShdw>
          </a:effectLst>
        </p:spPr>
      </p:pic>
      <p:pic>
        <p:nvPicPr>
          <p:cNvPr id="4" name="Picture 3" descr="Marine Corps Exchange Map.JPG"/>
          <p:cNvPicPr>
            <a:picLocks noChangeAspect="1"/>
          </p:cNvPicPr>
          <p:nvPr/>
        </p:nvPicPr>
        <p:blipFill>
          <a:blip r:embed="rId4" cstate="print"/>
          <a:srcRect l="761"/>
          <a:stretch>
            <a:fillRect/>
          </a:stretch>
        </p:blipFill>
        <p:spPr>
          <a:xfrm>
            <a:off x="154736" y="1358538"/>
            <a:ext cx="8579134" cy="4947694"/>
          </a:xfrm>
          <a:prstGeom prst="rect">
            <a:avLst/>
          </a:prstGeom>
        </p:spPr>
      </p:pic>
    </p:spTree>
  </p:cSld>
  <p:clrMapOvr>
    <a:masterClrMapping/>
  </p:clrMapOvr>
  <p:transition spd="slow" advTm="5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5618">
                                            <p:txEl>
                                              <p:pRg st="0" end="0"/>
                                            </p:txEl>
                                          </p:spTgt>
                                        </p:tgtEl>
                                        <p:attrNameLst>
                                          <p:attrName>style.visibility</p:attrName>
                                        </p:attrNameLst>
                                      </p:cBhvr>
                                      <p:to>
                                        <p:strVal val="visible"/>
                                      </p:to>
                                    </p:set>
                                    <p:animEffect transition="in" filter="dissolve">
                                      <p:cBhvr>
                                        <p:cTn id="7" dur="500"/>
                                        <p:tgtEl>
                                          <p:spTgt spid="4956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8" grpId="0" build="p" autoUpdateAnimBg="0"/>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495618" name="Rectangle 2"/>
          <p:cNvSpPr>
            <a:spLocks noGrp="1" noChangeArrowheads="1"/>
          </p:cNvSpPr>
          <p:nvPr>
            <p:ph idx="1"/>
          </p:nvPr>
        </p:nvSpPr>
        <p:spPr/>
        <p:txBody>
          <a:bodyPr/>
          <a:lstStyle/>
          <a:p>
            <a:pPr>
              <a:buFontTx/>
              <a:buNone/>
              <a:defRPr/>
            </a:pPr>
            <a:r>
              <a:rPr lang="en-US" dirty="0" smtClean="0"/>
              <a:t>  </a:t>
            </a:r>
          </a:p>
        </p:txBody>
      </p:sp>
      <p:pic>
        <p:nvPicPr>
          <p:cNvPr id="333826" name="Picture 2"/>
          <p:cNvPicPr>
            <a:picLocks noChangeAspect="1" noChangeArrowheads="1"/>
          </p:cNvPicPr>
          <p:nvPr/>
        </p:nvPicPr>
        <p:blipFill>
          <a:blip r:embed="rId3" cstate="print"/>
          <a:srcRect/>
          <a:stretch>
            <a:fillRect/>
          </a:stretch>
        </p:blipFill>
        <p:spPr bwMode="auto">
          <a:xfrm>
            <a:off x="676932" y="1097280"/>
            <a:ext cx="7540453" cy="5488305"/>
          </a:xfrm>
          <a:prstGeom prst="rect">
            <a:avLst/>
          </a:prstGeom>
          <a:noFill/>
          <a:ln w="9525">
            <a:noFill/>
            <a:miter lim="800000"/>
            <a:headEnd/>
            <a:tailEnd/>
          </a:ln>
        </p:spPr>
      </p:pic>
      <p:pic>
        <p:nvPicPr>
          <p:cNvPr id="333827" name="Picture 3"/>
          <p:cNvPicPr>
            <a:picLocks noChangeAspect="1" noChangeArrowheads="1"/>
          </p:cNvPicPr>
          <p:nvPr/>
        </p:nvPicPr>
        <p:blipFill>
          <a:blip r:embed="rId4" cstate="print"/>
          <a:srcRect/>
          <a:stretch>
            <a:fillRect/>
          </a:stretch>
        </p:blipFill>
        <p:spPr bwMode="auto">
          <a:xfrm>
            <a:off x="2542744" y="339634"/>
            <a:ext cx="3771900" cy="533400"/>
          </a:xfrm>
          <a:prstGeom prst="rect">
            <a:avLst/>
          </a:prstGeom>
          <a:noFill/>
          <a:ln w="9525">
            <a:noFill/>
            <a:miter lim="800000"/>
            <a:headEnd/>
            <a:tailEnd/>
          </a:ln>
          <a:effectLst>
            <a:outerShdw blurRad="50800" dist="76200" dir="2700000" algn="tl" rotWithShape="0">
              <a:prstClr val="black">
                <a:alpha val="40000"/>
              </a:prstClr>
            </a:outerShdw>
          </a:effectLst>
        </p:spPr>
      </p:pic>
    </p:spTree>
  </p:cSld>
  <p:clrMapOvr>
    <a:masterClrMapping/>
  </p:clrMapOvr>
  <p:transition spd="slow" advTm="5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5618">
                                            <p:txEl>
                                              <p:pRg st="0" end="0"/>
                                            </p:txEl>
                                          </p:spTgt>
                                        </p:tgtEl>
                                        <p:attrNameLst>
                                          <p:attrName>style.visibility</p:attrName>
                                        </p:attrNameLst>
                                      </p:cBhvr>
                                      <p:to>
                                        <p:strVal val="visible"/>
                                      </p:to>
                                    </p:set>
                                    <p:animEffect transition="in" filter="dissolve">
                                      <p:cBhvr>
                                        <p:cTn id="7" dur="500"/>
                                        <p:tgtEl>
                                          <p:spTgt spid="4956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8" grpId="0" build="p" autoUpdateAnimBg="0"/>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4498" name="Rectangle 2"/>
          <p:cNvSpPr>
            <a:spLocks noGrp="1" noChangeArrowheads="1"/>
          </p:cNvSpPr>
          <p:nvPr>
            <p:ph idx="1"/>
          </p:nvPr>
        </p:nvSpPr>
        <p:spPr/>
        <p:txBody>
          <a:bodyPr/>
          <a:lstStyle/>
          <a:p>
            <a:pPr>
              <a:buFontTx/>
              <a:buNone/>
              <a:defRPr/>
            </a:pPr>
            <a:r>
              <a:rPr lang="en-US" dirty="0" smtClean="0"/>
              <a:t>  </a:t>
            </a:r>
          </a:p>
        </p:txBody>
      </p:sp>
      <p:pic>
        <p:nvPicPr>
          <p:cNvPr id="234500" name="Picture 4" descr="VETS 04"/>
          <p:cNvPicPr>
            <a:picLocks noChangeAspect="1" noChangeArrowheads="1"/>
          </p:cNvPicPr>
          <p:nvPr/>
        </p:nvPicPr>
        <p:blipFill>
          <a:blip r:embed="rId3" cstate="print"/>
          <a:srcRect/>
          <a:stretch>
            <a:fillRect/>
          </a:stretch>
        </p:blipFill>
        <p:spPr bwMode="auto">
          <a:xfrm>
            <a:off x="304800" y="304800"/>
            <a:ext cx="8305800" cy="6051550"/>
          </a:xfrm>
          <a:prstGeom prst="rect">
            <a:avLst/>
          </a:prstGeom>
          <a:noFill/>
          <a:effectLst>
            <a:outerShdw dist="107763" dir="2700000" algn="ctr" rotWithShape="0">
              <a:schemeClr val="bg2"/>
            </a:outerShdw>
          </a:effectLst>
        </p:spPr>
      </p:pic>
    </p:spTree>
  </p:cSld>
  <p:clrMapOvr>
    <a:masterClrMapping/>
  </p:clrMapOvr>
  <p:transition spd="slow" advTm="5000">
    <p:zoom dir="in"/>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8599" name="Rectangle 7"/>
          <p:cNvSpPr>
            <a:spLocks noGrp="1" noChangeArrowheads="1"/>
          </p:cNvSpPr>
          <p:nvPr>
            <p:ph idx="1"/>
          </p:nvPr>
        </p:nvSpPr>
        <p:spPr/>
        <p:txBody>
          <a:bodyPr/>
          <a:lstStyle/>
          <a:p>
            <a:pPr>
              <a:buFontTx/>
              <a:buNone/>
              <a:defRPr/>
            </a:pPr>
            <a:r>
              <a:rPr lang="en-US" dirty="0" smtClean="0"/>
              <a:t>  </a:t>
            </a:r>
          </a:p>
        </p:txBody>
      </p:sp>
      <p:sp>
        <p:nvSpPr>
          <p:cNvPr id="238600" name="Text Box 8"/>
          <p:cNvSpPr txBox="1">
            <a:spLocks noChangeArrowheads="1"/>
          </p:cNvSpPr>
          <p:nvPr/>
        </p:nvSpPr>
        <p:spPr bwMode="auto">
          <a:xfrm>
            <a:off x="609600" y="1143000"/>
            <a:ext cx="7696200" cy="3783087"/>
          </a:xfrm>
          <a:prstGeom prst="rect">
            <a:avLst/>
          </a:prstGeom>
          <a:noFill/>
          <a:ln w="9525">
            <a:noFill/>
            <a:miter lim="800000"/>
            <a:headEnd/>
            <a:tailEnd/>
          </a:ln>
          <a:effectLst/>
        </p:spPr>
        <p:txBody>
          <a:bodyPr lIns="90488" tIns="44450" rIns="90488" bIns="44450">
            <a:spAutoFit/>
          </a:bodyPr>
          <a:lstStyle/>
          <a:p>
            <a:pPr>
              <a:buFontTx/>
              <a:buNone/>
              <a:defRPr/>
            </a:pPr>
            <a:r>
              <a:rPr lang="en-US" sz="6000" dirty="0">
                <a:solidFill>
                  <a:srgbClr val="FFC000"/>
                </a:solidFill>
                <a:effectLst>
                  <a:outerShdw blurRad="38100" dist="38100" dir="2700000" algn="tl">
                    <a:srgbClr val="000000"/>
                  </a:outerShdw>
                </a:effectLst>
              </a:rPr>
              <a:t>U. S. Sales</a:t>
            </a:r>
          </a:p>
          <a:p>
            <a:pPr>
              <a:buFontTx/>
              <a:buNone/>
              <a:defRPr/>
            </a:pPr>
            <a:r>
              <a:rPr lang="en-US" sz="6000" dirty="0">
                <a:solidFill>
                  <a:srgbClr val="FFC000"/>
                </a:solidFill>
                <a:effectLst>
                  <a:outerShdw blurRad="38100" dist="38100" dir="2700000" algn="tl">
                    <a:srgbClr val="000000"/>
                  </a:outerShdw>
                </a:effectLst>
              </a:rPr>
              <a:t>Corporation’s</a:t>
            </a:r>
          </a:p>
          <a:p>
            <a:pPr>
              <a:buFontTx/>
              <a:buNone/>
              <a:defRPr/>
            </a:pPr>
            <a:r>
              <a:rPr lang="en-US" sz="6000" dirty="0">
                <a:solidFill>
                  <a:srgbClr val="FFC000"/>
                </a:solidFill>
                <a:effectLst>
                  <a:outerShdw blurRad="38100" dist="38100" dir="2700000" algn="tl">
                    <a:srgbClr val="000000"/>
                  </a:outerShdw>
                </a:effectLst>
              </a:rPr>
              <a:t>Manufacturers’</a:t>
            </a:r>
          </a:p>
          <a:p>
            <a:pPr>
              <a:buFontTx/>
              <a:buNone/>
              <a:defRPr/>
            </a:pPr>
            <a:r>
              <a:rPr lang="en-US" sz="6000" dirty="0">
                <a:solidFill>
                  <a:srgbClr val="FFC000"/>
                </a:solidFill>
                <a:effectLst>
                  <a:outerShdw blurRad="38100" dist="38100" dir="2700000" algn="tl">
                    <a:srgbClr val="000000"/>
                  </a:outerShdw>
                </a:effectLst>
              </a:rPr>
              <a:t>Portfolios</a:t>
            </a:r>
          </a:p>
        </p:txBody>
      </p:sp>
    </p:spTree>
  </p:cSld>
  <p:clrMapOvr>
    <a:masterClrMapping/>
  </p:clrMapOvr>
  <p:transition spd="slow" advTm="8000">
    <p:strips dir="rd"/>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28575" y="3163888"/>
            <a:ext cx="8869363" cy="0"/>
          </a:xfrm>
          <a:prstGeom prst="rect">
            <a:avLst/>
          </a:prstGeom>
          <a:noFill/>
          <a:ln w="9525">
            <a:noFill/>
            <a:miter lim="800000"/>
            <a:headEnd/>
            <a:tailEnd/>
          </a:ln>
        </p:spPr>
        <p:txBody>
          <a:bodyPr>
            <a:spAutoFit/>
          </a:bodyPr>
          <a:lstStyle/>
          <a:p>
            <a:pPr algn="ctr">
              <a:buFontTx/>
              <a:buChar char="•"/>
            </a:pPr>
            <a:endParaRPr lang="en-US" dirty="0"/>
          </a:p>
        </p:txBody>
      </p:sp>
      <p:sp>
        <p:nvSpPr>
          <p:cNvPr id="539651" name="Rectangle 3"/>
          <p:cNvSpPr>
            <a:spLocks noChangeArrowheads="1"/>
          </p:cNvSpPr>
          <p:nvPr/>
        </p:nvSpPr>
        <p:spPr bwMode="auto">
          <a:xfrm>
            <a:off x="1052513" y="5461000"/>
            <a:ext cx="6781800" cy="914400"/>
          </a:xfrm>
          <a:prstGeom prst="rect">
            <a:avLst/>
          </a:prstGeom>
          <a:solidFill>
            <a:schemeClr val="tx1"/>
          </a:solidFill>
          <a:ln w="12700">
            <a:solidFill>
              <a:srgbClr val="000080"/>
            </a:solidFill>
            <a:miter lim="800000"/>
            <a:headEnd/>
            <a:tailEnd/>
          </a:ln>
          <a:effectLst>
            <a:outerShdw blurRad="50800" dist="76200" dir="2700000" algn="tl" rotWithShape="0">
              <a:srgbClr val="E7F3FF">
                <a:alpha val="40000"/>
              </a:srgbClr>
            </a:outerShdw>
          </a:effectLst>
        </p:spPr>
        <p:txBody>
          <a:bodyPr tIns="48331" rIns="96661" bIns="48331"/>
          <a:lstStyle/>
          <a:p>
            <a:pPr marL="171450" indent="-171450" defTabSz="966788">
              <a:spcBef>
                <a:spcPct val="20000"/>
              </a:spcBef>
              <a:buNone/>
              <a:defRPr/>
            </a:pPr>
            <a:r>
              <a:rPr lang="en-US" sz="1400" dirty="0">
                <a:solidFill>
                  <a:srgbClr val="FF0000"/>
                </a:solidFill>
                <a:cs typeface="Times New Roman" pitchFamily="18" charset="0"/>
              </a:rPr>
              <a:t>Dedicated Account Executives:</a:t>
            </a:r>
          </a:p>
          <a:p>
            <a:pPr marL="171450" indent="-171450" defTabSz="966788">
              <a:spcBef>
                <a:spcPct val="20000"/>
              </a:spcBef>
              <a:buFontTx/>
              <a:buChar char="•"/>
              <a:defRPr/>
            </a:pPr>
            <a:r>
              <a:rPr lang="en-US" sz="1200" dirty="0">
                <a:solidFill>
                  <a:srgbClr val="FF0000"/>
                </a:solidFill>
                <a:cs typeface="Times New Roman" pitchFamily="18" charset="0"/>
              </a:rPr>
              <a:t>AAFES/NAVY/MC/CG:</a:t>
            </a:r>
            <a:r>
              <a:rPr lang="en-US" sz="1200" b="0" dirty="0">
                <a:solidFill>
                  <a:srgbClr val="FF0000"/>
                </a:solidFill>
                <a:cs typeface="Times New Roman" pitchFamily="18" charset="0"/>
              </a:rPr>
              <a:t> </a:t>
            </a:r>
            <a:r>
              <a:rPr lang="en-US" sz="1200" dirty="0">
                <a:solidFill>
                  <a:srgbClr val="0233AE"/>
                </a:solidFill>
                <a:cs typeface="Times New Roman" pitchFamily="18" charset="0"/>
              </a:rPr>
              <a:t>Mr. Nick Cohen</a:t>
            </a:r>
            <a:r>
              <a:rPr lang="en-US" sz="1200" b="0" dirty="0">
                <a:solidFill>
                  <a:srgbClr val="0233AE"/>
                </a:solidFill>
                <a:cs typeface="Times New Roman" pitchFamily="18" charset="0"/>
              </a:rPr>
              <a:t> • (757) 340-4000 X331 [ncohen@ussalescorp.com]</a:t>
            </a:r>
          </a:p>
          <a:p>
            <a:pPr marL="171450" indent="-171450" defTabSz="966788">
              <a:spcBef>
                <a:spcPct val="20000"/>
              </a:spcBef>
              <a:buFontTx/>
              <a:buChar char="•"/>
              <a:defRPr/>
            </a:pPr>
            <a:r>
              <a:rPr lang="en-US" sz="1200" dirty="0">
                <a:solidFill>
                  <a:srgbClr val="FF0000"/>
                </a:solidFill>
                <a:cs typeface="Times New Roman" pitchFamily="18" charset="0"/>
              </a:rPr>
              <a:t>VCS:</a:t>
            </a:r>
            <a:r>
              <a:rPr lang="en-US" sz="1200" b="0" dirty="0">
                <a:solidFill>
                  <a:srgbClr val="FF0000"/>
                </a:solidFill>
                <a:cs typeface="Times New Roman" pitchFamily="18" charset="0"/>
              </a:rPr>
              <a:t> </a:t>
            </a:r>
            <a:r>
              <a:rPr lang="en-US" sz="1200" dirty="0">
                <a:solidFill>
                  <a:srgbClr val="0233AE"/>
                </a:solidFill>
                <a:cs typeface="Times New Roman" pitchFamily="18" charset="0"/>
              </a:rPr>
              <a:t>Ms. Darlene Davies</a:t>
            </a:r>
            <a:r>
              <a:rPr lang="en-US" sz="1200" b="0" dirty="0">
                <a:solidFill>
                  <a:srgbClr val="0233AE"/>
                </a:solidFill>
                <a:cs typeface="Times New Roman" pitchFamily="18" charset="0"/>
              </a:rPr>
              <a:t> • (757) 428-8244 [DDaviesUSSC@aol.com]</a:t>
            </a:r>
          </a:p>
        </p:txBody>
      </p:sp>
      <p:sp>
        <p:nvSpPr>
          <p:cNvPr id="33796" name="WordArt 4"/>
          <p:cNvSpPr>
            <a:spLocks noChangeArrowheads="1" noChangeShapeType="1" noTextEdit="1"/>
          </p:cNvSpPr>
          <p:nvPr/>
        </p:nvSpPr>
        <p:spPr bwMode="auto">
          <a:xfrm>
            <a:off x="457200" y="381000"/>
            <a:ext cx="8077200" cy="609600"/>
          </a:xfrm>
          <a:prstGeom prst="rect">
            <a:avLst/>
          </a:prstGeom>
        </p:spPr>
        <p:txBody>
          <a:bodyPr wrap="none" fromWordArt="1">
            <a:prstTxWarp prst="textPlain">
              <a:avLst>
                <a:gd name="adj" fmla="val 50000"/>
              </a:avLst>
            </a:prstTxWarp>
          </a:bodyPr>
          <a:lstStyle/>
          <a:p>
            <a:pPr algn="ctr">
              <a:buNone/>
            </a:pPr>
            <a:r>
              <a:rPr lang="en-US" sz="3600" kern="10" dirty="0">
                <a:ln w="6350">
                  <a:solidFill>
                    <a:srgbClr val="003366"/>
                  </a:solidFill>
                  <a:round/>
                  <a:headEnd/>
                  <a:tailEnd/>
                </a:ln>
                <a:solidFill>
                  <a:srgbClr val="FFC000"/>
                </a:solidFill>
                <a:latin typeface="Tahoma"/>
                <a:cs typeface="Tahoma"/>
              </a:rPr>
              <a:t>CONSUMER ELECTRONICS PORTFOLIO</a:t>
            </a:r>
          </a:p>
        </p:txBody>
      </p:sp>
      <p:sp>
        <p:nvSpPr>
          <p:cNvPr id="539653" name="Rectangle 5"/>
          <p:cNvSpPr>
            <a:spLocks noChangeArrowheads="1"/>
          </p:cNvSpPr>
          <p:nvPr/>
        </p:nvSpPr>
        <p:spPr bwMode="auto">
          <a:xfrm>
            <a:off x="457200" y="1211263"/>
            <a:ext cx="8001000" cy="3971925"/>
          </a:xfrm>
          <a:prstGeom prst="rect">
            <a:avLst/>
          </a:prstGeom>
          <a:solidFill>
            <a:srgbClr val="FFFFFF"/>
          </a:solidFill>
          <a:ln w="12700">
            <a:solidFill>
              <a:srgbClr val="000080"/>
            </a:solidFill>
            <a:miter lim="800000"/>
            <a:headEnd/>
            <a:tailEnd/>
          </a:ln>
          <a:effectLst>
            <a:outerShdw blurRad="50800" dist="76200" dir="2700000" algn="tl" rotWithShape="0">
              <a:srgbClr val="E7F3FF">
                <a:alpha val="40000"/>
              </a:srgbClr>
            </a:outerShdw>
          </a:effectLst>
        </p:spPr>
        <p:txBody>
          <a:bodyPr wrap="none"/>
          <a:lstStyle/>
          <a:p>
            <a:pPr algn="ctr">
              <a:defRPr/>
            </a:pPr>
            <a:endParaRPr lang="en-US" sz="2000" b="0" dirty="0">
              <a:solidFill>
                <a:srgbClr val="FF0000"/>
              </a:solidFill>
              <a:latin typeface="Times New Roman" pitchFamily="18" charset="0"/>
            </a:endParaRPr>
          </a:p>
        </p:txBody>
      </p:sp>
      <p:pic>
        <p:nvPicPr>
          <p:cNvPr id="33798" name="Picture 6" descr="Olympus Logo - wht bkgd, blue let, yellow line"/>
          <p:cNvPicPr>
            <a:picLocks noChangeAspect="1" noChangeArrowheads="1"/>
          </p:cNvPicPr>
          <p:nvPr/>
        </p:nvPicPr>
        <p:blipFill>
          <a:blip r:embed="rId3" cstate="print"/>
          <a:srcRect/>
          <a:stretch>
            <a:fillRect/>
          </a:stretch>
        </p:blipFill>
        <p:spPr bwMode="auto">
          <a:xfrm>
            <a:off x="4693127" y="4422957"/>
            <a:ext cx="3352800" cy="641350"/>
          </a:xfrm>
          <a:prstGeom prst="rect">
            <a:avLst/>
          </a:prstGeom>
          <a:noFill/>
          <a:ln w="9525">
            <a:noFill/>
            <a:miter lim="800000"/>
            <a:headEnd/>
            <a:tailEnd/>
          </a:ln>
        </p:spPr>
      </p:pic>
      <p:pic>
        <p:nvPicPr>
          <p:cNvPr id="33799" name="Picture 8" descr="Bushnell_Logo"/>
          <p:cNvPicPr>
            <a:picLocks noChangeAspect="1" noChangeArrowheads="1"/>
          </p:cNvPicPr>
          <p:nvPr/>
        </p:nvPicPr>
        <p:blipFill>
          <a:blip r:embed="rId4" cstate="print"/>
          <a:srcRect/>
          <a:stretch>
            <a:fillRect/>
          </a:stretch>
        </p:blipFill>
        <p:spPr bwMode="auto">
          <a:xfrm>
            <a:off x="831850" y="1384300"/>
            <a:ext cx="2335213" cy="828675"/>
          </a:xfrm>
          <a:prstGeom prst="rect">
            <a:avLst/>
          </a:prstGeom>
          <a:noFill/>
          <a:ln w="9525">
            <a:noFill/>
            <a:miter lim="800000"/>
            <a:headEnd/>
            <a:tailEnd/>
          </a:ln>
        </p:spPr>
      </p:pic>
      <p:pic>
        <p:nvPicPr>
          <p:cNvPr id="33800" name="Picture 9" descr="Motorola"/>
          <p:cNvPicPr>
            <a:picLocks noChangeAspect="1" noChangeArrowheads="1"/>
          </p:cNvPicPr>
          <p:nvPr/>
        </p:nvPicPr>
        <p:blipFill>
          <a:blip r:embed="rId5" cstate="print"/>
          <a:srcRect/>
          <a:stretch>
            <a:fillRect/>
          </a:stretch>
        </p:blipFill>
        <p:spPr bwMode="auto">
          <a:xfrm>
            <a:off x="837248" y="4281715"/>
            <a:ext cx="3535362" cy="750888"/>
          </a:xfrm>
          <a:prstGeom prst="rect">
            <a:avLst/>
          </a:prstGeom>
          <a:noFill/>
          <a:ln w="9525">
            <a:noFill/>
            <a:miter lim="800000"/>
            <a:headEnd/>
            <a:tailEnd/>
          </a:ln>
        </p:spPr>
      </p:pic>
      <p:pic>
        <p:nvPicPr>
          <p:cNvPr id="33801" name="Picture 10" descr="New Fellowes Logo 4 Color"/>
          <p:cNvPicPr>
            <a:picLocks noChangeAspect="1" noChangeArrowheads="1"/>
          </p:cNvPicPr>
          <p:nvPr/>
        </p:nvPicPr>
        <p:blipFill>
          <a:blip r:embed="rId6" cstate="print"/>
          <a:srcRect/>
          <a:stretch>
            <a:fillRect/>
          </a:stretch>
        </p:blipFill>
        <p:spPr bwMode="auto">
          <a:xfrm>
            <a:off x="3166022" y="2521131"/>
            <a:ext cx="2278990" cy="611006"/>
          </a:xfrm>
          <a:prstGeom prst="rect">
            <a:avLst/>
          </a:prstGeom>
          <a:noFill/>
          <a:ln w="9525">
            <a:noFill/>
            <a:miter lim="800000"/>
            <a:headEnd/>
            <a:tailEnd/>
          </a:ln>
        </p:spPr>
      </p:pic>
      <p:pic>
        <p:nvPicPr>
          <p:cNvPr id="33803" name="Picture 9" descr="elexa_logo"/>
          <p:cNvPicPr>
            <a:picLocks noChangeAspect="1" noChangeArrowheads="1"/>
          </p:cNvPicPr>
          <p:nvPr/>
        </p:nvPicPr>
        <p:blipFill>
          <a:blip r:embed="rId7" cstate="print"/>
          <a:srcRect t="32001" b="23000"/>
          <a:stretch>
            <a:fillRect/>
          </a:stretch>
        </p:blipFill>
        <p:spPr bwMode="auto">
          <a:xfrm>
            <a:off x="6359525" y="1527175"/>
            <a:ext cx="1584325" cy="493713"/>
          </a:xfrm>
          <a:prstGeom prst="rect">
            <a:avLst/>
          </a:prstGeom>
          <a:noFill/>
          <a:ln w="9525">
            <a:noFill/>
            <a:miter lim="800000"/>
            <a:headEnd/>
            <a:tailEnd/>
          </a:ln>
        </p:spPr>
      </p:pic>
      <p:pic>
        <p:nvPicPr>
          <p:cNvPr id="33804" name="Picture 10" descr="LevelMount-Logo.gif"/>
          <p:cNvPicPr>
            <a:picLocks noChangeAspect="1"/>
          </p:cNvPicPr>
          <p:nvPr/>
        </p:nvPicPr>
        <p:blipFill>
          <a:blip r:embed="rId8" cstate="print"/>
          <a:srcRect l="2272" r="3125"/>
          <a:stretch>
            <a:fillRect/>
          </a:stretch>
        </p:blipFill>
        <p:spPr bwMode="auto">
          <a:xfrm>
            <a:off x="3597275" y="1454150"/>
            <a:ext cx="2670175" cy="614363"/>
          </a:xfrm>
          <a:prstGeom prst="rect">
            <a:avLst/>
          </a:prstGeom>
          <a:noFill/>
          <a:ln w="9525">
            <a:noFill/>
            <a:miter lim="800000"/>
            <a:headEnd/>
            <a:tailEnd/>
          </a:ln>
        </p:spPr>
      </p:pic>
      <p:sp>
        <p:nvSpPr>
          <p:cNvPr id="33805" name="Rectangle 15"/>
          <p:cNvSpPr>
            <a:spLocks noChangeArrowheads="1"/>
          </p:cNvSpPr>
          <p:nvPr/>
        </p:nvSpPr>
        <p:spPr bwMode="auto">
          <a:xfrm>
            <a:off x="3459163" y="1390650"/>
            <a:ext cx="4648200" cy="800100"/>
          </a:xfrm>
          <a:prstGeom prst="rect">
            <a:avLst/>
          </a:prstGeom>
          <a:noFill/>
          <a:ln w="15875">
            <a:solidFill>
              <a:srgbClr val="FF0000"/>
            </a:solidFill>
            <a:miter lim="800000"/>
            <a:headEnd/>
            <a:tailEnd/>
          </a:ln>
        </p:spPr>
        <p:txBody>
          <a:bodyPr wrap="none" lIns="365760" tIns="48331" rIns="96661" bIns="48331" anchor="ctr"/>
          <a:lstStyle/>
          <a:p>
            <a:pPr algn="ctr">
              <a:buFontTx/>
              <a:buChar char="•"/>
            </a:pPr>
            <a:endParaRPr lang="en-US" dirty="0"/>
          </a:p>
        </p:txBody>
      </p:sp>
      <p:pic>
        <p:nvPicPr>
          <p:cNvPr id="15" name="Picture 14" descr="LG Lifes Good tag.jpg"/>
          <p:cNvPicPr>
            <a:picLocks noChangeAspect="1"/>
          </p:cNvPicPr>
          <p:nvPr/>
        </p:nvPicPr>
        <p:blipFill>
          <a:blip r:embed="rId9" cstate="print"/>
          <a:stretch>
            <a:fillRect/>
          </a:stretch>
        </p:blipFill>
        <p:spPr>
          <a:xfrm>
            <a:off x="5719354" y="2294708"/>
            <a:ext cx="2582333" cy="1133707"/>
          </a:xfrm>
          <a:prstGeom prst="rect">
            <a:avLst/>
          </a:prstGeom>
        </p:spPr>
      </p:pic>
      <p:pic>
        <p:nvPicPr>
          <p:cNvPr id="33802" name="Picture 11" descr="Kenwood 1"/>
          <p:cNvPicPr>
            <a:picLocks noChangeAspect="1" noChangeArrowheads="1"/>
          </p:cNvPicPr>
          <p:nvPr/>
        </p:nvPicPr>
        <p:blipFill>
          <a:blip r:embed="rId10" cstate="print"/>
          <a:srcRect/>
          <a:stretch>
            <a:fillRect/>
          </a:stretch>
        </p:blipFill>
        <p:spPr bwMode="auto">
          <a:xfrm>
            <a:off x="4282281" y="3657600"/>
            <a:ext cx="3571875" cy="531813"/>
          </a:xfrm>
          <a:prstGeom prst="rect">
            <a:avLst/>
          </a:prstGeom>
          <a:noFill/>
          <a:ln w="9525">
            <a:noFill/>
            <a:miter lim="800000"/>
            <a:headEnd/>
            <a:tailEnd/>
          </a:ln>
        </p:spPr>
      </p:pic>
      <p:pic>
        <p:nvPicPr>
          <p:cNvPr id="16" name="Picture 15" descr="Garmin logo PMS RGB"/>
          <p:cNvPicPr>
            <a:picLocks noChangeAspect="1" noChangeArrowheads="1"/>
          </p:cNvPicPr>
          <p:nvPr/>
        </p:nvPicPr>
        <p:blipFill>
          <a:blip r:embed="rId11" cstate="print"/>
          <a:srcRect/>
          <a:stretch>
            <a:fillRect/>
          </a:stretch>
        </p:blipFill>
        <p:spPr bwMode="auto">
          <a:xfrm>
            <a:off x="980033" y="3391989"/>
            <a:ext cx="2831524" cy="792179"/>
          </a:xfrm>
          <a:prstGeom prst="rect">
            <a:avLst/>
          </a:prstGeom>
          <a:noFill/>
          <a:ln w="9525">
            <a:noFill/>
            <a:miter lim="800000"/>
            <a:headEnd/>
            <a:tailEnd/>
          </a:ln>
        </p:spPr>
      </p:pic>
      <p:pic>
        <p:nvPicPr>
          <p:cNvPr id="17" name="Picture 16" descr="Coby%20Logo.jpg"/>
          <p:cNvPicPr>
            <a:picLocks noChangeAspect="1"/>
          </p:cNvPicPr>
          <p:nvPr/>
        </p:nvPicPr>
        <p:blipFill>
          <a:blip r:embed="rId12" cstate="print"/>
          <a:stretch>
            <a:fillRect/>
          </a:stretch>
        </p:blipFill>
        <p:spPr>
          <a:xfrm>
            <a:off x="692490" y="2603862"/>
            <a:ext cx="2245961" cy="521063"/>
          </a:xfrm>
          <a:prstGeom prst="rect">
            <a:avLst/>
          </a:prstGeom>
        </p:spPr>
      </p:pic>
    </p:spTree>
  </p:cSld>
  <p:clrMapOvr>
    <a:masterClrMapping/>
  </p:clrMapOvr>
  <p:transition spd="slow">
    <p:random/>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1026"/>
          <p:cNvSpPr>
            <a:spLocks noChangeArrowheads="1"/>
          </p:cNvSpPr>
          <p:nvPr/>
        </p:nvSpPr>
        <p:spPr bwMode="auto">
          <a:xfrm>
            <a:off x="28575" y="3163888"/>
            <a:ext cx="8869363" cy="0"/>
          </a:xfrm>
          <a:prstGeom prst="rect">
            <a:avLst/>
          </a:prstGeom>
          <a:noFill/>
          <a:ln w="9525">
            <a:noFill/>
            <a:miter lim="800000"/>
            <a:headEnd/>
            <a:tailEnd/>
          </a:ln>
        </p:spPr>
        <p:txBody>
          <a:bodyPr>
            <a:spAutoFit/>
          </a:bodyPr>
          <a:lstStyle/>
          <a:p>
            <a:pPr algn="ctr">
              <a:buFontTx/>
              <a:buChar char="•"/>
            </a:pPr>
            <a:endParaRPr lang="en-US" dirty="0"/>
          </a:p>
        </p:txBody>
      </p:sp>
      <p:sp>
        <p:nvSpPr>
          <p:cNvPr id="418819" name="Rectangle 1027"/>
          <p:cNvSpPr>
            <a:spLocks noChangeArrowheads="1"/>
          </p:cNvSpPr>
          <p:nvPr/>
        </p:nvSpPr>
        <p:spPr bwMode="auto">
          <a:xfrm>
            <a:off x="1238250" y="5540375"/>
            <a:ext cx="6553200" cy="806450"/>
          </a:xfrm>
          <a:prstGeom prst="rect">
            <a:avLst/>
          </a:prstGeom>
          <a:solidFill>
            <a:schemeClr val="tx1"/>
          </a:solidFill>
          <a:ln w="12700">
            <a:solidFill>
              <a:srgbClr val="000080"/>
            </a:solidFill>
            <a:miter lim="800000"/>
            <a:headEnd/>
            <a:tailEnd/>
          </a:ln>
          <a:effectLst>
            <a:outerShdw blurRad="50800" dist="76200" dir="2700000" algn="tl" rotWithShape="0">
              <a:srgbClr val="E7F3FF">
                <a:alpha val="40000"/>
              </a:srgbClr>
            </a:outerShdw>
          </a:effectLst>
        </p:spPr>
        <p:txBody>
          <a:bodyPr tIns="48331" rIns="96661" bIns="48331"/>
          <a:lstStyle/>
          <a:p>
            <a:pPr marL="171450" indent="-171450" defTabSz="966788">
              <a:spcBef>
                <a:spcPct val="20000"/>
              </a:spcBef>
              <a:buNone/>
              <a:defRPr/>
            </a:pPr>
            <a:r>
              <a:rPr lang="en-US" sz="1400" dirty="0">
                <a:solidFill>
                  <a:srgbClr val="FF0000"/>
                </a:solidFill>
                <a:cs typeface="Times New Roman" pitchFamily="18" charset="0"/>
              </a:rPr>
              <a:t>Dedicated Account Executives:</a:t>
            </a:r>
          </a:p>
          <a:p>
            <a:pPr marL="171450" indent="-171450" defTabSz="966788">
              <a:spcBef>
                <a:spcPct val="20000"/>
              </a:spcBef>
              <a:buFontTx/>
              <a:buChar char="•"/>
              <a:defRPr/>
            </a:pPr>
            <a:r>
              <a:rPr lang="en-US" sz="1200" dirty="0">
                <a:solidFill>
                  <a:srgbClr val="FF0000"/>
                </a:solidFill>
                <a:cs typeface="Times New Roman" pitchFamily="18" charset="0"/>
              </a:rPr>
              <a:t>AAFES/Navy/MC/CG:</a:t>
            </a:r>
            <a:r>
              <a:rPr lang="en-US" sz="1200" b="0" dirty="0">
                <a:solidFill>
                  <a:srgbClr val="FF0000"/>
                </a:solidFill>
                <a:cs typeface="Times New Roman" pitchFamily="18" charset="0"/>
              </a:rPr>
              <a:t> </a:t>
            </a:r>
            <a:r>
              <a:rPr lang="en-US" sz="1200" dirty="0">
                <a:solidFill>
                  <a:srgbClr val="0233AE"/>
                </a:solidFill>
                <a:cs typeface="Times New Roman" pitchFamily="18" charset="0"/>
              </a:rPr>
              <a:t>Mr. Russell Jones </a:t>
            </a:r>
            <a:r>
              <a:rPr lang="en-US" sz="1200" b="0" dirty="0">
                <a:solidFill>
                  <a:srgbClr val="0233AE"/>
                </a:solidFill>
                <a:cs typeface="Times New Roman" pitchFamily="18" charset="0"/>
              </a:rPr>
              <a:t>• (972) 247-0900 [rjones@ussalestexas.com]</a:t>
            </a:r>
          </a:p>
          <a:p>
            <a:pPr marL="171450" indent="-171450" defTabSz="966788">
              <a:spcBef>
                <a:spcPct val="20000"/>
              </a:spcBef>
              <a:buFontTx/>
              <a:buChar char="•"/>
              <a:defRPr/>
            </a:pPr>
            <a:r>
              <a:rPr lang="en-US" sz="1200" dirty="0">
                <a:solidFill>
                  <a:srgbClr val="FF0000"/>
                </a:solidFill>
                <a:cs typeface="Times New Roman" pitchFamily="18" charset="0"/>
              </a:rPr>
              <a:t>VCS:</a:t>
            </a:r>
            <a:r>
              <a:rPr lang="en-US" sz="1200" b="0" dirty="0">
                <a:solidFill>
                  <a:srgbClr val="FF0000"/>
                </a:solidFill>
                <a:cs typeface="Times New Roman" pitchFamily="18" charset="0"/>
              </a:rPr>
              <a:t>  </a:t>
            </a:r>
            <a:r>
              <a:rPr lang="en-US" sz="1200" dirty="0">
                <a:solidFill>
                  <a:srgbClr val="0233AE"/>
                </a:solidFill>
                <a:cs typeface="Times New Roman" pitchFamily="18" charset="0"/>
              </a:rPr>
              <a:t>Ms. Darlene Davies</a:t>
            </a:r>
            <a:r>
              <a:rPr lang="en-US" sz="1200" b="0" dirty="0">
                <a:solidFill>
                  <a:srgbClr val="0233AE"/>
                </a:solidFill>
                <a:cs typeface="Times New Roman" pitchFamily="18" charset="0"/>
              </a:rPr>
              <a:t> • (757) 428-8244 [DDaviesUSSC@aol.com]</a:t>
            </a:r>
          </a:p>
        </p:txBody>
      </p:sp>
      <p:sp>
        <p:nvSpPr>
          <p:cNvPr id="31748" name="WordArt 1028"/>
          <p:cNvSpPr>
            <a:spLocks noChangeArrowheads="1" noChangeShapeType="1" noTextEdit="1"/>
          </p:cNvSpPr>
          <p:nvPr/>
        </p:nvSpPr>
        <p:spPr bwMode="auto">
          <a:xfrm>
            <a:off x="395288" y="304800"/>
            <a:ext cx="8139112" cy="461963"/>
          </a:xfrm>
          <a:prstGeom prst="rect">
            <a:avLst/>
          </a:prstGeom>
        </p:spPr>
        <p:txBody>
          <a:bodyPr wrap="none" fromWordArt="1">
            <a:prstTxWarp prst="textPlain">
              <a:avLst>
                <a:gd name="adj" fmla="val 50000"/>
              </a:avLst>
            </a:prstTxWarp>
          </a:bodyPr>
          <a:lstStyle/>
          <a:p>
            <a:pPr algn="ctr">
              <a:buNone/>
            </a:pPr>
            <a:r>
              <a:rPr lang="en-US" sz="3600" kern="10" dirty="0">
                <a:ln w="6350">
                  <a:solidFill>
                    <a:srgbClr val="003366"/>
                  </a:solidFill>
                  <a:round/>
                  <a:headEnd/>
                  <a:tailEnd/>
                </a:ln>
                <a:solidFill>
                  <a:srgbClr val="FFC000"/>
                </a:solidFill>
                <a:latin typeface="Tahoma"/>
                <a:cs typeface="Tahoma"/>
              </a:rPr>
              <a:t>HOUSEWARES</a:t>
            </a:r>
            <a:r>
              <a:rPr lang="en-US" sz="3600" kern="10" dirty="0">
                <a:ln w="6350">
                  <a:solidFill>
                    <a:srgbClr val="003366"/>
                  </a:solidFill>
                  <a:round/>
                  <a:headEnd/>
                  <a:tailEnd/>
                </a:ln>
                <a:solidFill>
                  <a:srgbClr val="FFC000"/>
                </a:solidFill>
                <a:effectLst>
                  <a:outerShdw dist="63500" dir="2212194" algn="ctr" rotWithShape="0">
                    <a:schemeClr val="hlink"/>
                  </a:outerShdw>
                </a:effectLst>
                <a:latin typeface="Tahoma"/>
                <a:cs typeface="Tahoma"/>
              </a:rPr>
              <a:t> </a:t>
            </a:r>
            <a:r>
              <a:rPr lang="en-US" sz="3600" kern="10" dirty="0">
                <a:ln w="6350">
                  <a:solidFill>
                    <a:srgbClr val="003366"/>
                  </a:solidFill>
                  <a:round/>
                  <a:headEnd/>
                  <a:tailEnd/>
                </a:ln>
                <a:solidFill>
                  <a:srgbClr val="FFC000"/>
                </a:solidFill>
                <a:latin typeface="Tahoma"/>
                <a:cs typeface="Tahoma"/>
              </a:rPr>
              <a:t>PORTFOLIO</a:t>
            </a:r>
          </a:p>
        </p:txBody>
      </p:sp>
      <p:sp>
        <p:nvSpPr>
          <p:cNvPr id="418821" name="Rectangle 1029"/>
          <p:cNvSpPr>
            <a:spLocks noChangeArrowheads="1"/>
          </p:cNvSpPr>
          <p:nvPr/>
        </p:nvSpPr>
        <p:spPr bwMode="auto">
          <a:xfrm>
            <a:off x="304800" y="920750"/>
            <a:ext cx="8305800" cy="4435475"/>
          </a:xfrm>
          <a:prstGeom prst="rect">
            <a:avLst/>
          </a:prstGeom>
          <a:solidFill>
            <a:schemeClr val="tx1"/>
          </a:solidFill>
          <a:ln w="9525">
            <a:solidFill>
              <a:srgbClr val="000080"/>
            </a:solidFill>
            <a:miter lim="800000"/>
            <a:headEnd/>
            <a:tailEnd/>
          </a:ln>
          <a:effectLst>
            <a:outerShdw blurRad="50800" dist="76200" dir="2700000" algn="tl" rotWithShape="0">
              <a:srgbClr val="E7F3FF">
                <a:alpha val="40000"/>
              </a:srgbClr>
            </a:outerShdw>
          </a:effectLst>
        </p:spPr>
        <p:txBody>
          <a:bodyPr wrap="none"/>
          <a:lstStyle/>
          <a:p>
            <a:pPr algn="ctr">
              <a:buNone/>
              <a:defRPr/>
            </a:pPr>
            <a:endParaRPr lang="en-US" sz="1600" dirty="0">
              <a:solidFill>
                <a:srgbClr val="FF0000"/>
              </a:solidFill>
              <a:latin typeface="Times New Roman" pitchFamily="18" charset="0"/>
            </a:endParaRPr>
          </a:p>
        </p:txBody>
      </p:sp>
      <p:pic>
        <p:nvPicPr>
          <p:cNvPr id="31750" name="Picture 1032"/>
          <p:cNvPicPr>
            <a:picLocks noChangeAspect="1" noChangeArrowheads="1"/>
          </p:cNvPicPr>
          <p:nvPr/>
        </p:nvPicPr>
        <p:blipFill>
          <a:blip r:embed="rId3" cstate="print"/>
          <a:srcRect t="12030" r="2856" b="15790"/>
          <a:stretch>
            <a:fillRect/>
          </a:stretch>
        </p:blipFill>
        <p:spPr bwMode="auto">
          <a:xfrm>
            <a:off x="4206081" y="2971800"/>
            <a:ext cx="1905000" cy="457200"/>
          </a:xfrm>
          <a:prstGeom prst="rect">
            <a:avLst/>
          </a:prstGeom>
          <a:noFill/>
          <a:ln w="1">
            <a:noFill/>
            <a:miter lim="800000"/>
            <a:headEnd/>
            <a:tailEnd/>
          </a:ln>
        </p:spPr>
      </p:pic>
      <p:pic>
        <p:nvPicPr>
          <p:cNvPr id="31751" name="Picture 1033"/>
          <p:cNvPicPr>
            <a:picLocks noChangeAspect="1" noChangeArrowheads="1"/>
          </p:cNvPicPr>
          <p:nvPr/>
        </p:nvPicPr>
        <p:blipFill>
          <a:blip r:embed="rId4" cstate="print"/>
          <a:srcRect/>
          <a:stretch>
            <a:fillRect/>
          </a:stretch>
        </p:blipFill>
        <p:spPr bwMode="auto">
          <a:xfrm>
            <a:off x="2149475" y="4752975"/>
            <a:ext cx="1857375" cy="504825"/>
          </a:xfrm>
          <a:prstGeom prst="rect">
            <a:avLst/>
          </a:prstGeom>
          <a:noFill/>
          <a:ln w="9525">
            <a:noFill/>
            <a:miter lim="800000"/>
            <a:headEnd/>
            <a:tailEnd/>
          </a:ln>
        </p:spPr>
      </p:pic>
      <p:pic>
        <p:nvPicPr>
          <p:cNvPr id="31752" name="Picture 1034"/>
          <p:cNvPicPr>
            <a:picLocks noChangeAspect="1" noChangeArrowheads="1"/>
          </p:cNvPicPr>
          <p:nvPr/>
        </p:nvPicPr>
        <p:blipFill>
          <a:blip r:embed="rId5" cstate="print"/>
          <a:srcRect/>
          <a:stretch>
            <a:fillRect/>
          </a:stretch>
        </p:blipFill>
        <p:spPr bwMode="auto">
          <a:xfrm>
            <a:off x="2282825" y="3181350"/>
            <a:ext cx="1631950" cy="549275"/>
          </a:xfrm>
          <a:prstGeom prst="rect">
            <a:avLst/>
          </a:prstGeom>
          <a:noFill/>
          <a:ln w="1">
            <a:noFill/>
            <a:miter lim="800000"/>
            <a:headEnd/>
            <a:tailEnd/>
          </a:ln>
        </p:spPr>
      </p:pic>
      <p:sp>
        <p:nvSpPr>
          <p:cNvPr id="31753" name="Rectangle 1036"/>
          <p:cNvSpPr>
            <a:spLocks noChangeArrowheads="1"/>
          </p:cNvSpPr>
          <p:nvPr/>
        </p:nvSpPr>
        <p:spPr bwMode="auto">
          <a:xfrm>
            <a:off x="4138613" y="3595688"/>
            <a:ext cx="4359275" cy="1639887"/>
          </a:xfrm>
          <a:prstGeom prst="rect">
            <a:avLst/>
          </a:prstGeom>
          <a:noFill/>
          <a:ln w="9525">
            <a:solidFill>
              <a:srgbClr val="FF0000"/>
            </a:solidFill>
            <a:miter lim="800000"/>
            <a:headEnd/>
            <a:tailEnd/>
          </a:ln>
        </p:spPr>
        <p:txBody>
          <a:bodyPr wrap="none" anchor="ctr"/>
          <a:lstStyle/>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r>
              <a:rPr lang="en-US" sz="1000" b="0" dirty="0">
                <a:latin typeface="Times New Roman" pitchFamily="18" charset="0"/>
              </a:rPr>
              <a:t>.</a:t>
            </a:r>
          </a:p>
        </p:txBody>
      </p:sp>
      <p:pic>
        <p:nvPicPr>
          <p:cNvPr id="31754" name="Picture 1037"/>
          <p:cNvPicPr>
            <a:picLocks noChangeAspect="1" noChangeArrowheads="1"/>
          </p:cNvPicPr>
          <p:nvPr/>
        </p:nvPicPr>
        <p:blipFill>
          <a:blip r:embed="rId6" cstate="print"/>
          <a:srcRect/>
          <a:stretch>
            <a:fillRect/>
          </a:stretch>
        </p:blipFill>
        <p:spPr bwMode="auto">
          <a:xfrm>
            <a:off x="5597525" y="4024313"/>
            <a:ext cx="601663" cy="720725"/>
          </a:xfrm>
          <a:prstGeom prst="rect">
            <a:avLst/>
          </a:prstGeom>
          <a:noFill/>
          <a:ln w="1">
            <a:noFill/>
            <a:miter lim="800000"/>
            <a:headEnd/>
            <a:tailEnd/>
          </a:ln>
        </p:spPr>
      </p:pic>
      <p:pic>
        <p:nvPicPr>
          <p:cNvPr id="31755" name="Picture 1038"/>
          <p:cNvPicPr>
            <a:picLocks noChangeAspect="1" noChangeArrowheads="1"/>
          </p:cNvPicPr>
          <p:nvPr/>
        </p:nvPicPr>
        <p:blipFill>
          <a:blip r:embed="rId7" cstate="print"/>
          <a:srcRect/>
          <a:stretch>
            <a:fillRect/>
          </a:stretch>
        </p:blipFill>
        <p:spPr bwMode="auto">
          <a:xfrm>
            <a:off x="4130675" y="3581400"/>
            <a:ext cx="985838" cy="985838"/>
          </a:xfrm>
          <a:prstGeom prst="rect">
            <a:avLst/>
          </a:prstGeom>
          <a:noFill/>
          <a:ln w="1">
            <a:noFill/>
            <a:miter lim="800000"/>
            <a:headEnd/>
            <a:tailEnd/>
          </a:ln>
        </p:spPr>
      </p:pic>
      <p:pic>
        <p:nvPicPr>
          <p:cNvPr id="31756" name="Picture 1039"/>
          <p:cNvPicPr>
            <a:picLocks noChangeAspect="1" noChangeArrowheads="1"/>
          </p:cNvPicPr>
          <p:nvPr/>
        </p:nvPicPr>
        <p:blipFill>
          <a:blip r:embed="rId8" cstate="print"/>
          <a:srcRect l="5063" t="12859" r="9525"/>
          <a:stretch>
            <a:fillRect/>
          </a:stretch>
        </p:blipFill>
        <p:spPr bwMode="auto">
          <a:xfrm>
            <a:off x="5229225" y="3667125"/>
            <a:ext cx="1446213" cy="320675"/>
          </a:xfrm>
          <a:prstGeom prst="rect">
            <a:avLst/>
          </a:prstGeom>
          <a:noFill/>
          <a:ln w="1">
            <a:noFill/>
            <a:miter lim="800000"/>
            <a:headEnd/>
            <a:tailEnd/>
          </a:ln>
        </p:spPr>
      </p:pic>
      <p:pic>
        <p:nvPicPr>
          <p:cNvPr id="31757" name="Picture 1040"/>
          <p:cNvPicPr>
            <a:picLocks noChangeAspect="1" noChangeArrowheads="1"/>
          </p:cNvPicPr>
          <p:nvPr/>
        </p:nvPicPr>
        <p:blipFill>
          <a:blip r:embed="rId9" cstate="print"/>
          <a:srcRect/>
          <a:stretch>
            <a:fillRect/>
          </a:stretch>
        </p:blipFill>
        <p:spPr bwMode="auto">
          <a:xfrm>
            <a:off x="6821488" y="3654425"/>
            <a:ext cx="1295400" cy="307975"/>
          </a:xfrm>
          <a:prstGeom prst="rect">
            <a:avLst/>
          </a:prstGeom>
          <a:noFill/>
          <a:ln w="1">
            <a:noFill/>
            <a:miter lim="800000"/>
            <a:headEnd/>
            <a:tailEnd/>
          </a:ln>
        </p:spPr>
      </p:pic>
      <p:pic>
        <p:nvPicPr>
          <p:cNvPr id="31758" name="Picture 1041"/>
          <p:cNvPicPr>
            <a:picLocks noChangeAspect="1" noChangeArrowheads="1"/>
          </p:cNvPicPr>
          <p:nvPr/>
        </p:nvPicPr>
        <p:blipFill>
          <a:blip r:embed="rId10" cstate="print"/>
          <a:srcRect/>
          <a:stretch>
            <a:fillRect/>
          </a:stretch>
        </p:blipFill>
        <p:spPr bwMode="auto">
          <a:xfrm>
            <a:off x="7542213" y="4129088"/>
            <a:ext cx="881062" cy="830262"/>
          </a:xfrm>
          <a:prstGeom prst="rect">
            <a:avLst/>
          </a:prstGeom>
          <a:noFill/>
          <a:ln w="1">
            <a:noFill/>
            <a:miter lim="800000"/>
            <a:headEnd/>
            <a:tailEnd/>
          </a:ln>
        </p:spPr>
      </p:pic>
      <p:pic>
        <p:nvPicPr>
          <p:cNvPr id="31759" name="Picture 1042"/>
          <p:cNvPicPr>
            <a:picLocks noChangeAspect="1" noChangeArrowheads="1"/>
          </p:cNvPicPr>
          <p:nvPr/>
        </p:nvPicPr>
        <p:blipFill>
          <a:blip r:embed="rId11" cstate="print"/>
          <a:srcRect/>
          <a:stretch>
            <a:fillRect/>
          </a:stretch>
        </p:blipFill>
        <p:spPr bwMode="auto">
          <a:xfrm>
            <a:off x="4202113" y="4810125"/>
            <a:ext cx="1881187" cy="309563"/>
          </a:xfrm>
          <a:prstGeom prst="rect">
            <a:avLst/>
          </a:prstGeom>
          <a:noFill/>
          <a:ln w="1">
            <a:noFill/>
            <a:miter lim="800000"/>
            <a:headEnd/>
            <a:tailEnd/>
          </a:ln>
        </p:spPr>
      </p:pic>
      <p:pic>
        <p:nvPicPr>
          <p:cNvPr id="31760" name="Picture 1043"/>
          <p:cNvPicPr>
            <a:picLocks noChangeAspect="1" noChangeArrowheads="1"/>
          </p:cNvPicPr>
          <p:nvPr/>
        </p:nvPicPr>
        <p:blipFill>
          <a:blip r:embed="rId12" cstate="print"/>
          <a:srcRect/>
          <a:stretch>
            <a:fillRect/>
          </a:stretch>
        </p:blipFill>
        <p:spPr bwMode="auto">
          <a:xfrm>
            <a:off x="6332538" y="4716463"/>
            <a:ext cx="1158875" cy="404812"/>
          </a:xfrm>
          <a:prstGeom prst="rect">
            <a:avLst/>
          </a:prstGeom>
          <a:noFill/>
          <a:ln w="9525">
            <a:noFill/>
            <a:miter lim="800000"/>
            <a:headEnd/>
            <a:tailEnd/>
          </a:ln>
        </p:spPr>
      </p:pic>
      <p:pic>
        <p:nvPicPr>
          <p:cNvPr id="31761" name="Picture 1044" descr="Bakers Secret-New"/>
          <p:cNvPicPr>
            <a:picLocks noChangeAspect="1" noChangeArrowheads="1"/>
          </p:cNvPicPr>
          <p:nvPr/>
        </p:nvPicPr>
        <p:blipFill>
          <a:blip r:embed="rId13" cstate="print"/>
          <a:srcRect t="4930" b="7747"/>
          <a:stretch>
            <a:fillRect/>
          </a:stretch>
        </p:blipFill>
        <p:spPr bwMode="auto">
          <a:xfrm>
            <a:off x="6491288" y="4019550"/>
            <a:ext cx="930275" cy="555625"/>
          </a:xfrm>
          <a:prstGeom prst="rect">
            <a:avLst/>
          </a:prstGeom>
          <a:noFill/>
          <a:ln w="9525">
            <a:noFill/>
            <a:miter lim="800000"/>
            <a:headEnd/>
            <a:tailEnd/>
          </a:ln>
        </p:spPr>
      </p:pic>
      <p:sp>
        <p:nvSpPr>
          <p:cNvPr id="31762" name="Rectangle 1047"/>
          <p:cNvSpPr>
            <a:spLocks noChangeArrowheads="1"/>
          </p:cNvSpPr>
          <p:nvPr/>
        </p:nvSpPr>
        <p:spPr bwMode="auto">
          <a:xfrm>
            <a:off x="4248150" y="1744663"/>
            <a:ext cx="1827213" cy="1006475"/>
          </a:xfrm>
          <a:prstGeom prst="rect">
            <a:avLst/>
          </a:prstGeom>
          <a:noFill/>
          <a:ln w="9525">
            <a:solidFill>
              <a:srgbClr val="FF0000"/>
            </a:solidFill>
            <a:miter lim="800000"/>
            <a:headEnd/>
            <a:tailEnd/>
          </a:ln>
        </p:spPr>
        <p:txBody>
          <a:bodyPr wrap="none" anchor="ctr"/>
          <a:lstStyle/>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p:txBody>
      </p:sp>
      <p:pic>
        <p:nvPicPr>
          <p:cNvPr id="31763" name="Picture 1048" descr="Electrolux"/>
          <p:cNvPicPr>
            <a:picLocks noChangeAspect="1" noChangeArrowheads="1"/>
          </p:cNvPicPr>
          <p:nvPr/>
        </p:nvPicPr>
        <p:blipFill>
          <a:blip r:embed="rId14" cstate="print"/>
          <a:srcRect r="3207" b="3209"/>
          <a:stretch>
            <a:fillRect/>
          </a:stretch>
        </p:blipFill>
        <p:spPr bwMode="auto">
          <a:xfrm>
            <a:off x="4321175" y="2427288"/>
            <a:ext cx="1609725" cy="274637"/>
          </a:xfrm>
          <a:prstGeom prst="rect">
            <a:avLst/>
          </a:prstGeom>
          <a:noFill/>
          <a:ln w="9525">
            <a:noFill/>
            <a:miter lim="800000"/>
            <a:headEnd/>
            <a:tailEnd/>
          </a:ln>
        </p:spPr>
      </p:pic>
      <p:pic>
        <p:nvPicPr>
          <p:cNvPr id="31764" name="Picture 1049" descr="Meyer"/>
          <p:cNvPicPr>
            <a:picLocks noChangeAspect="1" noChangeArrowheads="1"/>
          </p:cNvPicPr>
          <p:nvPr/>
        </p:nvPicPr>
        <p:blipFill>
          <a:blip r:embed="rId15" cstate="print"/>
          <a:srcRect l="8946" t="6679" r="10532" b="32941"/>
          <a:stretch>
            <a:fillRect/>
          </a:stretch>
        </p:blipFill>
        <p:spPr bwMode="auto">
          <a:xfrm>
            <a:off x="588963" y="1781175"/>
            <a:ext cx="1371600" cy="619125"/>
          </a:xfrm>
          <a:prstGeom prst="rect">
            <a:avLst/>
          </a:prstGeom>
          <a:noFill/>
          <a:ln w="9525">
            <a:noFill/>
            <a:miter lim="800000"/>
            <a:headEnd/>
            <a:tailEnd/>
          </a:ln>
        </p:spPr>
      </p:pic>
      <p:pic>
        <p:nvPicPr>
          <p:cNvPr id="31765" name="Picture 1051" descr="anolon_logo_lrg"/>
          <p:cNvPicPr>
            <a:picLocks noChangeAspect="1" noChangeArrowheads="1"/>
          </p:cNvPicPr>
          <p:nvPr/>
        </p:nvPicPr>
        <p:blipFill>
          <a:blip r:embed="rId16" cstate="print"/>
          <a:srcRect/>
          <a:stretch>
            <a:fillRect/>
          </a:stretch>
        </p:blipFill>
        <p:spPr bwMode="auto">
          <a:xfrm>
            <a:off x="741363" y="2466975"/>
            <a:ext cx="1143000" cy="273050"/>
          </a:xfrm>
          <a:prstGeom prst="rect">
            <a:avLst/>
          </a:prstGeom>
          <a:noFill/>
          <a:ln w="9525">
            <a:noFill/>
            <a:miter lim="800000"/>
            <a:headEnd/>
            <a:tailEnd/>
          </a:ln>
        </p:spPr>
      </p:pic>
      <p:pic>
        <p:nvPicPr>
          <p:cNvPr id="31766" name="Picture 1052" descr="circulon_logo_lrg"/>
          <p:cNvPicPr>
            <a:picLocks noChangeAspect="1" noChangeArrowheads="1"/>
          </p:cNvPicPr>
          <p:nvPr/>
        </p:nvPicPr>
        <p:blipFill>
          <a:blip r:embed="rId17" cstate="print"/>
          <a:srcRect/>
          <a:stretch>
            <a:fillRect/>
          </a:stretch>
        </p:blipFill>
        <p:spPr bwMode="auto">
          <a:xfrm>
            <a:off x="588963" y="3152775"/>
            <a:ext cx="1371600" cy="279400"/>
          </a:xfrm>
          <a:prstGeom prst="rect">
            <a:avLst/>
          </a:prstGeom>
          <a:noFill/>
          <a:ln w="9525">
            <a:noFill/>
            <a:miter lim="800000"/>
            <a:headEnd/>
            <a:tailEnd/>
          </a:ln>
        </p:spPr>
      </p:pic>
      <p:pic>
        <p:nvPicPr>
          <p:cNvPr id="31767" name="Picture 1053" descr="farerware_logo_lrg"/>
          <p:cNvPicPr>
            <a:picLocks noChangeAspect="1" noChangeArrowheads="1"/>
          </p:cNvPicPr>
          <p:nvPr/>
        </p:nvPicPr>
        <p:blipFill>
          <a:blip r:embed="rId18" cstate="print"/>
          <a:srcRect/>
          <a:stretch>
            <a:fillRect/>
          </a:stretch>
        </p:blipFill>
        <p:spPr bwMode="auto">
          <a:xfrm>
            <a:off x="588963" y="3533775"/>
            <a:ext cx="1447800" cy="255588"/>
          </a:xfrm>
          <a:prstGeom prst="rect">
            <a:avLst/>
          </a:prstGeom>
          <a:noFill/>
          <a:ln w="9525">
            <a:noFill/>
            <a:miter lim="800000"/>
            <a:headEnd/>
            <a:tailEnd/>
          </a:ln>
        </p:spPr>
      </p:pic>
      <p:pic>
        <p:nvPicPr>
          <p:cNvPr id="31768" name="Picture 1054" descr="kitchenaid_logo_lrg"/>
          <p:cNvPicPr>
            <a:picLocks noChangeAspect="1" noChangeArrowheads="1"/>
          </p:cNvPicPr>
          <p:nvPr/>
        </p:nvPicPr>
        <p:blipFill>
          <a:blip r:embed="rId19" cstate="print"/>
          <a:srcRect b="4762"/>
          <a:stretch>
            <a:fillRect/>
          </a:stretch>
        </p:blipFill>
        <p:spPr bwMode="auto">
          <a:xfrm>
            <a:off x="588963" y="3838575"/>
            <a:ext cx="1371600" cy="304800"/>
          </a:xfrm>
          <a:prstGeom prst="rect">
            <a:avLst/>
          </a:prstGeom>
          <a:noFill/>
          <a:ln w="9525">
            <a:noFill/>
            <a:miter lim="800000"/>
            <a:headEnd/>
            <a:tailEnd/>
          </a:ln>
        </p:spPr>
      </p:pic>
      <p:sp>
        <p:nvSpPr>
          <p:cNvPr id="31769" name="Rectangle 1055"/>
          <p:cNvSpPr>
            <a:spLocks noChangeArrowheads="1"/>
          </p:cNvSpPr>
          <p:nvPr/>
        </p:nvSpPr>
        <p:spPr bwMode="auto">
          <a:xfrm>
            <a:off x="512763" y="1781175"/>
            <a:ext cx="1524000" cy="3427413"/>
          </a:xfrm>
          <a:prstGeom prst="rect">
            <a:avLst/>
          </a:prstGeom>
          <a:noFill/>
          <a:ln w="9525">
            <a:solidFill>
              <a:srgbClr val="FF0000"/>
            </a:solidFill>
            <a:miter lim="800000"/>
            <a:headEnd/>
            <a:tailEnd/>
          </a:ln>
        </p:spPr>
        <p:txBody>
          <a:bodyPr wrap="none" anchor="ctr"/>
          <a:lstStyle/>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p:txBody>
      </p:sp>
      <p:pic>
        <p:nvPicPr>
          <p:cNvPr id="31770" name="Picture 1064"/>
          <p:cNvPicPr>
            <a:picLocks noChangeAspect="1" noChangeArrowheads="1"/>
          </p:cNvPicPr>
          <p:nvPr/>
        </p:nvPicPr>
        <p:blipFill>
          <a:blip r:embed="rId20" cstate="print"/>
          <a:srcRect/>
          <a:stretch>
            <a:fillRect/>
          </a:stretch>
        </p:blipFill>
        <p:spPr bwMode="auto">
          <a:xfrm>
            <a:off x="741363" y="2771775"/>
            <a:ext cx="1066800" cy="303213"/>
          </a:xfrm>
          <a:prstGeom prst="rect">
            <a:avLst/>
          </a:prstGeom>
          <a:noFill/>
          <a:ln w="9525">
            <a:noFill/>
            <a:miter lim="800000"/>
            <a:headEnd/>
            <a:tailEnd/>
          </a:ln>
        </p:spPr>
      </p:pic>
      <p:pic>
        <p:nvPicPr>
          <p:cNvPr id="31771" name="Picture 1067"/>
          <p:cNvPicPr>
            <a:picLocks noChangeAspect="1" noChangeArrowheads="1"/>
          </p:cNvPicPr>
          <p:nvPr/>
        </p:nvPicPr>
        <p:blipFill>
          <a:blip r:embed="rId21" cstate="print"/>
          <a:srcRect l="3819" t="13266" b="9184"/>
          <a:stretch>
            <a:fillRect/>
          </a:stretch>
        </p:blipFill>
        <p:spPr bwMode="auto">
          <a:xfrm>
            <a:off x="6187281" y="2514600"/>
            <a:ext cx="2360613" cy="647700"/>
          </a:xfrm>
          <a:prstGeom prst="rect">
            <a:avLst/>
          </a:prstGeom>
          <a:noFill/>
          <a:ln w="9525">
            <a:noFill/>
            <a:miter lim="800000"/>
            <a:headEnd/>
            <a:tailEnd/>
          </a:ln>
        </p:spPr>
      </p:pic>
      <p:pic>
        <p:nvPicPr>
          <p:cNvPr id="31772" name="Picture 1065"/>
          <p:cNvPicPr>
            <a:picLocks noChangeAspect="1" noChangeArrowheads="1"/>
          </p:cNvPicPr>
          <p:nvPr/>
        </p:nvPicPr>
        <p:blipFill>
          <a:blip r:embed="rId22" cstate="print"/>
          <a:srcRect l="2791" t="7759" r="1395" b="8621"/>
          <a:stretch>
            <a:fillRect/>
          </a:stretch>
        </p:blipFill>
        <p:spPr bwMode="auto">
          <a:xfrm>
            <a:off x="6188315" y="1828800"/>
            <a:ext cx="2170666" cy="544513"/>
          </a:xfrm>
          <a:prstGeom prst="rect">
            <a:avLst/>
          </a:prstGeom>
          <a:noFill/>
          <a:ln w="9525">
            <a:noFill/>
            <a:miter lim="800000"/>
            <a:headEnd/>
            <a:tailEnd/>
          </a:ln>
        </p:spPr>
      </p:pic>
      <p:pic>
        <p:nvPicPr>
          <p:cNvPr id="31773" name="Picture 1068"/>
          <p:cNvPicPr>
            <a:picLocks noChangeAspect="1" noChangeArrowheads="1"/>
          </p:cNvPicPr>
          <p:nvPr/>
        </p:nvPicPr>
        <p:blipFill>
          <a:blip r:embed="rId23" cstate="print"/>
          <a:srcRect/>
          <a:stretch>
            <a:fillRect/>
          </a:stretch>
        </p:blipFill>
        <p:spPr bwMode="auto">
          <a:xfrm>
            <a:off x="6647656" y="3217863"/>
            <a:ext cx="1524000" cy="158750"/>
          </a:xfrm>
          <a:prstGeom prst="rect">
            <a:avLst/>
          </a:prstGeom>
          <a:noFill/>
          <a:ln w="9525">
            <a:noFill/>
            <a:miter lim="800000"/>
            <a:headEnd/>
            <a:tailEnd/>
          </a:ln>
        </p:spPr>
      </p:pic>
      <p:sp>
        <p:nvSpPr>
          <p:cNvPr id="31774" name="Rectangle 1031"/>
          <p:cNvSpPr>
            <a:spLocks noChangeArrowheads="1"/>
          </p:cNvSpPr>
          <p:nvPr/>
        </p:nvSpPr>
        <p:spPr bwMode="auto">
          <a:xfrm>
            <a:off x="547687" y="1063625"/>
            <a:ext cx="3958999" cy="609600"/>
          </a:xfrm>
          <a:prstGeom prst="rect">
            <a:avLst/>
          </a:prstGeom>
          <a:noFill/>
          <a:ln w="9525">
            <a:solidFill>
              <a:srgbClr val="FF0000"/>
            </a:solidFill>
            <a:miter lim="800000"/>
            <a:headEnd/>
            <a:tailEnd/>
          </a:ln>
        </p:spPr>
        <p:txBody>
          <a:bodyPr wrap="none" anchor="ctr"/>
          <a:lstStyle/>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p:txBody>
      </p:sp>
      <p:pic>
        <p:nvPicPr>
          <p:cNvPr id="31775" name="Picture 1066" descr="Advance GenevaLogo"/>
          <p:cNvPicPr>
            <a:picLocks noChangeAspect="1" noChangeArrowheads="1"/>
          </p:cNvPicPr>
          <p:nvPr/>
        </p:nvPicPr>
        <p:blipFill>
          <a:blip r:embed="rId24" cstate="print"/>
          <a:srcRect/>
          <a:stretch>
            <a:fillRect/>
          </a:stretch>
        </p:blipFill>
        <p:spPr bwMode="auto">
          <a:xfrm>
            <a:off x="595313" y="1154113"/>
            <a:ext cx="1485900" cy="420687"/>
          </a:xfrm>
          <a:prstGeom prst="rect">
            <a:avLst/>
          </a:prstGeom>
          <a:noFill/>
          <a:ln w="9525">
            <a:noFill/>
            <a:miter lim="800000"/>
            <a:headEnd/>
            <a:tailEnd/>
          </a:ln>
        </p:spPr>
      </p:pic>
      <p:pic>
        <p:nvPicPr>
          <p:cNvPr id="31776" name="Picture 1069" descr="advance 2006"/>
          <p:cNvPicPr>
            <a:picLocks noChangeAspect="1" noChangeArrowheads="1"/>
          </p:cNvPicPr>
          <p:nvPr/>
        </p:nvPicPr>
        <p:blipFill>
          <a:blip r:embed="rId25" cstate="print"/>
          <a:srcRect/>
          <a:stretch>
            <a:fillRect/>
          </a:stretch>
        </p:blipFill>
        <p:spPr bwMode="auto">
          <a:xfrm>
            <a:off x="2495550" y="1160463"/>
            <a:ext cx="928688" cy="200025"/>
          </a:xfrm>
          <a:prstGeom prst="rect">
            <a:avLst/>
          </a:prstGeom>
          <a:noFill/>
          <a:ln w="9525">
            <a:noFill/>
            <a:miter lim="800000"/>
            <a:headEnd/>
            <a:tailEnd/>
          </a:ln>
        </p:spPr>
      </p:pic>
      <p:pic>
        <p:nvPicPr>
          <p:cNvPr id="31777" name="Picture 1070" descr="elginlogo 2006"/>
          <p:cNvPicPr>
            <a:picLocks noChangeAspect="1" noChangeArrowheads="1"/>
          </p:cNvPicPr>
          <p:nvPr/>
        </p:nvPicPr>
        <p:blipFill>
          <a:blip r:embed="rId26" cstate="print"/>
          <a:srcRect/>
          <a:stretch>
            <a:fillRect/>
          </a:stretch>
        </p:blipFill>
        <p:spPr bwMode="auto">
          <a:xfrm>
            <a:off x="3505200" y="1144588"/>
            <a:ext cx="866775" cy="257175"/>
          </a:xfrm>
          <a:prstGeom prst="rect">
            <a:avLst/>
          </a:prstGeom>
          <a:noFill/>
          <a:ln w="9525">
            <a:noFill/>
            <a:miter lim="800000"/>
            <a:headEnd/>
            <a:tailEnd/>
          </a:ln>
        </p:spPr>
      </p:pic>
      <p:pic>
        <p:nvPicPr>
          <p:cNvPr id="31779" name="Picture 1074"/>
          <p:cNvPicPr>
            <a:picLocks noChangeAspect="1" noChangeArrowheads="1"/>
          </p:cNvPicPr>
          <p:nvPr/>
        </p:nvPicPr>
        <p:blipFill>
          <a:blip r:embed="rId27" cstate="print"/>
          <a:srcRect t="29231" b="32307"/>
          <a:stretch>
            <a:fillRect/>
          </a:stretch>
        </p:blipFill>
        <p:spPr bwMode="auto">
          <a:xfrm>
            <a:off x="547688" y="4464050"/>
            <a:ext cx="1431925" cy="230188"/>
          </a:xfrm>
          <a:prstGeom prst="rect">
            <a:avLst/>
          </a:prstGeom>
          <a:noFill/>
          <a:ln w="1">
            <a:noFill/>
            <a:miter lim="800000"/>
            <a:headEnd/>
            <a:tailEnd/>
          </a:ln>
        </p:spPr>
      </p:pic>
      <p:sp>
        <p:nvSpPr>
          <p:cNvPr id="31780" name="Text Box 1075"/>
          <p:cNvSpPr txBox="1">
            <a:spLocks noChangeArrowheads="1"/>
          </p:cNvSpPr>
          <p:nvPr/>
        </p:nvSpPr>
        <p:spPr bwMode="auto">
          <a:xfrm>
            <a:off x="2252663" y="1444625"/>
            <a:ext cx="2133600" cy="241300"/>
          </a:xfrm>
          <a:prstGeom prst="rect">
            <a:avLst/>
          </a:prstGeom>
          <a:noFill/>
          <a:ln w="9525">
            <a:noFill/>
            <a:miter lim="800000"/>
            <a:headEnd/>
            <a:tailEnd/>
          </a:ln>
        </p:spPr>
        <p:txBody>
          <a:bodyPr lIns="90488" tIns="44450" rIns="90488" bIns="44450">
            <a:spAutoFit/>
          </a:bodyPr>
          <a:lstStyle/>
          <a:p>
            <a:pPr algn="ctr">
              <a:spcBef>
                <a:spcPct val="50000"/>
              </a:spcBef>
              <a:buNone/>
            </a:pPr>
            <a:r>
              <a:rPr lang="en-US" sz="1000" dirty="0" smtClean="0">
                <a:solidFill>
                  <a:schemeClr val="bg2"/>
                </a:solidFill>
              </a:rPr>
              <a:t> Clock </a:t>
            </a:r>
            <a:r>
              <a:rPr lang="en-US" sz="1000" dirty="0">
                <a:solidFill>
                  <a:schemeClr val="bg2"/>
                </a:solidFill>
              </a:rPr>
              <a:t>Division</a:t>
            </a:r>
          </a:p>
        </p:txBody>
      </p:sp>
      <p:pic>
        <p:nvPicPr>
          <p:cNvPr id="31781" name="Picture 1076"/>
          <p:cNvPicPr>
            <a:picLocks noChangeAspect="1" noChangeArrowheads="1"/>
          </p:cNvPicPr>
          <p:nvPr/>
        </p:nvPicPr>
        <p:blipFill>
          <a:blip r:embed="rId28" cstate="print"/>
          <a:srcRect/>
          <a:stretch>
            <a:fillRect/>
          </a:stretch>
        </p:blipFill>
        <p:spPr bwMode="auto">
          <a:xfrm>
            <a:off x="577850" y="4178300"/>
            <a:ext cx="1371600" cy="219075"/>
          </a:xfrm>
          <a:prstGeom prst="rect">
            <a:avLst/>
          </a:prstGeom>
          <a:noFill/>
          <a:ln w="9525">
            <a:noFill/>
            <a:miter lim="800000"/>
            <a:headEnd/>
            <a:tailEnd/>
          </a:ln>
        </p:spPr>
      </p:pic>
      <p:pic>
        <p:nvPicPr>
          <p:cNvPr id="31782" name="Picture 1077" descr="Geneva GClogo"/>
          <p:cNvPicPr>
            <a:picLocks noChangeAspect="1" noChangeArrowheads="1"/>
          </p:cNvPicPr>
          <p:nvPr/>
        </p:nvPicPr>
        <p:blipFill>
          <a:blip r:embed="rId29" cstate="print"/>
          <a:srcRect l="10599" t="6825" r="12442" b="7509"/>
          <a:stretch>
            <a:fillRect/>
          </a:stretch>
        </p:blipFill>
        <p:spPr bwMode="auto">
          <a:xfrm>
            <a:off x="2149475" y="1143000"/>
            <a:ext cx="307975" cy="488950"/>
          </a:xfrm>
          <a:prstGeom prst="rect">
            <a:avLst/>
          </a:prstGeom>
          <a:noFill/>
          <a:ln w="9525">
            <a:noFill/>
            <a:miter lim="800000"/>
            <a:headEnd/>
            <a:tailEnd/>
          </a:ln>
        </p:spPr>
      </p:pic>
      <p:pic>
        <p:nvPicPr>
          <p:cNvPr id="31783" name="Picture 1078"/>
          <p:cNvPicPr>
            <a:picLocks noChangeAspect="1" noChangeArrowheads="1"/>
          </p:cNvPicPr>
          <p:nvPr/>
        </p:nvPicPr>
        <p:blipFill>
          <a:blip r:embed="rId30" cstate="print"/>
          <a:srcRect/>
          <a:stretch>
            <a:fillRect/>
          </a:stretch>
        </p:blipFill>
        <p:spPr bwMode="auto">
          <a:xfrm>
            <a:off x="3281363" y="1843088"/>
            <a:ext cx="660400" cy="552450"/>
          </a:xfrm>
          <a:prstGeom prst="rect">
            <a:avLst/>
          </a:prstGeom>
          <a:noFill/>
          <a:ln w="9525">
            <a:noFill/>
            <a:miter lim="800000"/>
            <a:headEnd/>
            <a:tailEnd/>
          </a:ln>
        </p:spPr>
      </p:pic>
      <p:pic>
        <p:nvPicPr>
          <p:cNvPr id="31784" name="Picture 1079"/>
          <p:cNvPicPr>
            <a:picLocks noChangeAspect="1" noChangeArrowheads="1"/>
          </p:cNvPicPr>
          <p:nvPr/>
        </p:nvPicPr>
        <p:blipFill>
          <a:blip r:embed="rId31" cstate="print"/>
          <a:srcRect/>
          <a:stretch>
            <a:fillRect/>
          </a:stretch>
        </p:blipFill>
        <p:spPr bwMode="auto">
          <a:xfrm>
            <a:off x="2235200" y="1846263"/>
            <a:ext cx="900113" cy="588962"/>
          </a:xfrm>
          <a:prstGeom prst="rect">
            <a:avLst/>
          </a:prstGeom>
          <a:noFill/>
          <a:ln w="9525">
            <a:noFill/>
            <a:miter lim="800000"/>
            <a:headEnd/>
            <a:tailEnd/>
          </a:ln>
        </p:spPr>
      </p:pic>
      <p:sp>
        <p:nvSpPr>
          <p:cNvPr id="31785" name="Rectangle 1080"/>
          <p:cNvSpPr>
            <a:spLocks noChangeArrowheads="1"/>
          </p:cNvSpPr>
          <p:nvPr/>
        </p:nvSpPr>
        <p:spPr bwMode="auto">
          <a:xfrm>
            <a:off x="2165350" y="1755775"/>
            <a:ext cx="1887538" cy="741363"/>
          </a:xfrm>
          <a:prstGeom prst="rect">
            <a:avLst/>
          </a:prstGeom>
          <a:noFill/>
          <a:ln w="9525">
            <a:solidFill>
              <a:srgbClr val="FF0000"/>
            </a:solidFill>
            <a:miter lim="800000"/>
            <a:headEnd/>
            <a:tailEnd/>
          </a:ln>
        </p:spPr>
        <p:txBody>
          <a:bodyPr wrap="none" anchor="ctr"/>
          <a:lstStyle/>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p:txBody>
      </p:sp>
      <p:pic>
        <p:nvPicPr>
          <p:cNvPr id="31786" name="Picture 1081"/>
          <p:cNvPicPr>
            <a:picLocks noChangeAspect="1" noChangeArrowheads="1"/>
          </p:cNvPicPr>
          <p:nvPr/>
        </p:nvPicPr>
        <p:blipFill>
          <a:blip r:embed="rId32" cstate="print"/>
          <a:srcRect/>
          <a:stretch>
            <a:fillRect/>
          </a:stretch>
        </p:blipFill>
        <p:spPr bwMode="auto">
          <a:xfrm>
            <a:off x="885825" y="4733925"/>
            <a:ext cx="752475" cy="406400"/>
          </a:xfrm>
          <a:prstGeom prst="rect">
            <a:avLst/>
          </a:prstGeom>
          <a:noFill/>
          <a:ln w="1">
            <a:noFill/>
            <a:miter lim="800000"/>
            <a:headEnd/>
            <a:tailEnd/>
          </a:ln>
        </p:spPr>
      </p:pic>
      <p:pic>
        <p:nvPicPr>
          <p:cNvPr id="31787" name="Picture 43"/>
          <p:cNvPicPr>
            <a:picLocks noChangeAspect="1" noChangeArrowheads="1"/>
          </p:cNvPicPr>
          <p:nvPr/>
        </p:nvPicPr>
        <p:blipFill>
          <a:blip r:embed="rId33" cstate="print"/>
          <a:srcRect/>
          <a:stretch>
            <a:fillRect/>
          </a:stretch>
        </p:blipFill>
        <p:spPr bwMode="auto">
          <a:xfrm>
            <a:off x="6704352" y="1031377"/>
            <a:ext cx="1803765" cy="666795"/>
          </a:xfrm>
          <a:prstGeom prst="rect">
            <a:avLst/>
          </a:prstGeom>
          <a:noFill/>
          <a:ln w="9525">
            <a:noFill/>
            <a:miter lim="800000"/>
            <a:headEnd/>
            <a:tailEnd/>
          </a:ln>
        </p:spPr>
      </p:pic>
      <p:pic>
        <p:nvPicPr>
          <p:cNvPr id="31788" name="Picture 44" descr="Aroma kitchen-logo.gif"/>
          <p:cNvPicPr>
            <a:picLocks noChangeAspect="1"/>
          </p:cNvPicPr>
          <p:nvPr/>
        </p:nvPicPr>
        <p:blipFill>
          <a:blip r:embed="rId34" cstate="print"/>
          <a:srcRect l="13673" t="6429" r="16531" b="31429"/>
          <a:stretch>
            <a:fillRect/>
          </a:stretch>
        </p:blipFill>
        <p:spPr bwMode="auto">
          <a:xfrm>
            <a:off x="4623503" y="1076960"/>
            <a:ext cx="1922463" cy="511175"/>
          </a:xfrm>
          <a:prstGeom prst="rect">
            <a:avLst/>
          </a:prstGeom>
          <a:noFill/>
          <a:ln w="9525">
            <a:noFill/>
            <a:miter lim="800000"/>
            <a:headEnd/>
            <a:tailEnd/>
          </a:ln>
        </p:spPr>
      </p:pic>
      <p:pic>
        <p:nvPicPr>
          <p:cNvPr id="31789" name="Picture 45"/>
          <p:cNvPicPr>
            <a:picLocks noChangeAspect="1" noChangeArrowheads="1"/>
          </p:cNvPicPr>
          <p:nvPr/>
        </p:nvPicPr>
        <p:blipFill>
          <a:blip r:embed="rId35" cstate="print"/>
          <a:srcRect/>
          <a:stretch>
            <a:fillRect/>
          </a:stretch>
        </p:blipFill>
        <p:spPr bwMode="auto">
          <a:xfrm>
            <a:off x="4600575" y="1817688"/>
            <a:ext cx="1295400" cy="508000"/>
          </a:xfrm>
          <a:prstGeom prst="rect">
            <a:avLst/>
          </a:prstGeom>
          <a:noFill/>
          <a:ln w="9525">
            <a:noFill/>
            <a:miter lim="800000"/>
            <a:headEnd/>
            <a:tailEnd/>
          </a:ln>
        </p:spPr>
      </p:pic>
      <p:pic>
        <p:nvPicPr>
          <p:cNvPr id="31790" name="Picture 46"/>
          <p:cNvPicPr>
            <a:picLocks noChangeAspect="1" noChangeArrowheads="1"/>
          </p:cNvPicPr>
          <p:nvPr/>
        </p:nvPicPr>
        <p:blipFill>
          <a:blip r:embed="rId36" cstate="print"/>
          <a:srcRect l="6703" r="11453" b="22620"/>
          <a:stretch>
            <a:fillRect/>
          </a:stretch>
        </p:blipFill>
        <p:spPr bwMode="auto">
          <a:xfrm>
            <a:off x="2339975" y="3859213"/>
            <a:ext cx="1558925" cy="371475"/>
          </a:xfrm>
          <a:prstGeom prst="rect">
            <a:avLst/>
          </a:prstGeom>
          <a:noFill/>
          <a:ln w="1">
            <a:noFill/>
            <a:miter lim="800000"/>
            <a:headEnd/>
            <a:tailEnd/>
          </a:ln>
        </p:spPr>
      </p:pic>
      <p:pic>
        <p:nvPicPr>
          <p:cNvPr id="31791" name="Picture 47"/>
          <p:cNvPicPr>
            <a:picLocks noChangeAspect="1" noChangeArrowheads="1"/>
          </p:cNvPicPr>
          <p:nvPr/>
        </p:nvPicPr>
        <p:blipFill>
          <a:blip r:embed="rId37" cstate="print"/>
          <a:srcRect/>
          <a:stretch>
            <a:fillRect/>
          </a:stretch>
        </p:blipFill>
        <p:spPr bwMode="auto">
          <a:xfrm>
            <a:off x="2333625" y="4281488"/>
            <a:ext cx="1584325" cy="288925"/>
          </a:xfrm>
          <a:prstGeom prst="rect">
            <a:avLst/>
          </a:prstGeom>
          <a:noFill/>
          <a:ln w="9525">
            <a:noFill/>
            <a:miter lim="800000"/>
            <a:headEnd/>
            <a:tailEnd/>
          </a:ln>
        </p:spPr>
      </p:pic>
      <p:sp>
        <p:nvSpPr>
          <p:cNvPr id="31792" name="Rectangle 1080"/>
          <p:cNvSpPr>
            <a:spLocks noChangeArrowheads="1"/>
          </p:cNvSpPr>
          <p:nvPr/>
        </p:nvSpPr>
        <p:spPr bwMode="auto">
          <a:xfrm>
            <a:off x="2165350" y="3787775"/>
            <a:ext cx="1885950" cy="889000"/>
          </a:xfrm>
          <a:prstGeom prst="rect">
            <a:avLst/>
          </a:prstGeom>
          <a:noFill/>
          <a:ln w="9525">
            <a:solidFill>
              <a:srgbClr val="FF0000"/>
            </a:solidFill>
            <a:miter lim="800000"/>
            <a:headEnd/>
            <a:tailEnd/>
          </a:ln>
        </p:spPr>
        <p:txBody>
          <a:bodyPr wrap="none" anchor="ctr"/>
          <a:lstStyle/>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p:txBody>
      </p:sp>
      <p:pic>
        <p:nvPicPr>
          <p:cNvPr id="31793" name="Picture 49"/>
          <p:cNvPicPr>
            <a:picLocks noChangeAspect="1" noChangeArrowheads="1"/>
          </p:cNvPicPr>
          <p:nvPr/>
        </p:nvPicPr>
        <p:blipFill>
          <a:blip r:embed="rId38" cstate="print"/>
          <a:srcRect/>
          <a:stretch>
            <a:fillRect/>
          </a:stretch>
        </p:blipFill>
        <p:spPr bwMode="auto">
          <a:xfrm>
            <a:off x="3290888" y="2695575"/>
            <a:ext cx="660400" cy="322263"/>
          </a:xfrm>
          <a:prstGeom prst="rect">
            <a:avLst/>
          </a:prstGeom>
          <a:noFill/>
          <a:ln w="9525">
            <a:noFill/>
            <a:miter lim="800000"/>
            <a:headEnd/>
            <a:tailEnd/>
          </a:ln>
        </p:spPr>
      </p:pic>
      <p:pic>
        <p:nvPicPr>
          <p:cNvPr id="31794" name="Picture 50"/>
          <p:cNvPicPr>
            <a:picLocks noChangeAspect="1" noChangeArrowheads="1"/>
          </p:cNvPicPr>
          <p:nvPr/>
        </p:nvPicPr>
        <p:blipFill>
          <a:blip r:embed="rId39" cstate="print"/>
          <a:srcRect/>
          <a:stretch>
            <a:fillRect/>
          </a:stretch>
        </p:blipFill>
        <p:spPr bwMode="auto">
          <a:xfrm>
            <a:off x="2224088" y="2700338"/>
            <a:ext cx="928687" cy="296862"/>
          </a:xfrm>
          <a:prstGeom prst="rect">
            <a:avLst/>
          </a:prstGeom>
          <a:noFill/>
          <a:ln w="9525">
            <a:noFill/>
            <a:miter lim="800000"/>
            <a:headEnd/>
            <a:tailEnd/>
          </a:ln>
        </p:spPr>
      </p:pic>
      <p:sp>
        <p:nvSpPr>
          <p:cNvPr id="31795" name="Rectangle 1080"/>
          <p:cNvSpPr>
            <a:spLocks noChangeArrowheads="1"/>
          </p:cNvSpPr>
          <p:nvPr/>
        </p:nvSpPr>
        <p:spPr bwMode="auto">
          <a:xfrm>
            <a:off x="2154238" y="2590800"/>
            <a:ext cx="1885950" cy="493713"/>
          </a:xfrm>
          <a:prstGeom prst="rect">
            <a:avLst/>
          </a:prstGeom>
          <a:noFill/>
          <a:ln w="9525">
            <a:solidFill>
              <a:srgbClr val="FF0000"/>
            </a:solidFill>
            <a:miter lim="800000"/>
            <a:headEnd/>
            <a:tailEnd/>
          </a:ln>
        </p:spPr>
        <p:txBody>
          <a:bodyPr wrap="none" anchor="ctr"/>
          <a:lstStyle/>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a:p>
            <a:pPr algn="ctr"/>
            <a:endParaRPr lang="en-US" sz="1000" b="0" dirty="0">
              <a:latin typeface="Times New Roman" pitchFamily="18" charset="0"/>
            </a:endParaRPr>
          </a:p>
        </p:txBody>
      </p:sp>
    </p:spTree>
  </p:cSld>
  <p:clrMapOvr>
    <a:masterClrMapping/>
  </p:clrMapOvr>
  <p:transition spd="slow">
    <p:random/>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27010" name="Rectangle 2"/>
          <p:cNvSpPr>
            <a:spLocks noChangeArrowheads="1"/>
          </p:cNvSpPr>
          <p:nvPr/>
        </p:nvSpPr>
        <p:spPr bwMode="auto">
          <a:xfrm>
            <a:off x="623888" y="5246688"/>
            <a:ext cx="7772400" cy="1141049"/>
          </a:xfrm>
          <a:prstGeom prst="rect">
            <a:avLst/>
          </a:prstGeom>
          <a:solidFill>
            <a:schemeClr val="tx1"/>
          </a:solidFill>
          <a:ln w="12700">
            <a:solidFill>
              <a:srgbClr val="000080"/>
            </a:solidFill>
            <a:miter lim="800000"/>
            <a:headEnd/>
            <a:tailEnd/>
          </a:ln>
          <a:effectLst>
            <a:outerShdw blurRad="50800" dist="76200" dir="2700000" algn="tl" rotWithShape="0">
              <a:srgbClr val="E7F3FF">
                <a:alpha val="40000"/>
              </a:srgbClr>
            </a:outerShdw>
          </a:effectLst>
        </p:spPr>
        <p:txBody>
          <a:bodyPr tIns="48331" rIns="96661" bIns="48331"/>
          <a:lstStyle/>
          <a:p>
            <a:pPr marL="171450" indent="-171450" defTabSz="966788">
              <a:spcBef>
                <a:spcPct val="20000"/>
              </a:spcBef>
              <a:buNone/>
              <a:defRPr/>
            </a:pPr>
            <a:r>
              <a:rPr lang="en-US" sz="1400" dirty="0">
                <a:solidFill>
                  <a:srgbClr val="FF0000"/>
                </a:solidFill>
                <a:cs typeface="Times New Roman" pitchFamily="18" charset="0"/>
              </a:rPr>
              <a:t>Dedicated Account Executives:</a:t>
            </a:r>
          </a:p>
          <a:p>
            <a:pPr marL="171450" indent="-171450" defTabSz="966788">
              <a:spcBef>
                <a:spcPct val="20000"/>
              </a:spcBef>
              <a:buFontTx/>
              <a:buChar char="•"/>
              <a:defRPr/>
            </a:pPr>
            <a:r>
              <a:rPr lang="en-US" sz="1200" dirty="0">
                <a:solidFill>
                  <a:srgbClr val="FF0000"/>
                </a:solidFill>
                <a:cs typeface="Times New Roman" pitchFamily="18" charset="0"/>
              </a:rPr>
              <a:t>AAFES/NAVY/MC/CG:</a:t>
            </a:r>
            <a:r>
              <a:rPr lang="en-US" sz="1200" b="0" dirty="0">
                <a:solidFill>
                  <a:srgbClr val="FF0000"/>
                </a:solidFill>
                <a:cs typeface="Times New Roman" pitchFamily="18" charset="0"/>
              </a:rPr>
              <a:t>  </a:t>
            </a:r>
            <a:r>
              <a:rPr lang="en-US" sz="1200" dirty="0">
                <a:solidFill>
                  <a:srgbClr val="0233AE"/>
                </a:solidFill>
                <a:cs typeface="Times New Roman" pitchFamily="18" charset="0"/>
              </a:rPr>
              <a:t>Ms. Debbie Patterson</a:t>
            </a:r>
            <a:r>
              <a:rPr lang="en-US" sz="1200" b="0" dirty="0">
                <a:solidFill>
                  <a:srgbClr val="0233AE"/>
                </a:solidFill>
                <a:cs typeface="Times New Roman" pitchFamily="18" charset="0"/>
              </a:rPr>
              <a:t> • (972) 247-0900 [dpatterson@ussalestexas.com]</a:t>
            </a:r>
          </a:p>
          <a:p>
            <a:pPr marL="171450" indent="-171450" defTabSz="966788">
              <a:spcBef>
                <a:spcPct val="20000"/>
              </a:spcBef>
              <a:buFontTx/>
              <a:buChar char="•"/>
              <a:defRPr/>
            </a:pPr>
            <a:r>
              <a:rPr lang="en-US" sz="1200" dirty="0">
                <a:solidFill>
                  <a:srgbClr val="FF0000"/>
                </a:solidFill>
                <a:cs typeface="Times New Roman" pitchFamily="18" charset="0"/>
              </a:rPr>
              <a:t>NAVY/MC/CG:</a:t>
            </a:r>
            <a:r>
              <a:rPr lang="en-US" sz="1200" b="0" dirty="0">
                <a:solidFill>
                  <a:srgbClr val="FF0000"/>
                </a:solidFill>
                <a:cs typeface="Times New Roman" pitchFamily="18" charset="0"/>
              </a:rPr>
              <a:t>  </a:t>
            </a:r>
            <a:r>
              <a:rPr lang="en-US" sz="1200" dirty="0">
                <a:solidFill>
                  <a:srgbClr val="0233AE"/>
                </a:solidFill>
                <a:cs typeface="Times New Roman" pitchFamily="18" charset="0"/>
              </a:rPr>
              <a:t>Ms. Heather Snowa </a:t>
            </a:r>
            <a:r>
              <a:rPr lang="en-US" sz="1200" b="0" dirty="0">
                <a:solidFill>
                  <a:srgbClr val="0233AE"/>
                </a:solidFill>
                <a:cs typeface="Times New Roman" pitchFamily="18" charset="0"/>
              </a:rPr>
              <a:t>• (757) 340-4000 [hsnowa@ussalescorp.com]</a:t>
            </a:r>
          </a:p>
          <a:p>
            <a:pPr marL="171450" indent="-171450" defTabSz="966788">
              <a:spcBef>
                <a:spcPct val="20000"/>
              </a:spcBef>
              <a:buFontTx/>
              <a:buChar char="•"/>
              <a:defRPr/>
            </a:pPr>
            <a:r>
              <a:rPr lang="en-US" sz="1200" dirty="0">
                <a:solidFill>
                  <a:srgbClr val="FF0000"/>
                </a:solidFill>
                <a:cs typeface="Times New Roman" pitchFamily="18" charset="0"/>
              </a:rPr>
              <a:t>VCS:</a:t>
            </a:r>
            <a:r>
              <a:rPr lang="en-US" sz="1200" b="0" dirty="0">
                <a:solidFill>
                  <a:srgbClr val="FF0000"/>
                </a:solidFill>
                <a:cs typeface="Times New Roman" pitchFamily="18" charset="0"/>
              </a:rPr>
              <a:t>  </a:t>
            </a:r>
            <a:r>
              <a:rPr lang="en-US" sz="1200" dirty="0">
                <a:solidFill>
                  <a:srgbClr val="0233AE"/>
                </a:solidFill>
                <a:cs typeface="Times New Roman" pitchFamily="18" charset="0"/>
              </a:rPr>
              <a:t>Ms. Darlene Davies</a:t>
            </a:r>
            <a:r>
              <a:rPr lang="en-US" sz="1200" b="0" dirty="0">
                <a:solidFill>
                  <a:srgbClr val="0233AE"/>
                </a:solidFill>
                <a:cs typeface="Times New Roman" pitchFamily="18" charset="0"/>
              </a:rPr>
              <a:t> • (757) 428-8244 [DDaviesUSSC@aol.com]</a:t>
            </a:r>
          </a:p>
        </p:txBody>
      </p:sp>
      <p:sp>
        <p:nvSpPr>
          <p:cNvPr id="32771" name="WordArt 3"/>
          <p:cNvSpPr>
            <a:spLocks noChangeArrowheads="1" noChangeShapeType="1" noTextEdit="1"/>
          </p:cNvSpPr>
          <p:nvPr/>
        </p:nvSpPr>
        <p:spPr bwMode="auto">
          <a:xfrm>
            <a:off x="473075" y="381000"/>
            <a:ext cx="7985125" cy="609600"/>
          </a:xfrm>
          <a:prstGeom prst="rect">
            <a:avLst/>
          </a:prstGeom>
        </p:spPr>
        <p:txBody>
          <a:bodyPr wrap="none" fromWordArt="1">
            <a:prstTxWarp prst="textPlain">
              <a:avLst>
                <a:gd name="adj" fmla="val 50000"/>
              </a:avLst>
            </a:prstTxWarp>
          </a:bodyPr>
          <a:lstStyle/>
          <a:p>
            <a:pPr algn="ctr">
              <a:buNone/>
            </a:pPr>
            <a:r>
              <a:rPr lang="en-US" sz="3600" kern="10" dirty="0">
                <a:ln w="6350">
                  <a:solidFill>
                    <a:srgbClr val="003366"/>
                  </a:solidFill>
                  <a:round/>
                  <a:headEnd/>
                  <a:tailEnd/>
                </a:ln>
                <a:solidFill>
                  <a:srgbClr val="FFC000"/>
                </a:solidFill>
                <a:latin typeface="Tahoma"/>
                <a:cs typeface="Tahoma"/>
              </a:rPr>
              <a:t>HOME FURNISHINGS PORTFOLIO</a:t>
            </a:r>
          </a:p>
        </p:txBody>
      </p:sp>
      <p:sp>
        <p:nvSpPr>
          <p:cNvPr id="427012" name="Rectangle 4"/>
          <p:cNvSpPr>
            <a:spLocks noChangeArrowheads="1"/>
          </p:cNvSpPr>
          <p:nvPr/>
        </p:nvSpPr>
        <p:spPr bwMode="auto">
          <a:xfrm>
            <a:off x="381000" y="1179513"/>
            <a:ext cx="8153400" cy="3795712"/>
          </a:xfrm>
          <a:prstGeom prst="rect">
            <a:avLst/>
          </a:prstGeom>
          <a:solidFill>
            <a:schemeClr val="tx1"/>
          </a:solidFill>
          <a:ln w="9525">
            <a:solidFill>
              <a:srgbClr val="000080"/>
            </a:solidFill>
            <a:miter lim="800000"/>
            <a:headEnd/>
            <a:tailEnd/>
          </a:ln>
          <a:effectLst>
            <a:outerShdw blurRad="50800" dist="76200" dir="2700000" algn="tl" rotWithShape="0">
              <a:srgbClr val="E7F3FF">
                <a:alpha val="40000"/>
              </a:srgbClr>
            </a:outerShdw>
          </a:effectLst>
        </p:spPr>
        <p:txBody>
          <a:bodyPr wrap="none"/>
          <a:lstStyle/>
          <a:p>
            <a:pPr algn="ctr">
              <a:defRPr/>
            </a:pPr>
            <a:endParaRPr lang="en-US" sz="1600" dirty="0">
              <a:solidFill>
                <a:srgbClr val="FF0000"/>
              </a:solidFill>
              <a:latin typeface="Times New Roman" pitchFamily="18" charset="0"/>
            </a:endParaRPr>
          </a:p>
        </p:txBody>
      </p:sp>
      <p:pic>
        <p:nvPicPr>
          <p:cNvPr id="32773" name="Picture 5" descr="Simmons 1 logo"/>
          <p:cNvPicPr>
            <a:picLocks noChangeAspect="1" noChangeArrowheads="1"/>
          </p:cNvPicPr>
          <p:nvPr/>
        </p:nvPicPr>
        <p:blipFill>
          <a:blip r:embed="rId3" cstate="print"/>
          <a:srcRect/>
          <a:stretch>
            <a:fillRect/>
          </a:stretch>
        </p:blipFill>
        <p:spPr bwMode="auto">
          <a:xfrm>
            <a:off x="6124575" y="1455738"/>
            <a:ext cx="1901825" cy="803275"/>
          </a:xfrm>
          <a:prstGeom prst="rect">
            <a:avLst/>
          </a:prstGeom>
          <a:noFill/>
          <a:ln w="9525">
            <a:noFill/>
            <a:miter lim="800000"/>
            <a:headEnd/>
            <a:tailEnd/>
          </a:ln>
        </p:spPr>
      </p:pic>
      <p:pic>
        <p:nvPicPr>
          <p:cNvPr id="32774" name="Picture 9" descr="Simmons Beautyrest world class logo"/>
          <p:cNvPicPr>
            <a:picLocks noChangeAspect="1" noChangeArrowheads="1"/>
          </p:cNvPicPr>
          <p:nvPr/>
        </p:nvPicPr>
        <p:blipFill>
          <a:blip r:embed="rId4" cstate="print"/>
          <a:srcRect l="35484" t="9677" b="32259"/>
          <a:stretch>
            <a:fillRect/>
          </a:stretch>
        </p:blipFill>
        <p:spPr bwMode="auto">
          <a:xfrm>
            <a:off x="5954713" y="2314575"/>
            <a:ext cx="2344737" cy="704850"/>
          </a:xfrm>
          <a:prstGeom prst="rect">
            <a:avLst/>
          </a:prstGeom>
          <a:noFill/>
          <a:ln w="9525">
            <a:noFill/>
            <a:miter lim="800000"/>
            <a:headEnd/>
            <a:tailEnd/>
          </a:ln>
        </p:spPr>
      </p:pic>
      <p:pic>
        <p:nvPicPr>
          <p:cNvPr id="32775" name="Picture 11" descr="office star"/>
          <p:cNvPicPr>
            <a:picLocks noChangeAspect="1" noChangeArrowheads="1"/>
          </p:cNvPicPr>
          <p:nvPr/>
        </p:nvPicPr>
        <p:blipFill>
          <a:blip r:embed="rId5" cstate="print"/>
          <a:srcRect r="6976"/>
          <a:stretch>
            <a:fillRect/>
          </a:stretch>
        </p:blipFill>
        <p:spPr bwMode="auto">
          <a:xfrm>
            <a:off x="765175" y="4006850"/>
            <a:ext cx="2297113" cy="625475"/>
          </a:xfrm>
          <a:prstGeom prst="rect">
            <a:avLst/>
          </a:prstGeom>
          <a:noFill/>
          <a:ln w="9525">
            <a:noFill/>
            <a:miter lim="800000"/>
            <a:headEnd/>
            <a:tailEnd/>
          </a:ln>
        </p:spPr>
      </p:pic>
      <p:pic>
        <p:nvPicPr>
          <p:cNvPr id="32776" name="Picture 12" descr="2002_HSP_logo">
            <a:hlinkClick r:id="rId6"/>
          </p:cNvPr>
          <p:cNvPicPr>
            <a:picLocks noChangeAspect="1" noChangeArrowheads="1"/>
          </p:cNvPicPr>
          <p:nvPr/>
        </p:nvPicPr>
        <p:blipFill>
          <a:blip r:embed="rId7" cstate="print"/>
          <a:srcRect/>
          <a:stretch>
            <a:fillRect/>
          </a:stretch>
        </p:blipFill>
        <p:spPr bwMode="auto">
          <a:xfrm>
            <a:off x="3273425" y="4046538"/>
            <a:ext cx="1952625" cy="577850"/>
          </a:xfrm>
          <a:prstGeom prst="rect">
            <a:avLst/>
          </a:prstGeom>
          <a:noFill/>
          <a:ln w="9525">
            <a:noFill/>
            <a:miter lim="800000"/>
            <a:headEnd/>
            <a:tailEnd/>
          </a:ln>
        </p:spPr>
      </p:pic>
      <p:sp>
        <p:nvSpPr>
          <p:cNvPr id="32777" name="Rectangle 13"/>
          <p:cNvSpPr>
            <a:spLocks noChangeArrowheads="1"/>
          </p:cNvSpPr>
          <p:nvPr/>
        </p:nvSpPr>
        <p:spPr bwMode="auto">
          <a:xfrm>
            <a:off x="568325" y="3822700"/>
            <a:ext cx="4892675" cy="990600"/>
          </a:xfrm>
          <a:prstGeom prst="rect">
            <a:avLst/>
          </a:prstGeom>
          <a:noFill/>
          <a:ln w="9525">
            <a:solidFill>
              <a:srgbClr val="FF0000"/>
            </a:solidFill>
            <a:miter lim="800000"/>
            <a:headEnd/>
            <a:tailEnd/>
          </a:ln>
        </p:spPr>
        <p:txBody>
          <a:bodyPr wrap="none" anchor="ctr"/>
          <a:lstStyle/>
          <a:p>
            <a:pPr algn="ctr">
              <a:buFontTx/>
              <a:buChar char="•"/>
            </a:pPr>
            <a:endParaRPr lang="en-US" dirty="0"/>
          </a:p>
        </p:txBody>
      </p:sp>
      <p:pic>
        <p:nvPicPr>
          <p:cNvPr id="32778" name="Picture 18" descr="Hillsdale"/>
          <p:cNvPicPr>
            <a:picLocks noChangeAspect="1" noChangeArrowheads="1"/>
          </p:cNvPicPr>
          <p:nvPr/>
        </p:nvPicPr>
        <p:blipFill>
          <a:blip r:embed="rId8" cstate="print"/>
          <a:srcRect t="26666" b="26666"/>
          <a:stretch>
            <a:fillRect/>
          </a:stretch>
        </p:blipFill>
        <p:spPr bwMode="auto">
          <a:xfrm>
            <a:off x="5945188" y="3076575"/>
            <a:ext cx="2054225" cy="685800"/>
          </a:xfrm>
          <a:prstGeom prst="rect">
            <a:avLst/>
          </a:prstGeom>
          <a:noFill/>
          <a:ln w="9525">
            <a:noFill/>
            <a:miter lim="800000"/>
            <a:headEnd/>
            <a:tailEnd/>
          </a:ln>
        </p:spPr>
      </p:pic>
      <p:pic>
        <p:nvPicPr>
          <p:cNvPr id="32779" name="Picture 21" descr="Bush Furniture"/>
          <p:cNvPicPr>
            <a:picLocks noChangeAspect="1" noChangeArrowheads="1"/>
          </p:cNvPicPr>
          <p:nvPr/>
        </p:nvPicPr>
        <p:blipFill>
          <a:blip r:embed="rId9" cstate="print"/>
          <a:srcRect/>
          <a:stretch>
            <a:fillRect/>
          </a:stretch>
        </p:blipFill>
        <p:spPr bwMode="auto">
          <a:xfrm>
            <a:off x="874713" y="1419225"/>
            <a:ext cx="1955800" cy="996950"/>
          </a:xfrm>
          <a:prstGeom prst="rect">
            <a:avLst/>
          </a:prstGeom>
          <a:noFill/>
          <a:ln w="9525">
            <a:noFill/>
            <a:miter lim="800000"/>
            <a:headEnd/>
            <a:tailEnd/>
          </a:ln>
        </p:spPr>
      </p:pic>
      <p:pic>
        <p:nvPicPr>
          <p:cNvPr id="32780" name="Picture 22"/>
          <p:cNvPicPr>
            <a:picLocks noChangeAspect="1" noChangeArrowheads="1"/>
          </p:cNvPicPr>
          <p:nvPr/>
        </p:nvPicPr>
        <p:blipFill>
          <a:blip r:embed="rId10" cstate="print"/>
          <a:srcRect/>
          <a:stretch>
            <a:fillRect/>
          </a:stretch>
        </p:blipFill>
        <p:spPr bwMode="auto">
          <a:xfrm>
            <a:off x="3392148" y="2332446"/>
            <a:ext cx="1935435" cy="1296979"/>
          </a:xfrm>
          <a:prstGeom prst="rect">
            <a:avLst/>
          </a:prstGeom>
          <a:noFill/>
          <a:ln w="9525">
            <a:noFill/>
            <a:miter lim="800000"/>
            <a:headEnd/>
            <a:tailEnd/>
          </a:ln>
        </p:spPr>
      </p:pic>
      <p:pic>
        <p:nvPicPr>
          <p:cNvPr id="32781" name="Picture 26"/>
          <p:cNvPicPr>
            <a:picLocks noChangeAspect="1" noChangeArrowheads="1"/>
          </p:cNvPicPr>
          <p:nvPr/>
        </p:nvPicPr>
        <p:blipFill>
          <a:blip r:embed="rId11" cstate="print"/>
          <a:srcRect l="2791" t="7759" r="1395" b="8621"/>
          <a:stretch>
            <a:fillRect/>
          </a:stretch>
        </p:blipFill>
        <p:spPr bwMode="auto">
          <a:xfrm>
            <a:off x="3294063" y="1476375"/>
            <a:ext cx="2446337" cy="612775"/>
          </a:xfrm>
          <a:prstGeom prst="rect">
            <a:avLst/>
          </a:prstGeom>
          <a:noFill/>
          <a:ln w="9525">
            <a:noFill/>
            <a:miter lim="800000"/>
            <a:headEnd/>
            <a:tailEnd/>
          </a:ln>
        </p:spPr>
      </p:pic>
      <p:grpSp>
        <p:nvGrpSpPr>
          <p:cNvPr id="2" name="Group 31"/>
          <p:cNvGrpSpPr>
            <a:grpSpLocks/>
          </p:cNvGrpSpPr>
          <p:nvPr/>
        </p:nvGrpSpPr>
        <p:grpSpPr bwMode="auto">
          <a:xfrm>
            <a:off x="954088" y="2667000"/>
            <a:ext cx="1828800" cy="887413"/>
            <a:chOff x="3468" y="3737"/>
            <a:chExt cx="984" cy="415"/>
          </a:xfrm>
        </p:grpSpPr>
        <p:pic>
          <p:nvPicPr>
            <p:cNvPr id="32784" name="Picture 28"/>
            <p:cNvPicPr>
              <a:picLocks noChangeAspect="1" noChangeArrowheads="1"/>
            </p:cNvPicPr>
            <p:nvPr/>
          </p:nvPicPr>
          <p:blipFill>
            <a:blip r:embed="rId12" cstate="print"/>
            <a:srcRect/>
            <a:stretch>
              <a:fillRect/>
            </a:stretch>
          </p:blipFill>
          <p:spPr bwMode="auto">
            <a:xfrm>
              <a:off x="3498" y="3768"/>
              <a:ext cx="449" cy="351"/>
            </a:xfrm>
            <a:prstGeom prst="rect">
              <a:avLst/>
            </a:prstGeom>
            <a:noFill/>
            <a:ln w="9525">
              <a:noFill/>
              <a:miter lim="800000"/>
              <a:headEnd/>
              <a:tailEnd/>
            </a:ln>
          </p:spPr>
        </p:pic>
        <p:pic>
          <p:nvPicPr>
            <p:cNvPr id="32785" name="Picture 29"/>
            <p:cNvPicPr>
              <a:picLocks noChangeAspect="1" noChangeArrowheads="1"/>
            </p:cNvPicPr>
            <p:nvPr/>
          </p:nvPicPr>
          <p:blipFill>
            <a:blip r:embed="rId13" cstate="print"/>
            <a:srcRect l="6482" r="8333" b="9210"/>
            <a:stretch>
              <a:fillRect/>
            </a:stretch>
          </p:blipFill>
          <p:spPr bwMode="auto">
            <a:xfrm>
              <a:off x="3940" y="3761"/>
              <a:ext cx="484" cy="363"/>
            </a:xfrm>
            <a:prstGeom prst="rect">
              <a:avLst/>
            </a:prstGeom>
            <a:noFill/>
            <a:ln w="9525">
              <a:noFill/>
              <a:miter lim="800000"/>
              <a:headEnd/>
              <a:tailEnd/>
            </a:ln>
          </p:spPr>
        </p:pic>
        <p:sp>
          <p:nvSpPr>
            <p:cNvPr id="32786" name="Rectangle 30"/>
            <p:cNvSpPr>
              <a:spLocks noChangeArrowheads="1"/>
            </p:cNvSpPr>
            <p:nvPr/>
          </p:nvSpPr>
          <p:spPr bwMode="auto">
            <a:xfrm>
              <a:off x="3468" y="3737"/>
              <a:ext cx="984" cy="415"/>
            </a:xfrm>
            <a:prstGeom prst="rect">
              <a:avLst/>
            </a:prstGeom>
            <a:noFill/>
            <a:ln w="9525">
              <a:solidFill>
                <a:srgbClr val="FF0000"/>
              </a:solidFill>
              <a:miter lim="800000"/>
              <a:headEnd/>
              <a:tailEnd/>
            </a:ln>
          </p:spPr>
          <p:txBody>
            <a:bodyPr wrap="none" anchor="ctr"/>
            <a:lstStyle/>
            <a:p>
              <a:pPr algn="ctr">
                <a:buFontTx/>
                <a:buChar char="•"/>
              </a:pPr>
              <a:endParaRPr lang="en-US" dirty="0"/>
            </a:p>
          </p:txBody>
        </p:sp>
      </p:grpSp>
      <p:pic>
        <p:nvPicPr>
          <p:cNvPr id="32783" name="Picture 21" descr="http://www.legarefurniture.com/images/logo_white.jpg"/>
          <p:cNvPicPr>
            <a:picLocks noChangeAspect="1" noChangeArrowheads="1"/>
          </p:cNvPicPr>
          <p:nvPr/>
        </p:nvPicPr>
        <p:blipFill>
          <a:blip r:embed="rId14" cstate="print"/>
          <a:srcRect l="3416" t="8690" r="4358" b="8452"/>
          <a:stretch>
            <a:fillRect/>
          </a:stretch>
        </p:blipFill>
        <p:spPr bwMode="auto">
          <a:xfrm>
            <a:off x="6008914" y="3875088"/>
            <a:ext cx="2173016" cy="965215"/>
          </a:xfrm>
          <a:prstGeom prst="rect">
            <a:avLst/>
          </a:prstGeom>
          <a:noFill/>
          <a:ln w="9525">
            <a:noFill/>
            <a:miter lim="800000"/>
            <a:headEnd/>
            <a:tailEnd/>
          </a:ln>
        </p:spPr>
      </p:pic>
    </p:spTree>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1026"/>
          <p:cNvSpPr>
            <a:spLocks noChangeArrowheads="1"/>
          </p:cNvSpPr>
          <p:nvPr/>
        </p:nvSpPr>
        <p:spPr bwMode="auto">
          <a:xfrm>
            <a:off x="28575" y="3163888"/>
            <a:ext cx="8869363" cy="0"/>
          </a:xfrm>
          <a:prstGeom prst="rect">
            <a:avLst/>
          </a:prstGeom>
          <a:noFill/>
          <a:ln w="9525">
            <a:noFill/>
            <a:miter lim="800000"/>
            <a:headEnd/>
            <a:tailEnd/>
          </a:ln>
        </p:spPr>
        <p:txBody>
          <a:bodyPr>
            <a:spAutoFit/>
          </a:bodyPr>
          <a:lstStyle/>
          <a:p>
            <a:pPr algn="ctr">
              <a:buFontTx/>
              <a:buChar char="•"/>
            </a:pPr>
            <a:endParaRPr lang="en-US" dirty="0"/>
          </a:p>
        </p:txBody>
      </p:sp>
      <p:sp>
        <p:nvSpPr>
          <p:cNvPr id="34819" name="WordArt 1027"/>
          <p:cNvSpPr>
            <a:spLocks noChangeArrowheads="1" noChangeShapeType="1" noTextEdit="1"/>
          </p:cNvSpPr>
          <p:nvPr/>
        </p:nvSpPr>
        <p:spPr bwMode="auto">
          <a:xfrm>
            <a:off x="381000" y="228600"/>
            <a:ext cx="8153400" cy="762000"/>
          </a:xfrm>
          <a:prstGeom prst="rect">
            <a:avLst/>
          </a:prstGeom>
        </p:spPr>
        <p:txBody>
          <a:bodyPr wrap="none" fromWordArt="1">
            <a:prstTxWarp prst="textPlain">
              <a:avLst>
                <a:gd name="adj" fmla="val 50000"/>
              </a:avLst>
            </a:prstTxWarp>
          </a:bodyPr>
          <a:lstStyle/>
          <a:p>
            <a:pPr algn="ctr">
              <a:buNone/>
            </a:pPr>
            <a:r>
              <a:rPr lang="en-US" sz="3600" kern="10" dirty="0">
                <a:ln w="6350">
                  <a:solidFill>
                    <a:srgbClr val="003366"/>
                  </a:solidFill>
                  <a:round/>
                  <a:headEnd/>
                  <a:tailEnd/>
                </a:ln>
                <a:solidFill>
                  <a:srgbClr val="FFC000"/>
                </a:solidFill>
                <a:latin typeface="Tahoma"/>
                <a:cs typeface="Tahoma"/>
              </a:rPr>
              <a:t>FOOTWEAR/SOFTLINES PORTFOLIO</a:t>
            </a:r>
          </a:p>
        </p:txBody>
      </p:sp>
      <p:sp>
        <p:nvSpPr>
          <p:cNvPr id="424964" name="Rectangle 1028"/>
          <p:cNvSpPr>
            <a:spLocks noChangeArrowheads="1"/>
          </p:cNvSpPr>
          <p:nvPr/>
        </p:nvSpPr>
        <p:spPr bwMode="auto">
          <a:xfrm>
            <a:off x="823913" y="5322888"/>
            <a:ext cx="7391400" cy="852487"/>
          </a:xfrm>
          <a:prstGeom prst="rect">
            <a:avLst/>
          </a:prstGeom>
          <a:solidFill>
            <a:schemeClr val="tx1"/>
          </a:solidFill>
          <a:ln w="12700">
            <a:solidFill>
              <a:srgbClr val="003366"/>
            </a:solidFill>
            <a:miter lim="800000"/>
            <a:headEnd/>
            <a:tailEnd/>
          </a:ln>
          <a:effectLst>
            <a:outerShdw blurRad="50800" dist="76200" dir="2700000" algn="tl" rotWithShape="0">
              <a:srgbClr val="E7F3FF">
                <a:alpha val="40000"/>
              </a:srgbClr>
            </a:outerShdw>
          </a:effectLst>
        </p:spPr>
        <p:txBody>
          <a:bodyPr tIns="48331" rIns="96661" bIns="48331"/>
          <a:lstStyle/>
          <a:p>
            <a:pPr marL="171450" indent="-171450" defTabSz="966788">
              <a:spcBef>
                <a:spcPct val="20000"/>
              </a:spcBef>
              <a:buNone/>
              <a:defRPr/>
            </a:pPr>
            <a:r>
              <a:rPr lang="en-US" sz="1400" dirty="0">
                <a:solidFill>
                  <a:srgbClr val="FF0000"/>
                </a:solidFill>
                <a:cs typeface="Times New Roman" pitchFamily="18" charset="0"/>
              </a:rPr>
              <a:t>Dedicated Account Executives:</a:t>
            </a:r>
          </a:p>
          <a:p>
            <a:pPr marL="171450" indent="-171450" defTabSz="966788">
              <a:spcBef>
                <a:spcPct val="20000"/>
              </a:spcBef>
              <a:buFontTx/>
              <a:buChar char="•"/>
              <a:defRPr/>
            </a:pPr>
            <a:r>
              <a:rPr lang="en-US" sz="1200" dirty="0" smtClean="0">
                <a:solidFill>
                  <a:srgbClr val="FF0000"/>
                </a:solidFill>
                <a:cs typeface="Times New Roman" pitchFamily="18" charset="0"/>
              </a:rPr>
              <a:t>AAFES/NAVY/CG/MC/VCS</a:t>
            </a:r>
            <a:r>
              <a:rPr lang="en-US" sz="1200" dirty="0">
                <a:solidFill>
                  <a:srgbClr val="FF0000"/>
                </a:solidFill>
                <a:cs typeface="Times New Roman" pitchFamily="18" charset="0"/>
              </a:rPr>
              <a:t>: </a:t>
            </a:r>
            <a:r>
              <a:rPr lang="en-US" sz="1200" dirty="0">
                <a:solidFill>
                  <a:srgbClr val="0233AE"/>
                </a:solidFill>
                <a:cs typeface="Times New Roman" pitchFamily="18" charset="0"/>
              </a:rPr>
              <a:t>Mr. Ray Dixon</a:t>
            </a:r>
            <a:r>
              <a:rPr lang="en-US" sz="1200" b="0" dirty="0">
                <a:solidFill>
                  <a:srgbClr val="0233AE"/>
                </a:solidFill>
                <a:cs typeface="Times New Roman" pitchFamily="18" charset="0"/>
              </a:rPr>
              <a:t> • (757) 340-4000 [rdixon@ussalescorp.com</a:t>
            </a:r>
            <a:r>
              <a:rPr lang="en-US" sz="1200" b="0" dirty="0" smtClean="0">
                <a:solidFill>
                  <a:srgbClr val="0233AE"/>
                </a:solidFill>
                <a:cs typeface="Times New Roman" pitchFamily="18" charset="0"/>
              </a:rPr>
              <a:t>]</a:t>
            </a:r>
          </a:p>
          <a:p>
            <a:pPr marL="171450" indent="-171450" defTabSz="966788">
              <a:spcBef>
                <a:spcPct val="20000"/>
              </a:spcBef>
              <a:defRPr/>
            </a:pPr>
            <a:r>
              <a:rPr lang="en-US" sz="1200" dirty="0" smtClean="0">
                <a:solidFill>
                  <a:srgbClr val="FF0000"/>
                </a:solidFill>
                <a:cs typeface="Times New Roman" pitchFamily="18" charset="0"/>
              </a:rPr>
              <a:t>AAFES (Asics):</a:t>
            </a:r>
            <a:r>
              <a:rPr lang="en-US" sz="1200" b="0" dirty="0" smtClean="0">
                <a:solidFill>
                  <a:srgbClr val="FF0000"/>
                </a:solidFill>
                <a:cs typeface="Times New Roman" pitchFamily="18" charset="0"/>
              </a:rPr>
              <a:t>  </a:t>
            </a:r>
            <a:r>
              <a:rPr lang="en-US" sz="1200" dirty="0" smtClean="0">
                <a:solidFill>
                  <a:srgbClr val="0233AE"/>
                </a:solidFill>
                <a:cs typeface="Times New Roman" pitchFamily="18" charset="0"/>
              </a:rPr>
              <a:t>Mr. Justin Webster</a:t>
            </a:r>
            <a:r>
              <a:rPr lang="en-US" sz="1200" b="0" dirty="0" smtClean="0">
                <a:solidFill>
                  <a:srgbClr val="0233AE"/>
                </a:solidFill>
                <a:cs typeface="Times New Roman" pitchFamily="18" charset="0"/>
              </a:rPr>
              <a:t> • (214) 691-5419 [justin.webster@charter.net]</a:t>
            </a:r>
          </a:p>
          <a:p>
            <a:pPr marL="171450" indent="-171450" defTabSz="966788">
              <a:spcBef>
                <a:spcPct val="20000"/>
              </a:spcBef>
              <a:buFontTx/>
              <a:buChar char="•"/>
              <a:defRPr/>
            </a:pPr>
            <a:endParaRPr lang="en-US" sz="1200" b="0" dirty="0">
              <a:solidFill>
                <a:srgbClr val="0233AE"/>
              </a:solidFill>
              <a:cs typeface="Times New Roman" pitchFamily="18" charset="0"/>
            </a:endParaRPr>
          </a:p>
        </p:txBody>
      </p:sp>
      <p:sp>
        <p:nvSpPr>
          <p:cNvPr id="424965" name="Rectangle 1029"/>
          <p:cNvSpPr>
            <a:spLocks noChangeArrowheads="1"/>
          </p:cNvSpPr>
          <p:nvPr/>
        </p:nvSpPr>
        <p:spPr bwMode="auto">
          <a:xfrm>
            <a:off x="228600" y="1219200"/>
            <a:ext cx="8305800" cy="3678238"/>
          </a:xfrm>
          <a:prstGeom prst="rect">
            <a:avLst/>
          </a:prstGeom>
          <a:solidFill>
            <a:schemeClr val="tx1"/>
          </a:solidFill>
          <a:ln w="9525">
            <a:solidFill>
              <a:srgbClr val="000080"/>
            </a:solidFill>
            <a:miter lim="800000"/>
            <a:headEnd/>
            <a:tailEnd/>
          </a:ln>
          <a:effectLst>
            <a:outerShdw blurRad="50800" dist="76200" dir="2700000" algn="tl" rotWithShape="0">
              <a:srgbClr val="E7F3FF">
                <a:alpha val="40000"/>
              </a:srgbClr>
            </a:outerShdw>
          </a:effectLst>
        </p:spPr>
        <p:txBody>
          <a:bodyPr wrap="none"/>
          <a:lstStyle/>
          <a:p>
            <a:pPr algn="ctr">
              <a:defRPr/>
            </a:pPr>
            <a:endParaRPr lang="en-US" sz="1600" dirty="0">
              <a:solidFill>
                <a:srgbClr val="FF0000"/>
              </a:solidFill>
              <a:latin typeface="Times New Roman" pitchFamily="18" charset="0"/>
            </a:endParaRPr>
          </a:p>
        </p:txBody>
      </p:sp>
      <p:pic>
        <p:nvPicPr>
          <p:cNvPr id="34822" name="Picture 1034" descr="Sperry 2003 navy_text"/>
          <p:cNvPicPr>
            <a:picLocks noChangeAspect="1" noChangeArrowheads="1"/>
          </p:cNvPicPr>
          <p:nvPr/>
        </p:nvPicPr>
        <p:blipFill>
          <a:blip r:embed="rId3" cstate="print"/>
          <a:srcRect/>
          <a:stretch>
            <a:fillRect/>
          </a:stretch>
        </p:blipFill>
        <p:spPr bwMode="auto">
          <a:xfrm>
            <a:off x="4129088" y="2590800"/>
            <a:ext cx="3581400" cy="660400"/>
          </a:xfrm>
          <a:prstGeom prst="rect">
            <a:avLst/>
          </a:prstGeom>
          <a:noFill/>
          <a:ln w="9525">
            <a:noFill/>
            <a:miter lim="800000"/>
            <a:headEnd/>
            <a:tailEnd/>
          </a:ln>
        </p:spPr>
      </p:pic>
      <p:pic>
        <p:nvPicPr>
          <p:cNvPr id="34823" name="Picture 1040" descr="Asics New Logo 5_06 without tag"/>
          <p:cNvPicPr>
            <a:picLocks noChangeAspect="1" noChangeArrowheads="1"/>
          </p:cNvPicPr>
          <p:nvPr/>
        </p:nvPicPr>
        <p:blipFill>
          <a:blip r:embed="rId4" cstate="print"/>
          <a:srcRect r="3413"/>
          <a:stretch>
            <a:fillRect/>
          </a:stretch>
        </p:blipFill>
        <p:spPr bwMode="auto">
          <a:xfrm>
            <a:off x="1005681" y="1371600"/>
            <a:ext cx="2812878" cy="1016000"/>
          </a:xfrm>
          <a:prstGeom prst="rect">
            <a:avLst/>
          </a:prstGeom>
          <a:noFill/>
          <a:ln w="9525">
            <a:noFill/>
            <a:miter lim="800000"/>
            <a:headEnd/>
            <a:tailEnd/>
          </a:ln>
        </p:spPr>
      </p:pic>
      <p:pic>
        <p:nvPicPr>
          <p:cNvPr id="34824" name="Picture 1042" descr="sanuk_logo"/>
          <p:cNvPicPr>
            <a:picLocks noChangeAspect="1" noChangeArrowheads="1"/>
          </p:cNvPicPr>
          <p:nvPr/>
        </p:nvPicPr>
        <p:blipFill>
          <a:blip r:embed="rId5" cstate="print"/>
          <a:srcRect t="8786"/>
          <a:stretch>
            <a:fillRect/>
          </a:stretch>
        </p:blipFill>
        <p:spPr bwMode="auto">
          <a:xfrm>
            <a:off x="1111727" y="2538549"/>
            <a:ext cx="2036762" cy="1154113"/>
          </a:xfrm>
          <a:prstGeom prst="rect">
            <a:avLst/>
          </a:prstGeom>
          <a:noFill/>
          <a:ln w="9525">
            <a:noFill/>
            <a:miter lim="800000"/>
            <a:headEnd/>
            <a:tailEnd/>
          </a:ln>
        </p:spPr>
      </p:pic>
      <p:pic>
        <p:nvPicPr>
          <p:cNvPr id="34825" name="Picture 1032"/>
          <p:cNvPicPr>
            <a:picLocks noChangeAspect="1" noChangeArrowheads="1"/>
          </p:cNvPicPr>
          <p:nvPr/>
        </p:nvPicPr>
        <p:blipFill>
          <a:blip r:embed="rId6" cstate="print"/>
          <a:srcRect l="2632" r="2632" b="17241"/>
          <a:stretch>
            <a:fillRect/>
          </a:stretch>
        </p:blipFill>
        <p:spPr bwMode="auto">
          <a:xfrm>
            <a:off x="623888" y="3810000"/>
            <a:ext cx="3086100" cy="685800"/>
          </a:xfrm>
          <a:prstGeom prst="rect">
            <a:avLst/>
          </a:prstGeom>
          <a:noFill/>
          <a:ln w="1">
            <a:noFill/>
            <a:miter lim="800000"/>
            <a:headEnd/>
            <a:tailEnd/>
          </a:ln>
        </p:spPr>
      </p:pic>
      <p:pic>
        <p:nvPicPr>
          <p:cNvPr id="34826" name="Picture 1045" descr="Robeez logo 1"/>
          <p:cNvPicPr>
            <a:picLocks noChangeAspect="1" noChangeArrowheads="1"/>
          </p:cNvPicPr>
          <p:nvPr/>
        </p:nvPicPr>
        <p:blipFill>
          <a:blip r:embed="rId7" cstate="print"/>
          <a:srcRect/>
          <a:stretch>
            <a:fillRect/>
          </a:stretch>
        </p:blipFill>
        <p:spPr bwMode="auto">
          <a:xfrm>
            <a:off x="4739481" y="1600200"/>
            <a:ext cx="2757487" cy="611188"/>
          </a:xfrm>
          <a:prstGeom prst="rect">
            <a:avLst/>
          </a:prstGeom>
          <a:noFill/>
          <a:ln w="9525">
            <a:noFill/>
            <a:miter lim="800000"/>
            <a:headEnd/>
            <a:tailEnd/>
          </a:ln>
        </p:spPr>
      </p:pic>
      <p:pic>
        <p:nvPicPr>
          <p:cNvPr id="34828" name="Picture 12" descr="cat_logo.jpg"/>
          <p:cNvPicPr>
            <a:picLocks noChangeAspect="1"/>
          </p:cNvPicPr>
          <p:nvPr/>
        </p:nvPicPr>
        <p:blipFill>
          <a:blip r:embed="rId8" cstate="print"/>
          <a:srcRect/>
          <a:stretch>
            <a:fillRect/>
          </a:stretch>
        </p:blipFill>
        <p:spPr bwMode="auto">
          <a:xfrm>
            <a:off x="4648200" y="3643313"/>
            <a:ext cx="1190625" cy="876300"/>
          </a:xfrm>
          <a:prstGeom prst="rect">
            <a:avLst/>
          </a:prstGeom>
          <a:noFill/>
          <a:ln w="9525">
            <a:noFill/>
            <a:miter lim="800000"/>
            <a:headEnd/>
            <a:tailEnd/>
          </a:ln>
        </p:spPr>
      </p:pic>
      <p:pic>
        <p:nvPicPr>
          <p:cNvPr id="34829" name="Picture 13" descr="Harley Davidson footwear logo.JPG"/>
          <p:cNvPicPr>
            <a:picLocks noChangeAspect="1"/>
          </p:cNvPicPr>
          <p:nvPr/>
        </p:nvPicPr>
        <p:blipFill>
          <a:blip r:embed="rId9" cstate="print"/>
          <a:srcRect/>
          <a:stretch>
            <a:fillRect/>
          </a:stretch>
        </p:blipFill>
        <p:spPr bwMode="auto">
          <a:xfrm>
            <a:off x="6262688" y="3581400"/>
            <a:ext cx="1016000" cy="933450"/>
          </a:xfrm>
          <a:prstGeom prst="rect">
            <a:avLst/>
          </a:prstGeom>
          <a:noFill/>
          <a:ln w="9525">
            <a:noFill/>
            <a:miter lim="800000"/>
            <a:headEnd/>
            <a:tailEnd/>
          </a:ln>
        </p:spPr>
      </p:pic>
      <p:sp>
        <p:nvSpPr>
          <p:cNvPr id="15" name="Rectangle 14"/>
          <p:cNvSpPr/>
          <p:nvPr/>
        </p:nvSpPr>
        <p:spPr bwMode="auto">
          <a:xfrm>
            <a:off x="4205288" y="3505200"/>
            <a:ext cx="3657600" cy="1143000"/>
          </a:xfrm>
          <a:prstGeom prst="rect">
            <a:avLst/>
          </a:prstGeom>
          <a:noFill/>
          <a:ln w="9525" cap="flat" cmpd="sng" algn="ctr">
            <a:solidFill>
              <a:schemeClr val="accent1"/>
            </a:solidFill>
            <a:prstDash val="solid"/>
            <a:round/>
            <a:headEnd type="none" w="med" len="med"/>
            <a:tailEnd type="none" w="med" len="med"/>
          </a:ln>
          <a:effectLst/>
        </p:spPr>
        <p:txBody>
          <a:bodyPr wrap="none" lIns="90488" tIns="44450" rIns="90488" bIns="44450" anchor="ctr"/>
          <a:lstStyle/>
          <a:p>
            <a:pPr algn="ctr">
              <a:buFontTx/>
              <a:buChar char="•"/>
              <a:defRPr/>
            </a:pPr>
            <a:endParaRPr lang="en-US" dirty="0">
              <a:effectLst>
                <a:outerShdw blurRad="38100" dist="38100" dir="2700000" algn="tl">
                  <a:srgbClr val="000000">
                    <a:alpha val="43137"/>
                  </a:srgbClr>
                </a:outerShdw>
              </a:effectLst>
            </a:endParaRPr>
          </a:p>
        </p:txBody>
      </p:sp>
    </p:spTree>
  </p:cSld>
  <p:clrMapOvr>
    <a:masterClrMapping/>
  </p:clrMapOvr>
  <p:transition spd="slow">
    <p:random/>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7463" name="Rectangle 7"/>
          <p:cNvSpPr>
            <a:spLocks noGrp="1" noChangeArrowheads="1"/>
          </p:cNvSpPr>
          <p:nvPr>
            <p:ph type="title"/>
          </p:nvPr>
        </p:nvSpPr>
        <p:spPr>
          <a:xfrm>
            <a:off x="228600" y="762000"/>
            <a:ext cx="4191000" cy="4724400"/>
          </a:xfrm>
          <a:effectLst>
            <a:outerShdw dist="53882" dir="2700000" algn="ctr" rotWithShape="0">
              <a:schemeClr val="bg2"/>
            </a:outerShdw>
          </a:effectLst>
        </p:spPr>
        <p:txBody>
          <a:bodyPr/>
          <a:lstStyle/>
          <a:p>
            <a:pPr>
              <a:defRPr/>
            </a:pPr>
            <a:r>
              <a:rPr lang="en-US" sz="4800" dirty="0" smtClean="0">
                <a:solidFill>
                  <a:srgbClr val="FFC000"/>
                </a:solidFill>
                <a:latin typeface="Tahoma" pitchFamily="34" charset="0"/>
              </a:rPr>
              <a:t>Welcome </a:t>
            </a:r>
            <a:r>
              <a:rPr lang="en-US" sz="3200" dirty="0" smtClean="0">
                <a:solidFill>
                  <a:srgbClr val="FFC000"/>
                </a:solidFill>
                <a:latin typeface="Tahoma" pitchFamily="34" charset="0"/>
              </a:rPr>
              <a:t/>
            </a:r>
            <a:br>
              <a:rPr lang="en-US" sz="3200" dirty="0" smtClean="0">
                <a:solidFill>
                  <a:srgbClr val="FFC000"/>
                </a:solidFill>
                <a:latin typeface="Tahoma" pitchFamily="34" charset="0"/>
              </a:rPr>
            </a:br>
            <a:r>
              <a:rPr lang="en-US" sz="3200" dirty="0" smtClean="0">
                <a:solidFill>
                  <a:srgbClr val="FFC000"/>
                </a:solidFill>
                <a:latin typeface="Tahoma" pitchFamily="34" charset="0"/>
              </a:rPr>
              <a:t/>
            </a:r>
            <a:br>
              <a:rPr lang="en-US" sz="3200" dirty="0" smtClean="0">
                <a:solidFill>
                  <a:srgbClr val="FFC000"/>
                </a:solidFill>
                <a:latin typeface="Tahoma" pitchFamily="34" charset="0"/>
              </a:rPr>
            </a:br>
            <a:r>
              <a:rPr lang="en-US" sz="3200" dirty="0" smtClean="0">
                <a:solidFill>
                  <a:srgbClr val="FFC000"/>
                </a:solidFill>
                <a:latin typeface="Tahoma" pitchFamily="34" charset="0"/>
              </a:rPr>
              <a:t>to</a:t>
            </a:r>
            <a:r>
              <a:rPr lang="en-US" sz="3200" dirty="0" smtClean="0">
                <a:latin typeface="Tahoma" pitchFamily="34" charset="0"/>
              </a:rPr>
              <a:t/>
            </a:r>
            <a:br>
              <a:rPr lang="en-US" sz="3200" dirty="0" smtClean="0">
                <a:latin typeface="Tahoma" pitchFamily="34" charset="0"/>
              </a:rPr>
            </a:br>
            <a:r>
              <a:rPr lang="en-US" sz="3200" dirty="0" smtClean="0">
                <a:latin typeface="Tahoma" pitchFamily="34" charset="0"/>
              </a:rPr>
              <a:t> </a:t>
            </a:r>
            <a:br>
              <a:rPr lang="en-US" sz="3200" dirty="0" smtClean="0">
                <a:latin typeface="Tahoma" pitchFamily="34" charset="0"/>
              </a:rPr>
            </a:br>
            <a:r>
              <a:rPr lang="en-US" sz="4000" dirty="0" smtClean="0">
                <a:solidFill>
                  <a:srgbClr val="FF0000"/>
                </a:solidFill>
                <a:latin typeface="Tahoma" pitchFamily="34" charset="0"/>
              </a:rPr>
              <a:t>United States </a:t>
            </a:r>
            <a:br>
              <a:rPr lang="en-US" sz="4000" dirty="0" smtClean="0">
                <a:solidFill>
                  <a:srgbClr val="FF0000"/>
                </a:solidFill>
                <a:latin typeface="Tahoma" pitchFamily="34" charset="0"/>
              </a:rPr>
            </a:br>
            <a:r>
              <a:rPr lang="en-US" sz="4000" dirty="0" smtClean="0">
                <a:solidFill>
                  <a:srgbClr val="FF0000"/>
                </a:solidFill>
                <a:latin typeface="Tahoma" pitchFamily="34" charset="0"/>
              </a:rPr>
              <a:t>Sales</a:t>
            </a:r>
            <a:r>
              <a:rPr lang="en-US" sz="4800" dirty="0" smtClean="0">
                <a:solidFill>
                  <a:srgbClr val="FF0000"/>
                </a:solidFill>
                <a:latin typeface="Tahoma" pitchFamily="34" charset="0"/>
              </a:rPr>
              <a:t> </a:t>
            </a:r>
            <a:br>
              <a:rPr lang="en-US" sz="4800" dirty="0" smtClean="0">
                <a:solidFill>
                  <a:srgbClr val="FF0000"/>
                </a:solidFill>
                <a:latin typeface="Tahoma" pitchFamily="34" charset="0"/>
              </a:rPr>
            </a:br>
            <a:r>
              <a:rPr lang="en-US" sz="3200" dirty="0" smtClean="0">
                <a:solidFill>
                  <a:srgbClr val="FF0000"/>
                </a:solidFill>
                <a:latin typeface="Tahoma" pitchFamily="34" charset="0"/>
              </a:rPr>
              <a:t>Corporation</a:t>
            </a:r>
          </a:p>
        </p:txBody>
      </p:sp>
      <p:pic>
        <p:nvPicPr>
          <p:cNvPr id="147469" name="Picture 13" descr="Louis Snyder at front door"/>
          <p:cNvPicPr>
            <a:picLocks noChangeAspect="1" noChangeArrowheads="1"/>
          </p:cNvPicPr>
          <p:nvPr/>
        </p:nvPicPr>
        <p:blipFill>
          <a:blip r:embed="rId3" cstate="print"/>
          <a:srcRect l="2022" t="1471" r="969"/>
          <a:stretch>
            <a:fillRect/>
          </a:stretch>
        </p:blipFill>
        <p:spPr bwMode="auto">
          <a:xfrm>
            <a:off x="4495800" y="533400"/>
            <a:ext cx="3657600" cy="5105400"/>
          </a:xfrm>
          <a:prstGeom prst="rect">
            <a:avLst/>
          </a:prstGeom>
          <a:noFill/>
          <a:ln w="9525">
            <a:solidFill>
              <a:srgbClr val="003366"/>
            </a:solidFill>
            <a:miter lim="800000"/>
            <a:headEnd/>
            <a:tailEnd/>
          </a:ln>
          <a:effectLst>
            <a:outerShdw dist="107763" dir="2700000" algn="ctr" rotWithShape="0">
              <a:schemeClr val="bg2"/>
            </a:outerShdw>
          </a:effectLst>
        </p:spPr>
      </p:pic>
      <p:sp>
        <p:nvSpPr>
          <p:cNvPr id="147470" name="Rectangle 14"/>
          <p:cNvSpPr>
            <a:spLocks noChangeArrowheads="1"/>
          </p:cNvSpPr>
          <p:nvPr/>
        </p:nvSpPr>
        <p:spPr bwMode="auto">
          <a:xfrm>
            <a:off x="5044281" y="5867400"/>
            <a:ext cx="2735263" cy="609600"/>
          </a:xfrm>
          <a:prstGeom prst="rect">
            <a:avLst/>
          </a:prstGeom>
          <a:noFill/>
          <a:ln w="12700">
            <a:noFill/>
            <a:miter lim="800000"/>
            <a:headEnd/>
            <a:tailEnd/>
          </a:ln>
          <a:effectLst>
            <a:outerShdw dist="28398" dir="1593903" algn="ctr" rotWithShape="0">
              <a:schemeClr val="bg2"/>
            </a:outerShdw>
          </a:effectLst>
        </p:spPr>
        <p:txBody>
          <a:bodyPr lIns="90488" tIns="44450" rIns="90488" bIns="44450" anchor="ctr"/>
          <a:lstStyle/>
          <a:p>
            <a:pPr eaLnBrk="0" hangingPunct="0">
              <a:lnSpc>
                <a:spcPts val="1700"/>
              </a:lnSpc>
              <a:buFontTx/>
              <a:buNone/>
              <a:defRPr/>
            </a:pPr>
            <a:r>
              <a:rPr lang="en-US" sz="1400" dirty="0">
                <a:solidFill>
                  <a:srgbClr val="FFC000"/>
                </a:solidFill>
                <a:effectLst>
                  <a:outerShdw blurRad="38100" dist="38100" dir="2700000" algn="tl">
                    <a:srgbClr val="000000"/>
                  </a:outerShdw>
                </a:effectLst>
              </a:rPr>
              <a:t>Louis P. Snyder</a:t>
            </a:r>
          </a:p>
          <a:p>
            <a:pPr eaLnBrk="0" hangingPunct="0">
              <a:lnSpc>
                <a:spcPts val="1700"/>
              </a:lnSpc>
              <a:buFontTx/>
              <a:buNone/>
              <a:defRPr/>
            </a:pPr>
            <a:r>
              <a:rPr lang="en-US" sz="1400" dirty="0">
                <a:solidFill>
                  <a:srgbClr val="FFC000"/>
                </a:solidFill>
                <a:effectLst>
                  <a:outerShdw blurRad="38100" dist="38100" dir="2700000" algn="tl">
                    <a:srgbClr val="000000"/>
                  </a:outerShdw>
                </a:effectLst>
              </a:rPr>
              <a:t>President</a:t>
            </a:r>
            <a:r>
              <a:rPr lang="en-US" sz="3200" dirty="0">
                <a:solidFill>
                  <a:srgbClr val="FAFD00"/>
                </a:solidFill>
                <a:effectLst>
                  <a:outerShdw blurRad="38100" dist="38100" dir="2700000" algn="tl">
                    <a:srgbClr val="000000"/>
                  </a:outerShdw>
                </a:effectLst>
              </a:rPr>
              <a:t> </a:t>
            </a:r>
          </a:p>
        </p:txBody>
      </p:sp>
    </p:spTree>
  </p:cSld>
  <p:clrMapOvr>
    <a:masterClrMapping/>
  </p:clrMapOvr>
  <p:transition spd="slow" advTm="5000">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28575" y="3163888"/>
            <a:ext cx="8869363" cy="0"/>
          </a:xfrm>
          <a:prstGeom prst="rect">
            <a:avLst/>
          </a:prstGeom>
          <a:noFill/>
          <a:ln w="9525">
            <a:noFill/>
            <a:miter lim="800000"/>
            <a:headEnd/>
            <a:tailEnd/>
          </a:ln>
        </p:spPr>
        <p:txBody>
          <a:bodyPr>
            <a:spAutoFit/>
          </a:bodyPr>
          <a:lstStyle/>
          <a:p>
            <a:pPr algn="ctr">
              <a:buFontTx/>
              <a:buChar char="•"/>
            </a:pPr>
            <a:endParaRPr lang="en-US" dirty="0"/>
          </a:p>
        </p:txBody>
      </p:sp>
      <p:sp>
        <p:nvSpPr>
          <p:cNvPr id="35843" name="WordArt 3"/>
          <p:cNvSpPr>
            <a:spLocks noChangeArrowheads="1" noChangeShapeType="1" noTextEdit="1"/>
          </p:cNvSpPr>
          <p:nvPr/>
        </p:nvSpPr>
        <p:spPr bwMode="auto">
          <a:xfrm>
            <a:off x="472281" y="304800"/>
            <a:ext cx="7848600" cy="652463"/>
          </a:xfrm>
          <a:prstGeom prst="rect">
            <a:avLst/>
          </a:prstGeom>
        </p:spPr>
        <p:txBody>
          <a:bodyPr wrap="none" fromWordArt="1">
            <a:prstTxWarp prst="textPlain">
              <a:avLst>
                <a:gd name="adj" fmla="val 50000"/>
              </a:avLst>
            </a:prstTxWarp>
          </a:bodyPr>
          <a:lstStyle/>
          <a:p>
            <a:pPr algn="ctr">
              <a:buNone/>
            </a:pPr>
            <a:r>
              <a:rPr lang="en-US" sz="3600" kern="10" dirty="0">
                <a:ln w="6350">
                  <a:solidFill>
                    <a:srgbClr val="003366"/>
                  </a:solidFill>
                  <a:round/>
                  <a:headEnd/>
                  <a:tailEnd/>
                </a:ln>
                <a:solidFill>
                  <a:srgbClr val="FFC000"/>
                </a:solidFill>
                <a:latin typeface="Tahoma"/>
                <a:cs typeface="Tahoma"/>
              </a:rPr>
              <a:t>SPORTING</a:t>
            </a:r>
            <a:r>
              <a:rPr lang="en-US" sz="3600" kern="10" dirty="0">
                <a:ln w="6350">
                  <a:solidFill>
                    <a:srgbClr val="003366"/>
                  </a:solidFill>
                  <a:round/>
                  <a:headEnd/>
                  <a:tailEnd/>
                </a:ln>
                <a:solidFill>
                  <a:srgbClr val="000080"/>
                </a:solidFill>
                <a:latin typeface="Tahoma"/>
                <a:cs typeface="Tahoma"/>
              </a:rPr>
              <a:t> </a:t>
            </a:r>
            <a:r>
              <a:rPr lang="en-US" sz="3600" kern="10" dirty="0">
                <a:ln w="6350">
                  <a:solidFill>
                    <a:srgbClr val="003366"/>
                  </a:solidFill>
                  <a:round/>
                  <a:headEnd/>
                  <a:tailEnd/>
                </a:ln>
                <a:solidFill>
                  <a:srgbClr val="FFC000"/>
                </a:solidFill>
                <a:latin typeface="Tahoma"/>
                <a:cs typeface="Tahoma"/>
              </a:rPr>
              <a:t>GOODS</a:t>
            </a:r>
            <a:r>
              <a:rPr lang="en-US" sz="3600" kern="10" dirty="0">
                <a:ln w="6350">
                  <a:solidFill>
                    <a:srgbClr val="003366"/>
                  </a:solidFill>
                  <a:round/>
                  <a:headEnd/>
                  <a:tailEnd/>
                </a:ln>
                <a:solidFill>
                  <a:srgbClr val="000080"/>
                </a:solidFill>
                <a:latin typeface="Tahoma"/>
                <a:cs typeface="Tahoma"/>
              </a:rPr>
              <a:t> </a:t>
            </a:r>
            <a:r>
              <a:rPr lang="en-US" sz="3600" kern="10" dirty="0">
                <a:ln w="6350">
                  <a:solidFill>
                    <a:srgbClr val="003366"/>
                  </a:solidFill>
                  <a:round/>
                  <a:headEnd/>
                  <a:tailEnd/>
                </a:ln>
                <a:solidFill>
                  <a:srgbClr val="FFC000"/>
                </a:solidFill>
                <a:latin typeface="Tahoma"/>
                <a:cs typeface="Tahoma"/>
              </a:rPr>
              <a:t>PORTFOLIO</a:t>
            </a:r>
          </a:p>
        </p:txBody>
      </p:sp>
      <p:sp>
        <p:nvSpPr>
          <p:cNvPr id="422916" name="Rectangle 4"/>
          <p:cNvSpPr>
            <a:spLocks noChangeArrowheads="1"/>
          </p:cNvSpPr>
          <p:nvPr/>
        </p:nvSpPr>
        <p:spPr bwMode="auto">
          <a:xfrm>
            <a:off x="396081" y="5029200"/>
            <a:ext cx="8000999" cy="1219200"/>
          </a:xfrm>
          <a:prstGeom prst="rect">
            <a:avLst/>
          </a:prstGeom>
          <a:solidFill>
            <a:schemeClr val="tx1"/>
          </a:solidFill>
          <a:ln w="12700">
            <a:solidFill>
              <a:srgbClr val="000080"/>
            </a:solidFill>
            <a:miter lim="800000"/>
            <a:headEnd/>
            <a:tailEnd/>
          </a:ln>
          <a:effectLst>
            <a:outerShdw blurRad="50800" dist="76200" dir="2700000" algn="tl" rotWithShape="0">
              <a:srgbClr val="E7F3FF">
                <a:alpha val="40000"/>
              </a:srgbClr>
            </a:outerShdw>
          </a:effectLst>
        </p:spPr>
        <p:txBody>
          <a:bodyPr tIns="137160" rIns="96661" bIns="48331"/>
          <a:lstStyle/>
          <a:p>
            <a:pPr marL="171450" indent="-171450" defTabSz="966788">
              <a:spcBef>
                <a:spcPct val="20000"/>
              </a:spcBef>
              <a:buNone/>
              <a:tabLst>
                <a:tab pos="514350" algn="l"/>
              </a:tabLst>
              <a:defRPr/>
            </a:pPr>
            <a:r>
              <a:rPr lang="en-US" sz="1400" dirty="0">
                <a:solidFill>
                  <a:srgbClr val="FF0000"/>
                </a:solidFill>
                <a:cs typeface="Times New Roman" pitchFamily="18" charset="0"/>
              </a:rPr>
              <a:t>Dedicated Account Executives:</a:t>
            </a:r>
          </a:p>
          <a:p>
            <a:pPr marL="171450" indent="-171450" defTabSz="966788">
              <a:spcBef>
                <a:spcPct val="20000"/>
              </a:spcBef>
              <a:buFontTx/>
              <a:buChar char="•"/>
              <a:tabLst>
                <a:tab pos="514350" algn="l"/>
              </a:tabLst>
              <a:defRPr/>
            </a:pPr>
            <a:r>
              <a:rPr lang="en-US" sz="1200" dirty="0">
                <a:solidFill>
                  <a:srgbClr val="FF0000"/>
                </a:solidFill>
                <a:cs typeface="Times New Roman" pitchFamily="18" charset="0"/>
              </a:rPr>
              <a:t>AAFES/NAVY/MC/CG: </a:t>
            </a:r>
            <a:r>
              <a:rPr lang="en-US" sz="1200" dirty="0">
                <a:solidFill>
                  <a:srgbClr val="0233AE"/>
                </a:solidFill>
                <a:cs typeface="Times New Roman" pitchFamily="18" charset="0"/>
              </a:rPr>
              <a:t>Mr. Nick Cohen</a:t>
            </a:r>
            <a:r>
              <a:rPr lang="en-US" sz="1200" b="0" dirty="0">
                <a:solidFill>
                  <a:srgbClr val="0233AE"/>
                </a:solidFill>
                <a:cs typeface="Times New Roman" pitchFamily="18" charset="0"/>
              </a:rPr>
              <a:t> • (757) 340-4000 [ncohen@ussalescorp.com]</a:t>
            </a:r>
          </a:p>
          <a:p>
            <a:pPr marL="171450" indent="-171450" defTabSz="966788">
              <a:spcBef>
                <a:spcPct val="20000"/>
              </a:spcBef>
              <a:buFontTx/>
              <a:buChar char="•"/>
              <a:tabLst>
                <a:tab pos="514350" algn="l"/>
              </a:tabLst>
              <a:defRPr/>
            </a:pPr>
            <a:r>
              <a:rPr lang="en-US" sz="1200" dirty="0">
                <a:solidFill>
                  <a:srgbClr val="FF0000"/>
                </a:solidFill>
                <a:cs typeface="Times New Roman" pitchFamily="18" charset="0"/>
              </a:rPr>
              <a:t>VCS: </a:t>
            </a:r>
            <a:r>
              <a:rPr lang="en-US" sz="1200" dirty="0">
                <a:solidFill>
                  <a:srgbClr val="0233AE"/>
                </a:solidFill>
                <a:cs typeface="Times New Roman" pitchFamily="18" charset="0"/>
              </a:rPr>
              <a:t>Ms. Darlene Davies</a:t>
            </a:r>
            <a:r>
              <a:rPr lang="en-US" sz="1200" b="0" dirty="0">
                <a:solidFill>
                  <a:srgbClr val="0233AE"/>
                </a:solidFill>
                <a:cs typeface="Times New Roman" pitchFamily="18" charset="0"/>
              </a:rPr>
              <a:t> • (757) 428-8244 [DDaviesUSSC@aol.com]</a:t>
            </a:r>
          </a:p>
          <a:p>
            <a:pPr marL="171450" indent="-171450" defTabSz="966788">
              <a:spcBef>
                <a:spcPct val="20000"/>
              </a:spcBef>
              <a:buFontTx/>
              <a:buChar char="•"/>
              <a:tabLst>
                <a:tab pos="514350" algn="l"/>
              </a:tabLst>
              <a:defRPr/>
            </a:pPr>
            <a:r>
              <a:rPr lang="en-US" sz="1200" dirty="0" smtClean="0">
                <a:solidFill>
                  <a:srgbClr val="FF0000"/>
                </a:solidFill>
                <a:cs typeface="Times New Roman" pitchFamily="18" charset="0"/>
              </a:rPr>
              <a:t>NAVY/MC/CG (Jansport Only): </a:t>
            </a:r>
            <a:r>
              <a:rPr lang="en-US" sz="1200" dirty="0">
                <a:solidFill>
                  <a:srgbClr val="0233AE"/>
                </a:solidFill>
                <a:cs typeface="Times New Roman" pitchFamily="18" charset="0"/>
              </a:rPr>
              <a:t>Ms. Olympia Frink</a:t>
            </a:r>
            <a:r>
              <a:rPr lang="en-US" sz="1200" b="0" dirty="0">
                <a:solidFill>
                  <a:srgbClr val="0233AE"/>
                </a:solidFill>
                <a:cs typeface="Times New Roman" pitchFamily="18" charset="0"/>
              </a:rPr>
              <a:t> • (757) 340-4000 [ofrink@ussalescorp.com]</a:t>
            </a:r>
            <a:endParaRPr lang="en-US" sz="1200" dirty="0">
              <a:solidFill>
                <a:srgbClr val="0233AE"/>
              </a:solidFill>
              <a:cs typeface="Times New Roman" pitchFamily="18" charset="0"/>
            </a:endParaRPr>
          </a:p>
        </p:txBody>
      </p:sp>
      <p:sp>
        <p:nvSpPr>
          <p:cNvPr id="422917" name="Rectangle 5"/>
          <p:cNvSpPr>
            <a:spLocks noChangeArrowheads="1"/>
          </p:cNvSpPr>
          <p:nvPr/>
        </p:nvSpPr>
        <p:spPr bwMode="auto">
          <a:xfrm>
            <a:off x="457200" y="1219200"/>
            <a:ext cx="7924800" cy="3505200"/>
          </a:xfrm>
          <a:prstGeom prst="rect">
            <a:avLst/>
          </a:prstGeom>
          <a:solidFill>
            <a:schemeClr val="tx1"/>
          </a:solidFill>
          <a:ln w="9525">
            <a:solidFill>
              <a:srgbClr val="000080"/>
            </a:solidFill>
            <a:miter lim="800000"/>
            <a:headEnd/>
            <a:tailEnd/>
          </a:ln>
          <a:effectLst>
            <a:outerShdw blurRad="50800" dist="76200" dir="2700000" algn="tl" rotWithShape="0">
              <a:srgbClr val="E7F3FF">
                <a:alpha val="40000"/>
              </a:srgbClr>
            </a:outerShdw>
          </a:effectLst>
        </p:spPr>
        <p:txBody>
          <a:bodyPr wrap="none"/>
          <a:lstStyle/>
          <a:p>
            <a:pPr algn="ctr">
              <a:defRPr/>
            </a:pPr>
            <a:endParaRPr lang="en-US" sz="1600" dirty="0">
              <a:solidFill>
                <a:srgbClr val="FF0000"/>
              </a:solidFill>
              <a:latin typeface="Times New Roman" pitchFamily="18" charset="0"/>
            </a:endParaRPr>
          </a:p>
        </p:txBody>
      </p:sp>
      <p:pic>
        <p:nvPicPr>
          <p:cNvPr id="35846" name="Picture 6" descr="Bushnell Logo"/>
          <p:cNvPicPr>
            <a:picLocks noChangeAspect="1" noChangeArrowheads="1"/>
          </p:cNvPicPr>
          <p:nvPr/>
        </p:nvPicPr>
        <p:blipFill>
          <a:blip r:embed="rId3" cstate="print"/>
          <a:srcRect/>
          <a:stretch>
            <a:fillRect/>
          </a:stretch>
        </p:blipFill>
        <p:spPr bwMode="auto">
          <a:xfrm>
            <a:off x="776288" y="1524000"/>
            <a:ext cx="3048000" cy="1044575"/>
          </a:xfrm>
          <a:prstGeom prst="rect">
            <a:avLst/>
          </a:prstGeom>
          <a:noFill/>
          <a:ln w="9525">
            <a:noFill/>
            <a:miter lim="800000"/>
            <a:headEnd/>
            <a:tailEnd/>
          </a:ln>
        </p:spPr>
      </p:pic>
      <p:sp>
        <p:nvSpPr>
          <p:cNvPr id="35847" name="Rectangle 9"/>
          <p:cNvSpPr>
            <a:spLocks noChangeArrowheads="1"/>
          </p:cNvSpPr>
          <p:nvPr/>
        </p:nvSpPr>
        <p:spPr bwMode="auto">
          <a:xfrm>
            <a:off x="928688" y="2667000"/>
            <a:ext cx="3962400" cy="1243013"/>
          </a:xfrm>
          <a:prstGeom prst="rect">
            <a:avLst/>
          </a:prstGeom>
          <a:noFill/>
          <a:ln w="9525">
            <a:solidFill>
              <a:srgbClr val="FF0000"/>
            </a:solidFill>
            <a:miter lim="800000"/>
            <a:headEnd/>
            <a:tailEnd/>
          </a:ln>
        </p:spPr>
        <p:txBody>
          <a:bodyPr wrap="none" bIns="0" anchor="ctr"/>
          <a:lstStyle/>
          <a:p>
            <a:pPr algn="ctr"/>
            <a:endParaRPr lang="en-US" sz="1000" b="0" dirty="0">
              <a:solidFill>
                <a:schemeClr val="bg2"/>
              </a:solidFill>
              <a:latin typeface="Times New Roman" pitchFamily="18" charset="0"/>
            </a:endParaRPr>
          </a:p>
          <a:p>
            <a:pPr algn="ctr"/>
            <a:endParaRPr lang="en-US" sz="1000" b="0" dirty="0">
              <a:solidFill>
                <a:schemeClr val="bg2"/>
              </a:solidFill>
              <a:latin typeface="Times New Roman" pitchFamily="18" charset="0"/>
            </a:endParaRPr>
          </a:p>
          <a:p>
            <a:pPr algn="ctr"/>
            <a:endParaRPr lang="en-US" sz="1000" b="0" dirty="0">
              <a:solidFill>
                <a:schemeClr val="bg2"/>
              </a:solidFill>
              <a:latin typeface="Times New Roman" pitchFamily="18" charset="0"/>
            </a:endParaRPr>
          </a:p>
          <a:p>
            <a:pPr algn="ctr"/>
            <a:endParaRPr lang="en-US" sz="1200" dirty="0">
              <a:solidFill>
                <a:schemeClr val="bg2"/>
              </a:solidFill>
              <a:latin typeface="Times New Roman" pitchFamily="18" charset="0"/>
            </a:endParaRPr>
          </a:p>
          <a:p>
            <a:pPr algn="ctr"/>
            <a:endParaRPr lang="en-US" sz="1200" dirty="0">
              <a:solidFill>
                <a:schemeClr val="bg2"/>
              </a:solidFill>
              <a:latin typeface="Times New Roman" pitchFamily="18" charset="0"/>
            </a:endParaRPr>
          </a:p>
          <a:p>
            <a:pPr algn="ctr"/>
            <a:r>
              <a:rPr lang="en-US" sz="1400" dirty="0">
                <a:solidFill>
                  <a:schemeClr val="bg2"/>
                </a:solidFill>
                <a:latin typeface="Times New Roman" pitchFamily="18" charset="0"/>
              </a:rPr>
              <a:t>Head / Penn Racquet Sports</a:t>
            </a:r>
            <a:endParaRPr lang="en-US" sz="1400" b="0" dirty="0">
              <a:solidFill>
                <a:schemeClr val="bg2"/>
              </a:solidFill>
              <a:latin typeface="Times New Roman" pitchFamily="18" charset="0"/>
            </a:endParaRPr>
          </a:p>
        </p:txBody>
      </p:sp>
      <p:pic>
        <p:nvPicPr>
          <p:cNvPr id="35848" name="Picture 11" descr="PENN HIGHRES"/>
          <p:cNvPicPr>
            <a:picLocks noChangeAspect="1" noChangeArrowheads="1"/>
          </p:cNvPicPr>
          <p:nvPr/>
        </p:nvPicPr>
        <p:blipFill>
          <a:blip r:embed="rId4" cstate="print"/>
          <a:srcRect/>
          <a:stretch>
            <a:fillRect/>
          </a:stretch>
        </p:blipFill>
        <p:spPr bwMode="auto">
          <a:xfrm>
            <a:off x="3348038" y="2913063"/>
            <a:ext cx="1471612" cy="598487"/>
          </a:xfrm>
          <a:prstGeom prst="rect">
            <a:avLst/>
          </a:prstGeom>
          <a:noFill/>
          <a:ln w="9525">
            <a:noFill/>
            <a:miter lim="800000"/>
            <a:headEnd/>
            <a:tailEnd/>
          </a:ln>
        </p:spPr>
      </p:pic>
      <p:pic>
        <p:nvPicPr>
          <p:cNvPr id="35849" name="Picture 13" descr="Jansport New logo 05 patch"/>
          <p:cNvPicPr>
            <a:picLocks noChangeAspect="1" noChangeArrowheads="1"/>
          </p:cNvPicPr>
          <p:nvPr/>
        </p:nvPicPr>
        <p:blipFill>
          <a:blip r:embed="rId5" cstate="print"/>
          <a:srcRect/>
          <a:stretch>
            <a:fillRect/>
          </a:stretch>
        </p:blipFill>
        <p:spPr bwMode="auto">
          <a:xfrm>
            <a:off x="5500688" y="2667000"/>
            <a:ext cx="2241550" cy="1273175"/>
          </a:xfrm>
          <a:prstGeom prst="rect">
            <a:avLst/>
          </a:prstGeom>
          <a:noFill/>
          <a:ln w="9525">
            <a:noFill/>
            <a:miter lim="800000"/>
            <a:headEnd/>
            <a:tailEnd/>
          </a:ln>
        </p:spPr>
      </p:pic>
      <p:pic>
        <p:nvPicPr>
          <p:cNvPr id="35850" name="Picture 15" descr="Garmin logo PMS RGB"/>
          <p:cNvPicPr>
            <a:picLocks noChangeAspect="1" noChangeArrowheads="1"/>
          </p:cNvPicPr>
          <p:nvPr/>
        </p:nvPicPr>
        <p:blipFill>
          <a:blip r:embed="rId6" cstate="print"/>
          <a:srcRect/>
          <a:stretch>
            <a:fillRect/>
          </a:stretch>
        </p:blipFill>
        <p:spPr bwMode="auto">
          <a:xfrm>
            <a:off x="4891088" y="1447800"/>
            <a:ext cx="3052762" cy="854075"/>
          </a:xfrm>
          <a:prstGeom prst="rect">
            <a:avLst/>
          </a:prstGeom>
          <a:noFill/>
          <a:ln w="9525">
            <a:noFill/>
            <a:miter lim="800000"/>
            <a:headEnd/>
            <a:tailEnd/>
          </a:ln>
        </p:spPr>
      </p:pic>
      <p:pic>
        <p:nvPicPr>
          <p:cNvPr id="35851" name="Picture 16" descr="HEAD_Icon_REG_orange"/>
          <p:cNvPicPr>
            <a:picLocks noChangeAspect="1" noChangeArrowheads="1"/>
          </p:cNvPicPr>
          <p:nvPr/>
        </p:nvPicPr>
        <p:blipFill>
          <a:blip r:embed="rId7" cstate="print"/>
          <a:srcRect/>
          <a:stretch>
            <a:fillRect/>
          </a:stretch>
        </p:blipFill>
        <p:spPr bwMode="auto">
          <a:xfrm>
            <a:off x="1000125" y="2732088"/>
            <a:ext cx="573088" cy="628650"/>
          </a:xfrm>
          <a:prstGeom prst="rect">
            <a:avLst/>
          </a:prstGeom>
          <a:noFill/>
          <a:ln w="9525">
            <a:noFill/>
            <a:miter lim="800000"/>
            <a:headEnd/>
            <a:tailEnd/>
          </a:ln>
        </p:spPr>
      </p:pic>
      <p:pic>
        <p:nvPicPr>
          <p:cNvPr id="35852" name="Picture 17" descr="HEAD_logo_orange"/>
          <p:cNvPicPr>
            <a:picLocks noChangeAspect="1" noChangeArrowheads="1"/>
          </p:cNvPicPr>
          <p:nvPr/>
        </p:nvPicPr>
        <p:blipFill>
          <a:blip r:embed="rId8" cstate="print"/>
          <a:srcRect/>
          <a:stretch>
            <a:fillRect/>
          </a:stretch>
        </p:blipFill>
        <p:spPr bwMode="auto">
          <a:xfrm>
            <a:off x="1260475" y="3113088"/>
            <a:ext cx="1963738" cy="284162"/>
          </a:xfrm>
          <a:prstGeom prst="rect">
            <a:avLst/>
          </a:prstGeom>
          <a:noFill/>
          <a:ln w="9525">
            <a:noFill/>
            <a:miter lim="800000"/>
            <a:headEnd/>
            <a:tailEnd/>
          </a:ln>
        </p:spPr>
      </p:pic>
      <p:pic>
        <p:nvPicPr>
          <p:cNvPr id="35853" name="Picture 13" descr="perfectpushup_logo.jpg"/>
          <p:cNvPicPr>
            <a:picLocks noChangeAspect="1"/>
          </p:cNvPicPr>
          <p:nvPr/>
        </p:nvPicPr>
        <p:blipFill>
          <a:blip r:embed="rId9" cstate="print"/>
          <a:srcRect/>
          <a:stretch>
            <a:fillRect/>
          </a:stretch>
        </p:blipFill>
        <p:spPr bwMode="auto">
          <a:xfrm>
            <a:off x="1385888" y="4191000"/>
            <a:ext cx="5991225" cy="323850"/>
          </a:xfrm>
          <a:prstGeom prst="rect">
            <a:avLst/>
          </a:prstGeom>
          <a:noFill/>
          <a:ln w="9525">
            <a:noFill/>
            <a:miter lim="800000"/>
            <a:headEnd/>
            <a:tailEnd/>
          </a:ln>
        </p:spPr>
      </p:pic>
    </p:spTree>
  </p:cSld>
  <p:clrMapOvr>
    <a:masterClrMapping/>
  </p:clrMapOvr>
  <p:transition spd="slow">
    <p:random/>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8575" y="3163888"/>
            <a:ext cx="8869363" cy="0"/>
          </a:xfrm>
          <a:prstGeom prst="rect">
            <a:avLst/>
          </a:prstGeom>
          <a:noFill/>
          <a:ln w="9525">
            <a:noFill/>
            <a:miter lim="800000"/>
            <a:headEnd/>
            <a:tailEnd/>
          </a:ln>
        </p:spPr>
        <p:txBody>
          <a:bodyPr>
            <a:spAutoFit/>
          </a:bodyPr>
          <a:lstStyle/>
          <a:p>
            <a:pPr algn="ctr">
              <a:buFontTx/>
              <a:buChar char="•"/>
            </a:pPr>
            <a:endParaRPr lang="en-US" dirty="0"/>
          </a:p>
        </p:txBody>
      </p:sp>
      <p:sp>
        <p:nvSpPr>
          <p:cNvPr id="431107" name="Rectangle 3"/>
          <p:cNvSpPr>
            <a:spLocks noChangeArrowheads="1"/>
          </p:cNvSpPr>
          <p:nvPr/>
        </p:nvSpPr>
        <p:spPr bwMode="auto">
          <a:xfrm>
            <a:off x="990600" y="5410201"/>
            <a:ext cx="7086600" cy="1016726"/>
          </a:xfrm>
          <a:prstGeom prst="rect">
            <a:avLst/>
          </a:prstGeom>
          <a:solidFill>
            <a:schemeClr val="tx1"/>
          </a:solidFill>
          <a:ln w="12700">
            <a:solidFill>
              <a:srgbClr val="000080"/>
            </a:solidFill>
            <a:miter lim="800000"/>
            <a:headEnd/>
            <a:tailEnd/>
          </a:ln>
          <a:effectLst>
            <a:outerShdw blurRad="50800" dist="76200" dir="2700000" algn="tl" rotWithShape="0">
              <a:srgbClr val="E7F3FF">
                <a:alpha val="40000"/>
              </a:srgbClr>
            </a:outerShdw>
          </a:effectLst>
        </p:spPr>
        <p:txBody>
          <a:bodyPr tIns="48331" rIns="96661" bIns="48331"/>
          <a:lstStyle/>
          <a:p>
            <a:pPr marL="171450" indent="-171450" defTabSz="966788">
              <a:spcBef>
                <a:spcPct val="20000"/>
              </a:spcBef>
              <a:buNone/>
              <a:defRPr/>
            </a:pPr>
            <a:r>
              <a:rPr lang="en-US" sz="1400" dirty="0">
                <a:solidFill>
                  <a:srgbClr val="FF0000"/>
                </a:solidFill>
                <a:cs typeface="Times New Roman" pitchFamily="18" charset="0"/>
              </a:rPr>
              <a:t>Dedicated Account Executives:</a:t>
            </a:r>
            <a:endParaRPr lang="en-US" sz="1200" b="0" dirty="0">
              <a:solidFill>
                <a:srgbClr val="0233AE"/>
              </a:solidFill>
              <a:cs typeface="Times New Roman" pitchFamily="18" charset="0"/>
            </a:endParaRPr>
          </a:p>
          <a:p>
            <a:pPr marL="171450" indent="-171450" defTabSz="966788">
              <a:spcBef>
                <a:spcPct val="20000"/>
              </a:spcBef>
              <a:defRPr/>
            </a:pPr>
            <a:r>
              <a:rPr lang="en-US" sz="1200" dirty="0" smtClean="0">
                <a:solidFill>
                  <a:srgbClr val="FF0000"/>
                </a:solidFill>
                <a:cs typeface="Times New Roman" pitchFamily="18" charset="0"/>
              </a:rPr>
              <a:t>AAFES:</a:t>
            </a:r>
            <a:r>
              <a:rPr lang="en-US" sz="1200" b="0" dirty="0" smtClean="0">
                <a:solidFill>
                  <a:srgbClr val="FF0000"/>
                </a:solidFill>
                <a:cs typeface="Times New Roman" pitchFamily="18" charset="0"/>
              </a:rPr>
              <a:t>  </a:t>
            </a:r>
            <a:r>
              <a:rPr lang="en-US" sz="1200" dirty="0" smtClean="0">
                <a:solidFill>
                  <a:srgbClr val="0233AE"/>
                </a:solidFill>
                <a:cs typeface="Times New Roman" pitchFamily="18" charset="0"/>
              </a:rPr>
              <a:t>Ms. Debbie Patterson </a:t>
            </a:r>
            <a:r>
              <a:rPr lang="en-US" sz="1200" b="0" dirty="0" smtClean="0">
                <a:solidFill>
                  <a:srgbClr val="0233AE"/>
                </a:solidFill>
                <a:cs typeface="Times New Roman" pitchFamily="18" charset="0"/>
              </a:rPr>
              <a:t>• (972) 247-0900 [dpatterson@ussalestexas.com]</a:t>
            </a:r>
            <a:endParaRPr lang="en-US" sz="1200" dirty="0" smtClean="0">
              <a:solidFill>
                <a:schemeClr val="accent1"/>
              </a:solidFill>
              <a:cs typeface="Times New Roman" pitchFamily="18" charset="0"/>
            </a:endParaRPr>
          </a:p>
          <a:p>
            <a:pPr marL="171450" indent="-171450" defTabSz="966788">
              <a:spcBef>
                <a:spcPct val="20000"/>
              </a:spcBef>
              <a:buFontTx/>
              <a:buChar char="•"/>
              <a:defRPr/>
            </a:pPr>
            <a:r>
              <a:rPr lang="en-US" sz="1200" dirty="0" smtClean="0">
                <a:solidFill>
                  <a:srgbClr val="FF0000"/>
                </a:solidFill>
                <a:cs typeface="Times New Roman" pitchFamily="18" charset="0"/>
              </a:rPr>
              <a:t>NAVY/MC/CG</a:t>
            </a:r>
            <a:r>
              <a:rPr lang="en-US" sz="1200" dirty="0">
                <a:solidFill>
                  <a:srgbClr val="FF0000"/>
                </a:solidFill>
                <a:cs typeface="Times New Roman" pitchFamily="18" charset="0"/>
              </a:rPr>
              <a:t>:</a:t>
            </a:r>
            <a:r>
              <a:rPr lang="en-US" sz="1200" b="0" dirty="0">
                <a:solidFill>
                  <a:srgbClr val="FF0000"/>
                </a:solidFill>
                <a:cs typeface="Times New Roman" pitchFamily="18" charset="0"/>
              </a:rPr>
              <a:t>  </a:t>
            </a:r>
            <a:r>
              <a:rPr lang="en-US" sz="1200" dirty="0">
                <a:solidFill>
                  <a:srgbClr val="0233AE"/>
                </a:solidFill>
                <a:cs typeface="Times New Roman" pitchFamily="18" charset="0"/>
              </a:rPr>
              <a:t>Ms. Leslie Gilchrest</a:t>
            </a:r>
            <a:r>
              <a:rPr lang="en-US" sz="1200" b="0" dirty="0">
                <a:solidFill>
                  <a:srgbClr val="0233AE"/>
                </a:solidFill>
                <a:cs typeface="Times New Roman" pitchFamily="18" charset="0"/>
              </a:rPr>
              <a:t> • (703) 266-6704 [ljvt@aol.com]</a:t>
            </a:r>
          </a:p>
          <a:p>
            <a:pPr marL="171450" indent="-171450" defTabSz="966788">
              <a:spcBef>
                <a:spcPct val="20000"/>
              </a:spcBef>
              <a:buFontTx/>
              <a:buChar char="•"/>
              <a:defRPr/>
            </a:pPr>
            <a:r>
              <a:rPr lang="en-US" sz="1200" dirty="0">
                <a:solidFill>
                  <a:srgbClr val="FF0000"/>
                </a:solidFill>
                <a:cs typeface="Times New Roman" pitchFamily="18" charset="0"/>
              </a:rPr>
              <a:t>VCS:</a:t>
            </a:r>
            <a:r>
              <a:rPr lang="en-US" sz="1200" b="0" dirty="0">
                <a:solidFill>
                  <a:srgbClr val="FF0000"/>
                </a:solidFill>
                <a:cs typeface="Times New Roman" pitchFamily="18" charset="0"/>
              </a:rPr>
              <a:t>  </a:t>
            </a:r>
            <a:r>
              <a:rPr lang="en-US" sz="1200" dirty="0">
                <a:solidFill>
                  <a:srgbClr val="0233AE"/>
                </a:solidFill>
                <a:cs typeface="Times New Roman" pitchFamily="18" charset="0"/>
              </a:rPr>
              <a:t>Ms. Darlene Davies</a:t>
            </a:r>
            <a:r>
              <a:rPr lang="en-US" sz="1200" b="0" dirty="0">
                <a:solidFill>
                  <a:srgbClr val="0233AE"/>
                </a:solidFill>
                <a:cs typeface="Times New Roman" pitchFamily="18" charset="0"/>
              </a:rPr>
              <a:t> • (757) 428-8244 [DDaviesUSSC@aol.com]</a:t>
            </a:r>
          </a:p>
        </p:txBody>
      </p:sp>
      <p:sp>
        <p:nvSpPr>
          <p:cNvPr id="29700" name="WordArt 4"/>
          <p:cNvSpPr>
            <a:spLocks noChangeArrowheads="1" noChangeShapeType="1" noTextEdit="1"/>
          </p:cNvSpPr>
          <p:nvPr/>
        </p:nvSpPr>
        <p:spPr bwMode="auto">
          <a:xfrm>
            <a:off x="396875" y="381000"/>
            <a:ext cx="8153400" cy="685800"/>
          </a:xfrm>
          <a:prstGeom prst="rect">
            <a:avLst/>
          </a:prstGeom>
        </p:spPr>
        <p:txBody>
          <a:bodyPr wrap="none" fromWordArt="1">
            <a:prstTxWarp prst="textPlain">
              <a:avLst>
                <a:gd name="adj" fmla="val 50000"/>
              </a:avLst>
            </a:prstTxWarp>
          </a:bodyPr>
          <a:lstStyle/>
          <a:p>
            <a:pPr algn="ctr">
              <a:buNone/>
            </a:pPr>
            <a:r>
              <a:rPr lang="en-US" sz="3600" kern="10" dirty="0">
                <a:ln w="6350">
                  <a:solidFill>
                    <a:srgbClr val="003366"/>
                  </a:solidFill>
                  <a:round/>
                  <a:headEnd/>
                  <a:tailEnd/>
                </a:ln>
                <a:solidFill>
                  <a:srgbClr val="FFC000"/>
                </a:solidFill>
                <a:latin typeface="Tahoma"/>
                <a:cs typeface="Tahoma"/>
              </a:rPr>
              <a:t>CANDY, CONFECTIONARY &amp; GOURMET FOODS PORTFOLIO</a:t>
            </a:r>
          </a:p>
        </p:txBody>
      </p:sp>
      <p:sp>
        <p:nvSpPr>
          <p:cNvPr id="431109" name="Rectangle 5"/>
          <p:cNvSpPr>
            <a:spLocks noChangeArrowheads="1"/>
          </p:cNvSpPr>
          <p:nvPr/>
        </p:nvSpPr>
        <p:spPr bwMode="auto">
          <a:xfrm>
            <a:off x="360363" y="1295401"/>
            <a:ext cx="8213725" cy="3886200"/>
          </a:xfrm>
          <a:prstGeom prst="rect">
            <a:avLst/>
          </a:prstGeom>
          <a:solidFill>
            <a:schemeClr val="tx1"/>
          </a:solidFill>
          <a:ln w="9525">
            <a:solidFill>
              <a:srgbClr val="000080"/>
            </a:solidFill>
            <a:miter lim="800000"/>
            <a:headEnd/>
            <a:tailEnd/>
          </a:ln>
          <a:effectLst>
            <a:outerShdw blurRad="50800" dist="76200" dir="2700000" algn="tl" rotWithShape="0">
              <a:srgbClr val="E7F3FF">
                <a:alpha val="40000"/>
              </a:srgbClr>
            </a:outerShdw>
          </a:effectLst>
        </p:spPr>
        <p:txBody>
          <a:bodyPr wrap="none"/>
          <a:lstStyle/>
          <a:p>
            <a:pPr algn="ctr">
              <a:defRPr/>
            </a:pPr>
            <a:r>
              <a:rPr lang="en-US" sz="1600" dirty="0">
                <a:solidFill>
                  <a:srgbClr val="FF0000"/>
                </a:solidFill>
                <a:latin typeface="Times New Roman" pitchFamily="18" charset="0"/>
              </a:rPr>
              <a:t> </a:t>
            </a:r>
          </a:p>
        </p:txBody>
      </p:sp>
      <p:pic>
        <p:nvPicPr>
          <p:cNvPr id="29702" name="Picture 9" descr="Lindt gold transp"/>
          <p:cNvPicPr>
            <a:picLocks noChangeAspect="1" noChangeArrowheads="1"/>
          </p:cNvPicPr>
          <p:nvPr/>
        </p:nvPicPr>
        <p:blipFill>
          <a:blip r:embed="rId3" cstate="print"/>
          <a:srcRect t="25000" b="18077"/>
          <a:stretch>
            <a:fillRect/>
          </a:stretch>
        </p:blipFill>
        <p:spPr bwMode="auto">
          <a:xfrm>
            <a:off x="5218113" y="3886200"/>
            <a:ext cx="2698750" cy="990600"/>
          </a:xfrm>
          <a:prstGeom prst="rect">
            <a:avLst/>
          </a:prstGeom>
          <a:gradFill rotWithShape="0">
            <a:gsLst>
              <a:gs pos="0">
                <a:srgbClr val="000076"/>
              </a:gs>
              <a:gs pos="50000">
                <a:srgbClr val="0000FF"/>
              </a:gs>
              <a:gs pos="100000">
                <a:srgbClr val="000076"/>
              </a:gs>
            </a:gsLst>
            <a:lin ang="5400000" scaled="1"/>
          </a:gradFill>
          <a:ln w="57150">
            <a:solidFill>
              <a:srgbClr val="3C0000"/>
            </a:solidFill>
            <a:miter lim="800000"/>
            <a:headEnd/>
            <a:tailEnd/>
          </a:ln>
        </p:spPr>
      </p:pic>
      <p:pic>
        <p:nvPicPr>
          <p:cNvPr id="29705" name="Picture 21" descr="Guylian"/>
          <p:cNvPicPr>
            <a:picLocks noChangeAspect="1" noChangeArrowheads="1"/>
          </p:cNvPicPr>
          <p:nvPr/>
        </p:nvPicPr>
        <p:blipFill>
          <a:blip r:embed="rId4" cstate="print"/>
          <a:srcRect/>
          <a:stretch>
            <a:fillRect/>
          </a:stretch>
        </p:blipFill>
        <p:spPr bwMode="auto">
          <a:xfrm>
            <a:off x="791823" y="1620792"/>
            <a:ext cx="2515557" cy="1292225"/>
          </a:xfrm>
          <a:prstGeom prst="rect">
            <a:avLst/>
          </a:prstGeom>
          <a:noFill/>
          <a:ln w="9525">
            <a:solidFill>
              <a:srgbClr val="FFCC66"/>
            </a:solidFill>
            <a:miter lim="800000"/>
            <a:headEnd/>
            <a:tailEnd/>
          </a:ln>
        </p:spPr>
      </p:pic>
      <p:pic>
        <p:nvPicPr>
          <p:cNvPr id="29706" name="Picture 24" descr="Hubs Logo 2"/>
          <p:cNvPicPr>
            <a:picLocks noChangeAspect="1" noChangeArrowheads="1"/>
          </p:cNvPicPr>
          <p:nvPr/>
        </p:nvPicPr>
        <p:blipFill>
          <a:blip r:embed="rId5" cstate="print"/>
          <a:srcRect/>
          <a:stretch>
            <a:fillRect/>
          </a:stretch>
        </p:blipFill>
        <p:spPr bwMode="auto">
          <a:xfrm>
            <a:off x="3621383" y="1541417"/>
            <a:ext cx="1203325" cy="1128713"/>
          </a:xfrm>
          <a:prstGeom prst="rect">
            <a:avLst/>
          </a:prstGeom>
          <a:noFill/>
          <a:ln w="9525">
            <a:noFill/>
            <a:miter lim="800000"/>
            <a:headEnd/>
            <a:tailEnd/>
          </a:ln>
        </p:spPr>
      </p:pic>
      <p:pic>
        <p:nvPicPr>
          <p:cNvPr id="29707" name="Picture 25" descr="Promotion in motion"/>
          <p:cNvPicPr>
            <a:picLocks noChangeAspect="1" noChangeArrowheads="1"/>
          </p:cNvPicPr>
          <p:nvPr/>
        </p:nvPicPr>
        <p:blipFill>
          <a:blip r:embed="rId6" cstate="print"/>
          <a:srcRect/>
          <a:stretch>
            <a:fillRect/>
          </a:stretch>
        </p:blipFill>
        <p:spPr bwMode="auto">
          <a:xfrm>
            <a:off x="5076825" y="2590800"/>
            <a:ext cx="2982913" cy="914400"/>
          </a:xfrm>
          <a:prstGeom prst="rect">
            <a:avLst/>
          </a:prstGeom>
          <a:noFill/>
          <a:ln w="9525">
            <a:noFill/>
            <a:miter lim="800000"/>
            <a:headEnd/>
            <a:tailEnd/>
          </a:ln>
        </p:spPr>
      </p:pic>
      <p:pic>
        <p:nvPicPr>
          <p:cNvPr id="29708" name="Picture 26" descr="Euro American"/>
          <p:cNvPicPr>
            <a:picLocks noChangeAspect="1" noChangeArrowheads="1"/>
          </p:cNvPicPr>
          <p:nvPr/>
        </p:nvPicPr>
        <p:blipFill>
          <a:blip r:embed="rId7" cstate="print"/>
          <a:srcRect/>
          <a:stretch>
            <a:fillRect/>
          </a:stretch>
        </p:blipFill>
        <p:spPr bwMode="auto">
          <a:xfrm>
            <a:off x="703558" y="3271883"/>
            <a:ext cx="3684588" cy="436563"/>
          </a:xfrm>
          <a:prstGeom prst="rect">
            <a:avLst/>
          </a:prstGeom>
          <a:noFill/>
          <a:ln w="9525">
            <a:noFill/>
            <a:miter lim="800000"/>
            <a:headEnd/>
            <a:tailEnd/>
          </a:ln>
        </p:spPr>
      </p:pic>
      <p:sp>
        <p:nvSpPr>
          <p:cNvPr id="29709" name="Rectangle 27"/>
          <p:cNvSpPr>
            <a:spLocks noChangeArrowheads="1"/>
          </p:cNvSpPr>
          <p:nvPr/>
        </p:nvSpPr>
        <p:spPr bwMode="auto">
          <a:xfrm>
            <a:off x="636883" y="3233783"/>
            <a:ext cx="3898900" cy="1454150"/>
          </a:xfrm>
          <a:prstGeom prst="rect">
            <a:avLst/>
          </a:prstGeom>
          <a:noFill/>
          <a:ln w="9525">
            <a:solidFill>
              <a:srgbClr val="FF0000"/>
            </a:solidFill>
            <a:miter lim="800000"/>
            <a:headEnd/>
            <a:tailEnd/>
          </a:ln>
        </p:spPr>
        <p:txBody>
          <a:bodyPr wrap="none" lIns="365760" tIns="48331" rIns="96661" bIns="48331" anchor="ctr"/>
          <a:lstStyle/>
          <a:p>
            <a:pPr algn="ctr">
              <a:buFontTx/>
              <a:buChar char="•"/>
            </a:pPr>
            <a:endParaRPr lang="en-US" dirty="0"/>
          </a:p>
        </p:txBody>
      </p:sp>
      <p:pic>
        <p:nvPicPr>
          <p:cNvPr id="29710" name="Picture 28"/>
          <p:cNvPicPr>
            <a:picLocks noChangeAspect="1" noChangeArrowheads="1"/>
          </p:cNvPicPr>
          <p:nvPr/>
        </p:nvPicPr>
        <p:blipFill>
          <a:blip r:embed="rId8" cstate="print"/>
          <a:srcRect/>
          <a:stretch>
            <a:fillRect/>
          </a:stretch>
        </p:blipFill>
        <p:spPr bwMode="auto">
          <a:xfrm>
            <a:off x="1563983" y="3792583"/>
            <a:ext cx="811213" cy="338138"/>
          </a:xfrm>
          <a:prstGeom prst="rect">
            <a:avLst/>
          </a:prstGeom>
          <a:noFill/>
          <a:ln w="1">
            <a:noFill/>
            <a:miter lim="800000"/>
            <a:headEnd/>
            <a:tailEnd/>
          </a:ln>
        </p:spPr>
      </p:pic>
      <p:pic>
        <p:nvPicPr>
          <p:cNvPr id="29711" name="Picture 29"/>
          <p:cNvPicPr>
            <a:picLocks noChangeAspect="1" noChangeArrowheads="1"/>
          </p:cNvPicPr>
          <p:nvPr/>
        </p:nvPicPr>
        <p:blipFill>
          <a:blip r:embed="rId9" cstate="print"/>
          <a:srcRect/>
          <a:stretch>
            <a:fillRect/>
          </a:stretch>
        </p:blipFill>
        <p:spPr bwMode="auto">
          <a:xfrm>
            <a:off x="1567158" y="4183108"/>
            <a:ext cx="755650" cy="430213"/>
          </a:xfrm>
          <a:prstGeom prst="rect">
            <a:avLst/>
          </a:prstGeom>
          <a:noFill/>
          <a:ln w="1">
            <a:noFill/>
            <a:miter lim="800000"/>
            <a:headEnd/>
            <a:tailEnd/>
          </a:ln>
        </p:spPr>
      </p:pic>
      <p:pic>
        <p:nvPicPr>
          <p:cNvPr id="29712" name="Picture 30"/>
          <p:cNvPicPr>
            <a:picLocks noChangeAspect="1" noChangeArrowheads="1"/>
          </p:cNvPicPr>
          <p:nvPr/>
        </p:nvPicPr>
        <p:blipFill>
          <a:blip r:embed="rId10" cstate="print"/>
          <a:srcRect/>
          <a:stretch>
            <a:fillRect/>
          </a:stretch>
        </p:blipFill>
        <p:spPr bwMode="auto">
          <a:xfrm>
            <a:off x="2783183" y="3792583"/>
            <a:ext cx="596900" cy="395288"/>
          </a:xfrm>
          <a:prstGeom prst="rect">
            <a:avLst/>
          </a:prstGeom>
          <a:noFill/>
          <a:ln w="1">
            <a:noFill/>
            <a:miter lim="800000"/>
            <a:headEnd/>
            <a:tailEnd/>
          </a:ln>
        </p:spPr>
      </p:pic>
      <p:pic>
        <p:nvPicPr>
          <p:cNvPr id="29713" name="Picture 31"/>
          <p:cNvPicPr>
            <a:picLocks noChangeAspect="1" noChangeArrowheads="1"/>
          </p:cNvPicPr>
          <p:nvPr/>
        </p:nvPicPr>
        <p:blipFill>
          <a:blip r:embed="rId11" cstate="print"/>
          <a:srcRect/>
          <a:stretch>
            <a:fillRect/>
          </a:stretch>
        </p:blipFill>
        <p:spPr bwMode="auto">
          <a:xfrm>
            <a:off x="2783183" y="4249783"/>
            <a:ext cx="560388" cy="346075"/>
          </a:xfrm>
          <a:prstGeom prst="rect">
            <a:avLst/>
          </a:prstGeom>
          <a:noFill/>
          <a:ln w="9525">
            <a:noFill/>
            <a:miter lim="800000"/>
            <a:headEnd/>
            <a:tailEnd/>
          </a:ln>
        </p:spPr>
      </p:pic>
      <p:pic>
        <p:nvPicPr>
          <p:cNvPr id="29714" name="Picture 32"/>
          <p:cNvPicPr>
            <a:picLocks noChangeAspect="1" noChangeArrowheads="1"/>
          </p:cNvPicPr>
          <p:nvPr/>
        </p:nvPicPr>
        <p:blipFill>
          <a:blip r:embed="rId12" cstate="print"/>
          <a:srcRect/>
          <a:stretch>
            <a:fillRect/>
          </a:stretch>
        </p:blipFill>
        <p:spPr bwMode="auto">
          <a:xfrm>
            <a:off x="711496" y="3819571"/>
            <a:ext cx="731837" cy="731837"/>
          </a:xfrm>
          <a:prstGeom prst="rect">
            <a:avLst/>
          </a:prstGeom>
          <a:noFill/>
          <a:ln w="1">
            <a:noFill/>
            <a:miter lim="800000"/>
            <a:headEnd/>
            <a:tailEnd/>
          </a:ln>
        </p:spPr>
      </p:pic>
      <p:pic>
        <p:nvPicPr>
          <p:cNvPr id="29715" name="Picture 33"/>
          <p:cNvPicPr>
            <a:picLocks noChangeAspect="1" noChangeArrowheads="1"/>
          </p:cNvPicPr>
          <p:nvPr/>
        </p:nvPicPr>
        <p:blipFill>
          <a:blip r:embed="rId13" cstate="print"/>
          <a:srcRect/>
          <a:stretch>
            <a:fillRect/>
          </a:stretch>
        </p:blipFill>
        <p:spPr bwMode="auto">
          <a:xfrm>
            <a:off x="3561058" y="3862433"/>
            <a:ext cx="898525" cy="576263"/>
          </a:xfrm>
          <a:prstGeom prst="rect">
            <a:avLst/>
          </a:prstGeom>
          <a:noFill/>
          <a:ln w="1">
            <a:noFill/>
            <a:miter lim="800000"/>
            <a:headEnd/>
            <a:tailEnd/>
          </a:ln>
        </p:spPr>
      </p:pic>
      <p:pic>
        <p:nvPicPr>
          <p:cNvPr id="29716" name="Picture 35" descr="Harry and David logo"/>
          <p:cNvPicPr>
            <a:picLocks noChangeAspect="1" noChangeArrowheads="1"/>
          </p:cNvPicPr>
          <p:nvPr/>
        </p:nvPicPr>
        <p:blipFill>
          <a:blip r:embed="rId14" cstate="print"/>
          <a:srcRect/>
          <a:stretch>
            <a:fillRect/>
          </a:stretch>
        </p:blipFill>
        <p:spPr bwMode="auto">
          <a:xfrm>
            <a:off x="5119688" y="1600200"/>
            <a:ext cx="3240087" cy="801688"/>
          </a:xfrm>
          <a:prstGeom prst="rect">
            <a:avLst/>
          </a:prstGeom>
          <a:noFill/>
          <a:ln w="9525">
            <a:noFill/>
            <a:miter lim="800000"/>
            <a:headEnd/>
            <a:tailEnd/>
          </a:ln>
        </p:spPr>
      </p:pic>
    </p:spTree>
  </p:cSld>
  <p:clrMapOvr>
    <a:masterClrMapping/>
  </p:clrMapOvr>
  <p:transition spd="slow">
    <p:random/>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29058" name="Rectangle 2"/>
          <p:cNvSpPr>
            <a:spLocks noChangeArrowheads="1"/>
          </p:cNvSpPr>
          <p:nvPr/>
        </p:nvSpPr>
        <p:spPr bwMode="auto">
          <a:xfrm>
            <a:off x="28575" y="3163888"/>
            <a:ext cx="8869363" cy="0"/>
          </a:xfrm>
          <a:prstGeom prst="rect">
            <a:avLst/>
          </a:prstGeom>
          <a:noFill/>
          <a:ln w="9525">
            <a:noFill/>
            <a:miter lim="800000"/>
            <a:headEnd/>
            <a:tailEnd/>
          </a:ln>
          <a:effectLst/>
        </p:spPr>
        <p:txBody>
          <a:bodyPr>
            <a:spAutoFit/>
          </a:bodyPr>
          <a:lstStyle/>
          <a:p>
            <a:endParaRPr lang="en-US" dirty="0"/>
          </a:p>
        </p:txBody>
      </p:sp>
      <p:sp>
        <p:nvSpPr>
          <p:cNvPr id="429059" name="Rectangle 3"/>
          <p:cNvSpPr>
            <a:spLocks noChangeArrowheads="1"/>
          </p:cNvSpPr>
          <p:nvPr/>
        </p:nvSpPr>
        <p:spPr bwMode="auto">
          <a:xfrm>
            <a:off x="838200" y="5029200"/>
            <a:ext cx="7391400" cy="1066800"/>
          </a:xfrm>
          <a:prstGeom prst="rect">
            <a:avLst/>
          </a:prstGeom>
          <a:solidFill>
            <a:schemeClr val="tx1"/>
          </a:solidFill>
          <a:ln w="12700">
            <a:solidFill>
              <a:srgbClr val="000080"/>
            </a:solidFill>
            <a:miter lim="800000"/>
            <a:headEnd/>
            <a:tailEnd/>
          </a:ln>
          <a:effectLst>
            <a:outerShdw blurRad="50800" dist="76200" dir="2700000" algn="tl" rotWithShape="0">
              <a:srgbClr val="E7F3FF">
                <a:alpha val="40000"/>
              </a:srgbClr>
            </a:outerShdw>
          </a:effectLst>
        </p:spPr>
        <p:txBody>
          <a:bodyPr tIns="48331" rIns="96661" bIns="48331"/>
          <a:lstStyle/>
          <a:p>
            <a:pPr marL="171450" indent="-171450" algn="l" defTabSz="966788">
              <a:spcBef>
                <a:spcPct val="20000"/>
              </a:spcBef>
              <a:buFontTx/>
              <a:buNone/>
            </a:pPr>
            <a:r>
              <a:rPr lang="en-US" sz="1400" dirty="0">
                <a:solidFill>
                  <a:srgbClr val="FF0000"/>
                </a:solidFill>
                <a:effectLst/>
                <a:cs typeface="Times New Roman" pitchFamily="18" charset="0"/>
              </a:rPr>
              <a:t>Dedicated Account Executives:</a:t>
            </a:r>
          </a:p>
          <a:p>
            <a:pPr marL="171450" indent="-171450" algn="l" defTabSz="966788">
              <a:spcBef>
                <a:spcPct val="20000"/>
              </a:spcBef>
            </a:pPr>
            <a:r>
              <a:rPr lang="en-US" sz="1200" dirty="0" smtClean="0">
                <a:solidFill>
                  <a:srgbClr val="FF0000"/>
                </a:solidFill>
                <a:effectLst/>
                <a:cs typeface="Times New Roman" pitchFamily="18" charset="0"/>
              </a:rPr>
              <a:t>AAFES/NAVY/MC/CG:</a:t>
            </a:r>
            <a:r>
              <a:rPr lang="en-US" sz="1200" b="0" dirty="0" smtClean="0">
                <a:solidFill>
                  <a:srgbClr val="FF0000"/>
                </a:solidFill>
                <a:effectLst/>
                <a:cs typeface="Times New Roman" pitchFamily="18" charset="0"/>
              </a:rPr>
              <a:t>  </a:t>
            </a:r>
            <a:r>
              <a:rPr lang="en-US" sz="1200" dirty="0">
                <a:solidFill>
                  <a:srgbClr val="0233AE"/>
                </a:solidFill>
                <a:effectLst/>
                <a:cs typeface="Times New Roman" pitchFamily="18" charset="0"/>
              </a:rPr>
              <a:t>Ms. </a:t>
            </a:r>
            <a:r>
              <a:rPr lang="en-US" sz="1200" dirty="0" smtClean="0">
                <a:solidFill>
                  <a:srgbClr val="0233AE"/>
                </a:solidFill>
                <a:cs typeface="Times New Roman" pitchFamily="18" charset="0"/>
              </a:rPr>
              <a:t>Olympia Frink </a:t>
            </a:r>
            <a:r>
              <a:rPr lang="en-US" sz="1200" b="0" dirty="0" smtClean="0">
                <a:solidFill>
                  <a:srgbClr val="0233AE"/>
                </a:solidFill>
                <a:effectLst/>
                <a:cs typeface="Times New Roman" pitchFamily="18" charset="0"/>
              </a:rPr>
              <a:t>• (757) 340-4000 [</a:t>
            </a:r>
            <a:r>
              <a:rPr lang="en-US" sz="1200" b="0" dirty="0" smtClean="0">
                <a:solidFill>
                  <a:srgbClr val="0233AE"/>
                </a:solidFill>
                <a:cs typeface="Times New Roman" pitchFamily="18" charset="0"/>
              </a:rPr>
              <a:t>ofrink@ussalescorp.com</a:t>
            </a:r>
            <a:r>
              <a:rPr lang="en-US" sz="1200" b="0" dirty="0" smtClean="0">
                <a:solidFill>
                  <a:srgbClr val="0233AE"/>
                </a:solidFill>
                <a:effectLst/>
                <a:cs typeface="Times New Roman" pitchFamily="18" charset="0"/>
              </a:rPr>
              <a:t>]</a:t>
            </a:r>
            <a:endParaRPr lang="en-US" sz="1200" b="0" dirty="0">
              <a:solidFill>
                <a:srgbClr val="0233AE"/>
              </a:solidFill>
              <a:effectLst/>
              <a:cs typeface="Times New Roman" pitchFamily="18" charset="0"/>
            </a:endParaRPr>
          </a:p>
          <a:p>
            <a:pPr marL="171450" indent="-171450" algn="l" defTabSz="966788">
              <a:spcBef>
                <a:spcPct val="20000"/>
              </a:spcBef>
            </a:pPr>
            <a:r>
              <a:rPr lang="en-US" sz="1200" dirty="0">
                <a:solidFill>
                  <a:srgbClr val="FF0000"/>
                </a:solidFill>
                <a:effectLst/>
                <a:cs typeface="Times New Roman" pitchFamily="18" charset="0"/>
              </a:rPr>
              <a:t>AAFES/NAVY/MC/CG:</a:t>
            </a:r>
            <a:r>
              <a:rPr lang="en-US" sz="1200" b="0" dirty="0">
                <a:solidFill>
                  <a:srgbClr val="FF0000"/>
                </a:solidFill>
                <a:effectLst/>
                <a:cs typeface="Times New Roman" pitchFamily="18" charset="0"/>
              </a:rPr>
              <a:t>  </a:t>
            </a:r>
            <a:r>
              <a:rPr lang="en-US" sz="1200" dirty="0">
                <a:solidFill>
                  <a:srgbClr val="0233AE"/>
                </a:solidFill>
                <a:effectLst/>
                <a:cs typeface="Times New Roman" pitchFamily="18" charset="0"/>
              </a:rPr>
              <a:t>Ms. Heather Snowa</a:t>
            </a:r>
            <a:r>
              <a:rPr lang="en-US" sz="1200" b="0" dirty="0">
                <a:solidFill>
                  <a:srgbClr val="0233AE"/>
                </a:solidFill>
                <a:effectLst/>
                <a:cs typeface="Times New Roman" pitchFamily="18" charset="0"/>
              </a:rPr>
              <a:t> • (757) 340-4000 [hsnowa@ussalescorp.com]</a:t>
            </a:r>
          </a:p>
          <a:p>
            <a:pPr marL="171450" indent="-171450" algn="l" defTabSz="966788">
              <a:spcBef>
                <a:spcPct val="20000"/>
              </a:spcBef>
            </a:pPr>
            <a:r>
              <a:rPr lang="en-US" sz="1200" dirty="0">
                <a:solidFill>
                  <a:srgbClr val="FF0000"/>
                </a:solidFill>
                <a:effectLst/>
                <a:cs typeface="Times New Roman" pitchFamily="18" charset="0"/>
              </a:rPr>
              <a:t>VCS:</a:t>
            </a:r>
            <a:r>
              <a:rPr lang="en-US" sz="1200" b="0" dirty="0">
                <a:solidFill>
                  <a:srgbClr val="FF0000"/>
                </a:solidFill>
                <a:effectLst/>
                <a:cs typeface="Times New Roman" pitchFamily="18" charset="0"/>
              </a:rPr>
              <a:t>  </a:t>
            </a:r>
            <a:r>
              <a:rPr lang="en-US" sz="1200" dirty="0">
                <a:solidFill>
                  <a:srgbClr val="0233AE"/>
                </a:solidFill>
                <a:effectLst/>
                <a:cs typeface="Times New Roman" pitchFamily="18" charset="0"/>
              </a:rPr>
              <a:t>Ms. Darlene Davies</a:t>
            </a:r>
            <a:r>
              <a:rPr lang="en-US" sz="1200" b="0" dirty="0">
                <a:solidFill>
                  <a:srgbClr val="0233AE"/>
                </a:solidFill>
                <a:effectLst/>
                <a:cs typeface="Times New Roman" pitchFamily="18" charset="0"/>
              </a:rPr>
              <a:t> • (757) 428-8244 [DDaviesUSSC@aol.com]</a:t>
            </a:r>
          </a:p>
        </p:txBody>
      </p:sp>
      <p:sp>
        <p:nvSpPr>
          <p:cNvPr id="429060" name="WordArt 4"/>
          <p:cNvSpPr>
            <a:spLocks noChangeArrowheads="1" noChangeShapeType="1" noTextEdit="1"/>
          </p:cNvSpPr>
          <p:nvPr/>
        </p:nvSpPr>
        <p:spPr bwMode="auto">
          <a:xfrm>
            <a:off x="853280" y="457200"/>
            <a:ext cx="7315201" cy="533400"/>
          </a:xfrm>
          <a:prstGeom prst="rect">
            <a:avLst/>
          </a:prstGeom>
        </p:spPr>
        <p:txBody>
          <a:bodyPr wrap="none" fromWordArt="1">
            <a:prstTxWarp prst="textPlain">
              <a:avLst>
                <a:gd name="adj" fmla="val 50000"/>
              </a:avLst>
            </a:prstTxWarp>
          </a:bodyPr>
          <a:lstStyle/>
          <a:p>
            <a:pPr>
              <a:buNone/>
            </a:pPr>
            <a:r>
              <a:rPr lang="en-US" sz="3600" kern="10" dirty="0">
                <a:ln w="6350">
                  <a:solidFill>
                    <a:srgbClr val="003366"/>
                  </a:solidFill>
                  <a:round/>
                  <a:headEnd/>
                  <a:tailEnd/>
                </a:ln>
                <a:solidFill>
                  <a:srgbClr val="FFC000"/>
                </a:solidFill>
                <a:latin typeface="Tahoma"/>
                <a:cs typeface="Tahoma"/>
              </a:rPr>
              <a:t>TOYS PORTFOLIO</a:t>
            </a:r>
          </a:p>
        </p:txBody>
      </p:sp>
      <p:sp>
        <p:nvSpPr>
          <p:cNvPr id="429061" name="Rectangle 5"/>
          <p:cNvSpPr>
            <a:spLocks noChangeArrowheads="1"/>
          </p:cNvSpPr>
          <p:nvPr/>
        </p:nvSpPr>
        <p:spPr bwMode="auto">
          <a:xfrm>
            <a:off x="381000" y="1371600"/>
            <a:ext cx="8153400" cy="3276600"/>
          </a:xfrm>
          <a:prstGeom prst="rect">
            <a:avLst/>
          </a:prstGeom>
          <a:solidFill>
            <a:schemeClr val="tx1"/>
          </a:solidFill>
          <a:ln w="9525">
            <a:solidFill>
              <a:srgbClr val="000080"/>
            </a:solidFill>
            <a:miter lim="800000"/>
            <a:headEnd/>
            <a:tailEnd/>
          </a:ln>
          <a:effectLst>
            <a:outerShdw blurRad="50800" dist="76200" dir="2700000" algn="tl" rotWithShape="0">
              <a:srgbClr val="E7F3FF">
                <a:alpha val="40000"/>
              </a:srgbClr>
            </a:outerShdw>
          </a:effectLst>
        </p:spPr>
        <p:txBody>
          <a:bodyPr wrap="none"/>
          <a:lstStyle/>
          <a:p>
            <a:pPr>
              <a:buFontTx/>
              <a:buNone/>
            </a:pPr>
            <a:endParaRPr lang="en-US" sz="1600" dirty="0">
              <a:solidFill>
                <a:srgbClr val="FF0000"/>
              </a:solidFill>
              <a:effectLst/>
              <a:latin typeface="Times New Roman" pitchFamily="18" charset="0"/>
            </a:endParaRPr>
          </a:p>
        </p:txBody>
      </p:sp>
      <p:pic>
        <p:nvPicPr>
          <p:cNvPr id="429062" name="Picture 6" descr="!JAKKSPA"/>
          <p:cNvPicPr>
            <a:picLocks noChangeAspect="1" noChangeArrowheads="1"/>
          </p:cNvPicPr>
          <p:nvPr/>
        </p:nvPicPr>
        <p:blipFill>
          <a:blip r:embed="rId3" cstate="print"/>
          <a:srcRect/>
          <a:stretch>
            <a:fillRect/>
          </a:stretch>
        </p:blipFill>
        <p:spPr bwMode="auto">
          <a:xfrm>
            <a:off x="4206875" y="1676400"/>
            <a:ext cx="2819400" cy="969963"/>
          </a:xfrm>
          <a:prstGeom prst="rect">
            <a:avLst/>
          </a:prstGeom>
          <a:noFill/>
          <a:ln w="9525">
            <a:noFill/>
            <a:miter lim="800000"/>
            <a:headEnd/>
            <a:tailEnd/>
          </a:ln>
        </p:spPr>
      </p:pic>
      <p:pic>
        <p:nvPicPr>
          <p:cNvPr id="429063" name="Picture 7" descr="02_MEDALLION_MED_4C"/>
          <p:cNvPicPr>
            <a:picLocks noChangeAspect="1" noChangeArrowheads="1"/>
          </p:cNvPicPr>
          <p:nvPr/>
        </p:nvPicPr>
        <p:blipFill>
          <a:blip r:embed="rId4" cstate="print"/>
          <a:srcRect/>
          <a:stretch>
            <a:fillRect/>
          </a:stretch>
        </p:blipFill>
        <p:spPr bwMode="auto">
          <a:xfrm>
            <a:off x="5807075" y="2819400"/>
            <a:ext cx="2057400" cy="1704975"/>
          </a:xfrm>
          <a:prstGeom prst="rect">
            <a:avLst/>
          </a:prstGeom>
          <a:noFill/>
        </p:spPr>
      </p:pic>
      <p:pic>
        <p:nvPicPr>
          <p:cNvPr id="429065" name="Picture 9" descr="Jada Toys"/>
          <p:cNvPicPr>
            <a:picLocks noChangeAspect="1" noChangeArrowheads="1"/>
          </p:cNvPicPr>
          <p:nvPr/>
        </p:nvPicPr>
        <p:blipFill>
          <a:blip r:embed="rId5" cstate="print"/>
          <a:srcRect t="10835" r="8148" b="7901"/>
          <a:stretch>
            <a:fillRect/>
          </a:stretch>
        </p:blipFill>
        <p:spPr bwMode="auto">
          <a:xfrm>
            <a:off x="1463675" y="1600200"/>
            <a:ext cx="2209800" cy="1069975"/>
          </a:xfrm>
          <a:prstGeom prst="rect">
            <a:avLst/>
          </a:prstGeom>
          <a:noFill/>
        </p:spPr>
      </p:pic>
      <p:pic>
        <p:nvPicPr>
          <p:cNvPr id="429066" name="Picture 10" descr="LeapFrog new logo 3_05"/>
          <p:cNvPicPr>
            <a:picLocks noChangeAspect="1" noChangeArrowheads="1"/>
          </p:cNvPicPr>
          <p:nvPr/>
        </p:nvPicPr>
        <p:blipFill>
          <a:blip r:embed="rId6" cstate="print"/>
          <a:srcRect/>
          <a:stretch>
            <a:fillRect/>
          </a:stretch>
        </p:blipFill>
        <p:spPr bwMode="auto">
          <a:xfrm>
            <a:off x="3521075" y="2743200"/>
            <a:ext cx="1676400" cy="1671638"/>
          </a:xfrm>
          <a:prstGeom prst="rect">
            <a:avLst/>
          </a:prstGeom>
          <a:noFill/>
        </p:spPr>
      </p:pic>
      <p:pic>
        <p:nvPicPr>
          <p:cNvPr id="429067" name="Picture 11" descr="knex_logo_rgb_medium"/>
          <p:cNvPicPr>
            <a:picLocks noChangeAspect="1" noChangeArrowheads="1"/>
          </p:cNvPicPr>
          <p:nvPr/>
        </p:nvPicPr>
        <p:blipFill>
          <a:blip r:embed="rId7" cstate="print"/>
          <a:srcRect/>
          <a:stretch>
            <a:fillRect/>
          </a:stretch>
        </p:blipFill>
        <p:spPr bwMode="auto">
          <a:xfrm>
            <a:off x="854075" y="2971800"/>
            <a:ext cx="2362200" cy="1236663"/>
          </a:xfrm>
          <a:prstGeom prst="rect">
            <a:avLst/>
          </a:prstGeom>
          <a:noFill/>
        </p:spPr>
      </p:pic>
    </p:spTree>
  </p:cSld>
  <p:clrMapOvr>
    <a:masterClrMapping/>
  </p:clrMapOvr>
  <p:transition spd="slow">
    <p:random/>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2328" name="Rectangle 40"/>
          <p:cNvSpPr>
            <a:spLocks noGrp="1" noChangeArrowheads="1"/>
          </p:cNvSpPr>
          <p:nvPr>
            <p:ph type="title"/>
          </p:nvPr>
        </p:nvSpPr>
        <p:spPr>
          <a:xfrm>
            <a:off x="295276" y="0"/>
            <a:ext cx="8254206" cy="1905000"/>
          </a:xfrm>
          <a:effectLst>
            <a:outerShdw dist="53882" dir="2700000" algn="ctr" rotWithShape="0">
              <a:schemeClr val="bg2"/>
            </a:outerShdw>
          </a:effectLst>
        </p:spPr>
        <p:txBody>
          <a:bodyPr/>
          <a:lstStyle/>
          <a:p>
            <a:pPr>
              <a:defRPr/>
            </a:pPr>
            <a:r>
              <a:rPr lang="en-US" sz="3200" b="1" dirty="0" smtClean="0">
                <a:solidFill>
                  <a:srgbClr val="FFC000"/>
                </a:solidFill>
                <a:latin typeface="Tahoma" pitchFamily="34" charset="0"/>
              </a:rPr>
              <a:t>118 U.S.S.C. Field Sales And </a:t>
            </a:r>
            <a:br>
              <a:rPr lang="en-US" sz="3200" b="1" dirty="0" smtClean="0">
                <a:solidFill>
                  <a:srgbClr val="FFC000"/>
                </a:solidFill>
                <a:latin typeface="Tahoma" pitchFamily="34" charset="0"/>
              </a:rPr>
            </a:br>
            <a:r>
              <a:rPr lang="en-US" sz="3200" b="1" dirty="0" smtClean="0">
                <a:solidFill>
                  <a:srgbClr val="FFC000"/>
                </a:solidFill>
                <a:latin typeface="Tahoma" pitchFamily="34" charset="0"/>
              </a:rPr>
              <a:t>Service Representatives</a:t>
            </a:r>
            <a:br>
              <a:rPr lang="en-US" sz="3200" b="1" dirty="0" smtClean="0">
                <a:solidFill>
                  <a:srgbClr val="FFC000"/>
                </a:solidFill>
                <a:latin typeface="Tahoma" pitchFamily="34" charset="0"/>
              </a:rPr>
            </a:br>
            <a:r>
              <a:rPr lang="en-US" sz="3200" b="1" dirty="0" smtClean="0">
                <a:solidFill>
                  <a:srgbClr val="FFC000"/>
                </a:solidFill>
                <a:latin typeface="Tahoma" pitchFamily="34" charset="0"/>
              </a:rPr>
              <a:t>Within 16 Countries Worldwide</a:t>
            </a:r>
          </a:p>
        </p:txBody>
      </p:sp>
      <p:grpSp>
        <p:nvGrpSpPr>
          <p:cNvPr id="43" name="Group 39"/>
          <p:cNvGrpSpPr>
            <a:grpSpLocks/>
          </p:cNvGrpSpPr>
          <p:nvPr/>
        </p:nvGrpSpPr>
        <p:grpSpPr bwMode="auto">
          <a:xfrm>
            <a:off x="665163" y="1752600"/>
            <a:ext cx="7981950" cy="4114800"/>
            <a:chOff x="144" y="824"/>
            <a:chExt cx="5566" cy="3311"/>
          </a:xfrm>
          <a:solidFill>
            <a:srgbClr val="00B050"/>
          </a:solidFill>
        </p:grpSpPr>
        <p:grpSp>
          <p:nvGrpSpPr>
            <p:cNvPr id="44" name="Group 31"/>
            <p:cNvGrpSpPr>
              <a:grpSpLocks/>
            </p:cNvGrpSpPr>
            <p:nvPr/>
          </p:nvGrpSpPr>
          <p:grpSpPr bwMode="auto">
            <a:xfrm>
              <a:off x="2366" y="829"/>
              <a:ext cx="3344" cy="3077"/>
              <a:chOff x="2366" y="829"/>
              <a:chExt cx="3344" cy="3077"/>
            </a:xfrm>
            <a:grpFill/>
          </p:grpSpPr>
          <p:grpSp>
            <p:nvGrpSpPr>
              <p:cNvPr id="52" name="Group 7"/>
              <p:cNvGrpSpPr>
                <a:grpSpLocks/>
              </p:cNvGrpSpPr>
              <p:nvPr/>
            </p:nvGrpSpPr>
            <p:grpSpPr bwMode="auto">
              <a:xfrm>
                <a:off x="5218" y="2787"/>
                <a:ext cx="492" cy="1119"/>
                <a:chOff x="5218" y="2787"/>
                <a:chExt cx="492" cy="1119"/>
              </a:xfrm>
              <a:grpFill/>
            </p:grpSpPr>
            <p:grpSp>
              <p:nvGrpSpPr>
                <p:cNvPr id="76" name="Group 5"/>
                <p:cNvGrpSpPr>
                  <a:grpSpLocks/>
                </p:cNvGrpSpPr>
                <p:nvPr/>
              </p:nvGrpSpPr>
              <p:grpSpPr bwMode="auto">
                <a:xfrm>
                  <a:off x="5218" y="3579"/>
                  <a:ext cx="492" cy="327"/>
                  <a:chOff x="5218" y="3579"/>
                  <a:chExt cx="492" cy="327"/>
                </a:xfrm>
                <a:grpFill/>
              </p:grpSpPr>
              <p:sp>
                <p:nvSpPr>
                  <p:cNvPr id="78" name="Freeform 2"/>
                  <p:cNvSpPr>
                    <a:spLocks/>
                  </p:cNvSpPr>
                  <p:nvPr/>
                </p:nvSpPr>
                <p:spPr bwMode="auto">
                  <a:xfrm>
                    <a:off x="5631" y="3579"/>
                    <a:ext cx="79" cy="197"/>
                  </a:xfrm>
                  <a:custGeom>
                    <a:avLst/>
                    <a:gdLst/>
                    <a:ahLst/>
                    <a:cxnLst>
                      <a:cxn ang="0">
                        <a:pos x="25" y="3"/>
                      </a:cxn>
                      <a:cxn ang="0">
                        <a:pos x="33" y="0"/>
                      </a:cxn>
                      <a:cxn ang="0">
                        <a:pos x="47" y="22"/>
                      </a:cxn>
                      <a:cxn ang="0">
                        <a:pos x="45" y="86"/>
                      </a:cxn>
                      <a:cxn ang="0">
                        <a:pos x="55" y="86"/>
                      </a:cxn>
                      <a:cxn ang="0">
                        <a:pos x="57" y="94"/>
                      </a:cxn>
                      <a:cxn ang="0">
                        <a:pos x="60" y="108"/>
                      </a:cxn>
                      <a:cxn ang="0">
                        <a:pos x="62" y="116"/>
                      </a:cxn>
                      <a:cxn ang="0">
                        <a:pos x="70" y="113"/>
                      </a:cxn>
                      <a:cxn ang="0">
                        <a:pos x="76" y="100"/>
                      </a:cxn>
                      <a:cxn ang="0">
                        <a:pos x="78" y="108"/>
                      </a:cxn>
                      <a:cxn ang="0">
                        <a:pos x="74" y="119"/>
                      </a:cxn>
                      <a:cxn ang="0">
                        <a:pos x="70" y="127"/>
                      </a:cxn>
                      <a:cxn ang="0">
                        <a:pos x="68" y="144"/>
                      </a:cxn>
                      <a:cxn ang="0">
                        <a:pos x="59" y="152"/>
                      </a:cxn>
                      <a:cxn ang="0">
                        <a:pos x="53" y="155"/>
                      </a:cxn>
                      <a:cxn ang="0">
                        <a:pos x="45" y="163"/>
                      </a:cxn>
                      <a:cxn ang="0">
                        <a:pos x="43" y="171"/>
                      </a:cxn>
                      <a:cxn ang="0">
                        <a:pos x="45" y="180"/>
                      </a:cxn>
                      <a:cxn ang="0">
                        <a:pos x="47" y="188"/>
                      </a:cxn>
                      <a:cxn ang="0">
                        <a:pos x="37" y="193"/>
                      </a:cxn>
                      <a:cxn ang="0">
                        <a:pos x="31" y="196"/>
                      </a:cxn>
                      <a:cxn ang="0">
                        <a:pos x="25" y="199"/>
                      </a:cxn>
                      <a:cxn ang="0">
                        <a:pos x="21" y="196"/>
                      </a:cxn>
                      <a:cxn ang="0">
                        <a:pos x="12" y="193"/>
                      </a:cxn>
                      <a:cxn ang="0">
                        <a:pos x="8" y="188"/>
                      </a:cxn>
                      <a:cxn ang="0">
                        <a:pos x="12" y="182"/>
                      </a:cxn>
                      <a:cxn ang="0">
                        <a:pos x="20" y="180"/>
                      </a:cxn>
                      <a:cxn ang="0">
                        <a:pos x="25" y="166"/>
                      </a:cxn>
                      <a:cxn ang="0">
                        <a:pos x="25" y="160"/>
                      </a:cxn>
                      <a:cxn ang="0">
                        <a:pos x="20" y="155"/>
                      </a:cxn>
                      <a:cxn ang="0">
                        <a:pos x="12" y="146"/>
                      </a:cxn>
                      <a:cxn ang="0">
                        <a:pos x="6" y="146"/>
                      </a:cxn>
                      <a:cxn ang="0">
                        <a:pos x="2" y="144"/>
                      </a:cxn>
                      <a:cxn ang="0">
                        <a:pos x="0" y="135"/>
                      </a:cxn>
                      <a:cxn ang="0">
                        <a:pos x="2" y="130"/>
                      </a:cxn>
                      <a:cxn ang="0">
                        <a:pos x="6" y="130"/>
                      </a:cxn>
                      <a:cxn ang="0">
                        <a:pos x="12" y="127"/>
                      </a:cxn>
                      <a:cxn ang="0">
                        <a:pos x="20" y="119"/>
                      </a:cxn>
                      <a:cxn ang="0">
                        <a:pos x="23" y="116"/>
                      </a:cxn>
                      <a:cxn ang="0">
                        <a:pos x="27" y="86"/>
                      </a:cxn>
                      <a:cxn ang="0">
                        <a:pos x="23" y="77"/>
                      </a:cxn>
                      <a:cxn ang="0">
                        <a:pos x="18" y="72"/>
                      </a:cxn>
                      <a:cxn ang="0">
                        <a:pos x="16" y="55"/>
                      </a:cxn>
                      <a:cxn ang="0">
                        <a:pos x="18" y="39"/>
                      </a:cxn>
                      <a:cxn ang="0">
                        <a:pos x="20" y="28"/>
                      </a:cxn>
                      <a:cxn ang="0">
                        <a:pos x="25" y="3"/>
                      </a:cxn>
                    </a:cxnLst>
                    <a:rect l="0" t="0" r="r" b="b"/>
                    <a:pathLst>
                      <a:path w="79" h="200">
                        <a:moveTo>
                          <a:pt x="25" y="3"/>
                        </a:moveTo>
                        <a:lnTo>
                          <a:pt x="33" y="0"/>
                        </a:lnTo>
                        <a:lnTo>
                          <a:pt x="47" y="22"/>
                        </a:lnTo>
                        <a:lnTo>
                          <a:pt x="45" y="86"/>
                        </a:lnTo>
                        <a:lnTo>
                          <a:pt x="55" y="86"/>
                        </a:lnTo>
                        <a:lnTo>
                          <a:pt x="57" y="94"/>
                        </a:lnTo>
                        <a:lnTo>
                          <a:pt x="60" y="108"/>
                        </a:lnTo>
                        <a:lnTo>
                          <a:pt x="62" y="116"/>
                        </a:lnTo>
                        <a:lnTo>
                          <a:pt x="70" y="113"/>
                        </a:lnTo>
                        <a:lnTo>
                          <a:pt x="76" y="100"/>
                        </a:lnTo>
                        <a:lnTo>
                          <a:pt x="78" y="108"/>
                        </a:lnTo>
                        <a:lnTo>
                          <a:pt x="74" y="119"/>
                        </a:lnTo>
                        <a:lnTo>
                          <a:pt x="70" y="127"/>
                        </a:lnTo>
                        <a:lnTo>
                          <a:pt x="68" y="144"/>
                        </a:lnTo>
                        <a:lnTo>
                          <a:pt x="59" y="152"/>
                        </a:lnTo>
                        <a:lnTo>
                          <a:pt x="53" y="155"/>
                        </a:lnTo>
                        <a:lnTo>
                          <a:pt x="45" y="163"/>
                        </a:lnTo>
                        <a:lnTo>
                          <a:pt x="43" y="171"/>
                        </a:lnTo>
                        <a:lnTo>
                          <a:pt x="45" y="180"/>
                        </a:lnTo>
                        <a:lnTo>
                          <a:pt x="47" y="188"/>
                        </a:lnTo>
                        <a:lnTo>
                          <a:pt x="37" y="193"/>
                        </a:lnTo>
                        <a:lnTo>
                          <a:pt x="31" y="196"/>
                        </a:lnTo>
                        <a:lnTo>
                          <a:pt x="25" y="199"/>
                        </a:lnTo>
                        <a:lnTo>
                          <a:pt x="21" y="196"/>
                        </a:lnTo>
                        <a:lnTo>
                          <a:pt x="12" y="193"/>
                        </a:lnTo>
                        <a:lnTo>
                          <a:pt x="8" y="188"/>
                        </a:lnTo>
                        <a:lnTo>
                          <a:pt x="12" y="182"/>
                        </a:lnTo>
                        <a:lnTo>
                          <a:pt x="20" y="180"/>
                        </a:lnTo>
                        <a:lnTo>
                          <a:pt x="25" y="166"/>
                        </a:lnTo>
                        <a:lnTo>
                          <a:pt x="25" y="160"/>
                        </a:lnTo>
                        <a:lnTo>
                          <a:pt x="20" y="155"/>
                        </a:lnTo>
                        <a:lnTo>
                          <a:pt x="12" y="146"/>
                        </a:lnTo>
                        <a:lnTo>
                          <a:pt x="6" y="146"/>
                        </a:lnTo>
                        <a:lnTo>
                          <a:pt x="2" y="144"/>
                        </a:lnTo>
                        <a:lnTo>
                          <a:pt x="0" y="135"/>
                        </a:lnTo>
                        <a:lnTo>
                          <a:pt x="2" y="130"/>
                        </a:lnTo>
                        <a:lnTo>
                          <a:pt x="6" y="130"/>
                        </a:lnTo>
                        <a:lnTo>
                          <a:pt x="12" y="127"/>
                        </a:lnTo>
                        <a:lnTo>
                          <a:pt x="20" y="119"/>
                        </a:lnTo>
                        <a:lnTo>
                          <a:pt x="23" y="116"/>
                        </a:lnTo>
                        <a:lnTo>
                          <a:pt x="27" y="86"/>
                        </a:lnTo>
                        <a:lnTo>
                          <a:pt x="23" y="77"/>
                        </a:lnTo>
                        <a:lnTo>
                          <a:pt x="18" y="72"/>
                        </a:lnTo>
                        <a:lnTo>
                          <a:pt x="16" y="55"/>
                        </a:lnTo>
                        <a:lnTo>
                          <a:pt x="18" y="39"/>
                        </a:lnTo>
                        <a:lnTo>
                          <a:pt x="20" y="28"/>
                        </a:lnTo>
                        <a:lnTo>
                          <a:pt x="25" y="3"/>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79" name="Freeform 3"/>
                  <p:cNvSpPr>
                    <a:spLocks/>
                  </p:cNvSpPr>
                  <p:nvPr/>
                </p:nvSpPr>
                <p:spPr bwMode="auto">
                  <a:xfrm>
                    <a:off x="5480" y="3736"/>
                    <a:ext cx="146" cy="170"/>
                  </a:xfrm>
                  <a:custGeom>
                    <a:avLst/>
                    <a:gdLst/>
                    <a:ahLst/>
                    <a:cxnLst>
                      <a:cxn ang="0">
                        <a:pos x="102" y="0"/>
                      </a:cxn>
                      <a:cxn ang="0">
                        <a:pos x="120" y="0"/>
                      </a:cxn>
                      <a:cxn ang="0">
                        <a:pos x="145" y="44"/>
                      </a:cxn>
                      <a:cxn ang="0">
                        <a:pos x="118" y="83"/>
                      </a:cxn>
                      <a:cxn ang="0">
                        <a:pos x="118" y="100"/>
                      </a:cxn>
                      <a:cxn ang="0">
                        <a:pos x="112" y="105"/>
                      </a:cxn>
                      <a:cxn ang="0">
                        <a:pos x="96" y="105"/>
                      </a:cxn>
                      <a:cxn ang="0">
                        <a:pos x="76" y="127"/>
                      </a:cxn>
                      <a:cxn ang="0">
                        <a:pos x="59" y="150"/>
                      </a:cxn>
                      <a:cxn ang="0">
                        <a:pos x="47" y="169"/>
                      </a:cxn>
                      <a:cxn ang="0">
                        <a:pos x="47" y="152"/>
                      </a:cxn>
                      <a:cxn ang="0">
                        <a:pos x="25" y="155"/>
                      </a:cxn>
                      <a:cxn ang="0">
                        <a:pos x="16" y="155"/>
                      </a:cxn>
                      <a:cxn ang="0">
                        <a:pos x="0" y="155"/>
                      </a:cxn>
                      <a:cxn ang="0">
                        <a:pos x="22" y="127"/>
                      </a:cxn>
                      <a:cxn ang="0">
                        <a:pos x="29" y="114"/>
                      </a:cxn>
                      <a:cxn ang="0">
                        <a:pos x="37" y="114"/>
                      </a:cxn>
                      <a:cxn ang="0">
                        <a:pos x="53" y="91"/>
                      </a:cxn>
                      <a:cxn ang="0">
                        <a:pos x="59" y="91"/>
                      </a:cxn>
                      <a:cxn ang="0">
                        <a:pos x="59" y="89"/>
                      </a:cxn>
                      <a:cxn ang="0">
                        <a:pos x="67" y="80"/>
                      </a:cxn>
                      <a:cxn ang="0">
                        <a:pos x="76" y="80"/>
                      </a:cxn>
                      <a:cxn ang="0">
                        <a:pos x="73" y="55"/>
                      </a:cxn>
                      <a:cxn ang="0">
                        <a:pos x="74" y="55"/>
                      </a:cxn>
                      <a:cxn ang="0">
                        <a:pos x="84" y="42"/>
                      </a:cxn>
                      <a:cxn ang="0">
                        <a:pos x="88" y="53"/>
                      </a:cxn>
                      <a:cxn ang="0">
                        <a:pos x="104" y="33"/>
                      </a:cxn>
                      <a:cxn ang="0">
                        <a:pos x="102" y="0"/>
                      </a:cxn>
                    </a:cxnLst>
                    <a:rect l="0" t="0" r="r" b="b"/>
                    <a:pathLst>
                      <a:path w="146" h="170">
                        <a:moveTo>
                          <a:pt x="102" y="0"/>
                        </a:moveTo>
                        <a:lnTo>
                          <a:pt x="120" y="0"/>
                        </a:lnTo>
                        <a:lnTo>
                          <a:pt x="145" y="44"/>
                        </a:lnTo>
                        <a:lnTo>
                          <a:pt x="118" y="83"/>
                        </a:lnTo>
                        <a:lnTo>
                          <a:pt x="118" y="100"/>
                        </a:lnTo>
                        <a:lnTo>
                          <a:pt x="112" y="105"/>
                        </a:lnTo>
                        <a:lnTo>
                          <a:pt x="96" y="105"/>
                        </a:lnTo>
                        <a:lnTo>
                          <a:pt x="76" y="127"/>
                        </a:lnTo>
                        <a:lnTo>
                          <a:pt x="59" y="150"/>
                        </a:lnTo>
                        <a:lnTo>
                          <a:pt x="47" y="169"/>
                        </a:lnTo>
                        <a:lnTo>
                          <a:pt x="47" y="152"/>
                        </a:lnTo>
                        <a:lnTo>
                          <a:pt x="25" y="155"/>
                        </a:lnTo>
                        <a:lnTo>
                          <a:pt x="16" y="155"/>
                        </a:lnTo>
                        <a:lnTo>
                          <a:pt x="0" y="155"/>
                        </a:lnTo>
                        <a:lnTo>
                          <a:pt x="22" y="127"/>
                        </a:lnTo>
                        <a:lnTo>
                          <a:pt x="29" y="114"/>
                        </a:lnTo>
                        <a:lnTo>
                          <a:pt x="37" y="114"/>
                        </a:lnTo>
                        <a:lnTo>
                          <a:pt x="53" y="91"/>
                        </a:lnTo>
                        <a:lnTo>
                          <a:pt x="59" y="91"/>
                        </a:lnTo>
                        <a:lnTo>
                          <a:pt x="59" y="89"/>
                        </a:lnTo>
                        <a:lnTo>
                          <a:pt x="67" y="80"/>
                        </a:lnTo>
                        <a:lnTo>
                          <a:pt x="76" y="80"/>
                        </a:lnTo>
                        <a:lnTo>
                          <a:pt x="73" y="55"/>
                        </a:lnTo>
                        <a:lnTo>
                          <a:pt x="74" y="55"/>
                        </a:lnTo>
                        <a:lnTo>
                          <a:pt x="84" y="42"/>
                        </a:lnTo>
                        <a:lnTo>
                          <a:pt x="88" y="53"/>
                        </a:lnTo>
                        <a:lnTo>
                          <a:pt x="104" y="33"/>
                        </a:lnTo>
                        <a:lnTo>
                          <a:pt x="102"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80" name="Freeform 4"/>
                  <p:cNvSpPr>
                    <a:spLocks/>
                  </p:cNvSpPr>
                  <p:nvPr/>
                </p:nvSpPr>
                <p:spPr bwMode="auto">
                  <a:xfrm>
                    <a:off x="5218" y="3748"/>
                    <a:ext cx="56" cy="88"/>
                  </a:xfrm>
                  <a:custGeom>
                    <a:avLst/>
                    <a:gdLst/>
                    <a:ahLst/>
                    <a:cxnLst>
                      <a:cxn ang="0">
                        <a:pos x="0" y="0"/>
                      </a:cxn>
                      <a:cxn ang="0">
                        <a:pos x="12" y="0"/>
                      </a:cxn>
                      <a:cxn ang="0">
                        <a:pos x="26" y="11"/>
                      </a:cxn>
                      <a:cxn ang="0">
                        <a:pos x="55" y="11"/>
                      </a:cxn>
                      <a:cxn ang="0">
                        <a:pos x="51" y="25"/>
                      </a:cxn>
                      <a:cxn ang="0">
                        <a:pos x="55" y="42"/>
                      </a:cxn>
                      <a:cxn ang="0">
                        <a:pos x="45" y="42"/>
                      </a:cxn>
                      <a:cxn ang="0">
                        <a:pos x="43" y="45"/>
                      </a:cxn>
                      <a:cxn ang="0">
                        <a:pos x="37" y="47"/>
                      </a:cxn>
                      <a:cxn ang="0">
                        <a:pos x="43" y="89"/>
                      </a:cxn>
                      <a:cxn ang="0">
                        <a:pos x="26" y="86"/>
                      </a:cxn>
                      <a:cxn ang="0">
                        <a:pos x="10" y="72"/>
                      </a:cxn>
                      <a:cxn ang="0">
                        <a:pos x="10" y="45"/>
                      </a:cxn>
                      <a:cxn ang="0">
                        <a:pos x="10" y="33"/>
                      </a:cxn>
                      <a:cxn ang="0">
                        <a:pos x="0" y="25"/>
                      </a:cxn>
                      <a:cxn ang="0">
                        <a:pos x="0" y="0"/>
                      </a:cxn>
                    </a:cxnLst>
                    <a:rect l="0" t="0" r="r" b="b"/>
                    <a:pathLst>
                      <a:path w="56" h="90">
                        <a:moveTo>
                          <a:pt x="0" y="0"/>
                        </a:moveTo>
                        <a:lnTo>
                          <a:pt x="12" y="0"/>
                        </a:lnTo>
                        <a:lnTo>
                          <a:pt x="26" y="11"/>
                        </a:lnTo>
                        <a:lnTo>
                          <a:pt x="55" y="11"/>
                        </a:lnTo>
                        <a:lnTo>
                          <a:pt x="51" y="25"/>
                        </a:lnTo>
                        <a:lnTo>
                          <a:pt x="55" y="42"/>
                        </a:lnTo>
                        <a:lnTo>
                          <a:pt x="45" y="42"/>
                        </a:lnTo>
                        <a:lnTo>
                          <a:pt x="43" y="45"/>
                        </a:lnTo>
                        <a:lnTo>
                          <a:pt x="37" y="47"/>
                        </a:lnTo>
                        <a:lnTo>
                          <a:pt x="43" y="89"/>
                        </a:lnTo>
                        <a:lnTo>
                          <a:pt x="26" y="86"/>
                        </a:lnTo>
                        <a:lnTo>
                          <a:pt x="10" y="72"/>
                        </a:lnTo>
                        <a:lnTo>
                          <a:pt x="10" y="45"/>
                        </a:lnTo>
                        <a:lnTo>
                          <a:pt x="10" y="33"/>
                        </a:lnTo>
                        <a:lnTo>
                          <a:pt x="0" y="25"/>
                        </a:lnTo>
                        <a:lnTo>
                          <a:pt x="0"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grpSp>
            <p:sp>
              <p:nvSpPr>
                <p:cNvPr id="77" name="Freeform 6"/>
                <p:cNvSpPr>
                  <a:spLocks/>
                </p:cNvSpPr>
                <p:nvPr/>
              </p:nvSpPr>
              <p:spPr bwMode="auto">
                <a:xfrm>
                  <a:off x="5318" y="2787"/>
                  <a:ext cx="90" cy="101"/>
                </a:xfrm>
                <a:custGeom>
                  <a:avLst/>
                  <a:gdLst/>
                  <a:ahLst/>
                  <a:cxnLst>
                    <a:cxn ang="0">
                      <a:pos x="16" y="37"/>
                    </a:cxn>
                    <a:cxn ang="0">
                      <a:pos x="0" y="80"/>
                    </a:cxn>
                    <a:cxn ang="0">
                      <a:pos x="6" y="97"/>
                    </a:cxn>
                    <a:cxn ang="0">
                      <a:pos x="31" y="100"/>
                    </a:cxn>
                    <a:cxn ang="0">
                      <a:pos x="53" y="100"/>
                    </a:cxn>
                    <a:cxn ang="0">
                      <a:pos x="61" y="83"/>
                    </a:cxn>
                    <a:cxn ang="0">
                      <a:pos x="65" y="66"/>
                    </a:cxn>
                    <a:cxn ang="0">
                      <a:pos x="88" y="66"/>
                    </a:cxn>
                    <a:cxn ang="0">
                      <a:pos x="84" y="40"/>
                    </a:cxn>
                    <a:cxn ang="0">
                      <a:pos x="84" y="14"/>
                    </a:cxn>
                    <a:cxn ang="0">
                      <a:pos x="61" y="0"/>
                    </a:cxn>
                    <a:cxn ang="0">
                      <a:pos x="59" y="29"/>
                    </a:cxn>
                    <a:cxn ang="0">
                      <a:pos x="72" y="46"/>
                    </a:cxn>
                    <a:cxn ang="0">
                      <a:pos x="51" y="46"/>
                    </a:cxn>
                    <a:cxn ang="0">
                      <a:pos x="43" y="57"/>
                    </a:cxn>
                    <a:cxn ang="0">
                      <a:pos x="16" y="37"/>
                    </a:cxn>
                  </a:cxnLst>
                  <a:rect l="0" t="0" r="r" b="b"/>
                  <a:pathLst>
                    <a:path w="89" h="101">
                      <a:moveTo>
                        <a:pt x="16" y="37"/>
                      </a:moveTo>
                      <a:lnTo>
                        <a:pt x="0" y="80"/>
                      </a:lnTo>
                      <a:lnTo>
                        <a:pt x="6" y="97"/>
                      </a:lnTo>
                      <a:lnTo>
                        <a:pt x="31" y="100"/>
                      </a:lnTo>
                      <a:lnTo>
                        <a:pt x="53" y="100"/>
                      </a:lnTo>
                      <a:lnTo>
                        <a:pt x="61" y="83"/>
                      </a:lnTo>
                      <a:lnTo>
                        <a:pt x="65" y="66"/>
                      </a:lnTo>
                      <a:lnTo>
                        <a:pt x="88" y="66"/>
                      </a:lnTo>
                      <a:lnTo>
                        <a:pt x="84" y="40"/>
                      </a:lnTo>
                      <a:lnTo>
                        <a:pt x="84" y="14"/>
                      </a:lnTo>
                      <a:lnTo>
                        <a:pt x="61" y="0"/>
                      </a:lnTo>
                      <a:lnTo>
                        <a:pt x="59" y="29"/>
                      </a:lnTo>
                      <a:lnTo>
                        <a:pt x="72" y="46"/>
                      </a:lnTo>
                      <a:lnTo>
                        <a:pt x="51" y="46"/>
                      </a:lnTo>
                      <a:lnTo>
                        <a:pt x="43" y="57"/>
                      </a:lnTo>
                      <a:lnTo>
                        <a:pt x="16" y="37"/>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grpSp>
          <p:grpSp>
            <p:nvGrpSpPr>
              <p:cNvPr id="53" name="Group 21"/>
              <p:cNvGrpSpPr>
                <a:grpSpLocks/>
              </p:cNvGrpSpPr>
              <p:nvPr/>
            </p:nvGrpSpPr>
            <p:grpSpPr bwMode="auto">
              <a:xfrm>
                <a:off x="4345" y="1313"/>
                <a:ext cx="1037" cy="2393"/>
                <a:chOff x="4345" y="1313"/>
                <a:chExt cx="1037" cy="2393"/>
              </a:xfrm>
              <a:grpFill/>
            </p:grpSpPr>
            <p:grpSp>
              <p:nvGrpSpPr>
                <p:cNvPr id="63" name="Group 11"/>
                <p:cNvGrpSpPr>
                  <a:grpSpLocks/>
                </p:cNvGrpSpPr>
                <p:nvPr/>
              </p:nvGrpSpPr>
              <p:grpSpPr bwMode="auto">
                <a:xfrm>
                  <a:off x="4512" y="1557"/>
                  <a:ext cx="232" cy="719"/>
                  <a:chOff x="4512" y="1557"/>
                  <a:chExt cx="232" cy="719"/>
                </a:xfrm>
                <a:grpFill/>
              </p:grpSpPr>
              <p:sp>
                <p:nvSpPr>
                  <p:cNvPr id="73" name="Freeform 8"/>
                  <p:cNvSpPr>
                    <a:spLocks/>
                  </p:cNvSpPr>
                  <p:nvPr/>
                </p:nvSpPr>
                <p:spPr bwMode="auto">
                  <a:xfrm>
                    <a:off x="4512" y="2202"/>
                    <a:ext cx="56" cy="74"/>
                  </a:xfrm>
                  <a:custGeom>
                    <a:avLst/>
                    <a:gdLst/>
                    <a:ahLst/>
                    <a:cxnLst>
                      <a:cxn ang="0">
                        <a:pos x="0" y="56"/>
                      </a:cxn>
                      <a:cxn ang="0">
                        <a:pos x="10" y="70"/>
                      </a:cxn>
                      <a:cxn ang="0">
                        <a:pos x="22" y="67"/>
                      </a:cxn>
                      <a:cxn ang="0">
                        <a:pos x="39" y="73"/>
                      </a:cxn>
                      <a:cxn ang="0">
                        <a:pos x="53" y="73"/>
                      </a:cxn>
                      <a:cxn ang="0">
                        <a:pos x="55" y="48"/>
                      </a:cxn>
                      <a:cxn ang="0">
                        <a:pos x="51" y="31"/>
                      </a:cxn>
                      <a:cxn ang="0">
                        <a:pos x="41" y="11"/>
                      </a:cxn>
                      <a:cxn ang="0">
                        <a:pos x="31" y="11"/>
                      </a:cxn>
                      <a:cxn ang="0">
                        <a:pos x="28" y="0"/>
                      </a:cxn>
                      <a:cxn ang="0">
                        <a:pos x="14" y="0"/>
                      </a:cxn>
                      <a:cxn ang="0">
                        <a:pos x="14" y="22"/>
                      </a:cxn>
                      <a:cxn ang="0">
                        <a:pos x="0" y="56"/>
                      </a:cxn>
                    </a:cxnLst>
                    <a:rect l="0" t="0" r="r" b="b"/>
                    <a:pathLst>
                      <a:path w="56" h="74">
                        <a:moveTo>
                          <a:pt x="0" y="56"/>
                        </a:moveTo>
                        <a:lnTo>
                          <a:pt x="10" y="70"/>
                        </a:lnTo>
                        <a:lnTo>
                          <a:pt x="22" y="67"/>
                        </a:lnTo>
                        <a:lnTo>
                          <a:pt x="39" y="73"/>
                        </a:lnTo>
                        <a:lnTo>
                          <a:pt x="53" y="73"/>
                        </a:lnTo>
                        <a:lnTo>
                          <a:pt x="55" y="48"/>
                        </a:lnTo>
                        <a:lnTo>
                          <a:pt x="51" y="31"/>
                        </a:lnTo>
                        <a:lnTo>
                          <a:pt x="41" y="11"/>
                        </a:lnTo>
                        <a:lnTo>
                          <a:pt x="31" y="11"/>
                        </a:lnTo>
                        <a:lnTo>
                          <a:pt x="28" y="0"/>
                        </a:lnTo>
                        <a:lnTo>
                          <a:pt x="14" y="0"/>
                        </a:lnTo>
                        <a:lnTo>
                          <a:pt x="14" y="22"/>
                        </a:lnTo>
                        <a:lnTo>
                          <a:pt x="0" y="56"/>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74" name="Freeform 9"/>
                  <p:cNvSpPr>
                    <a:spLocks/>
                  </p:cNvSpPr>
                  <p:nvPr/>
                </p:nvSpPr>
                <p:spPr bwMode="auto">
                  <a:xfrm>
                    <a:off x="4659" y="2076"/>
                    <a:ext cx="54" cy="92"/>
                  </a:xfrm>
                  <a:custGeom>
                    <a:avLst/>
                    <a:gdLst/>
                    <a:ahLst/>
                    <a:cxnLst>
                      <a:cxn ang="0">
                        <a:pos x="12" y="0"/>
                      </a:cxn>
                      <a:cxn ang="0">
                        <a:pos x="35" y="3"/>
                      </a:cxn>
                      <a:cxn ang="0">
                        <a:pos x="43" y="28"/>
                      </a:cxn>
                      <a:cxn ang="0">
                        <a:pos x="53" y="42"/>
                      </a:cxn>
                      <a:cxn ang="0">
                        <a:pos x="45" y="54"/>
                      </a:cxn>
                      <a:cxn ang="0">
                        <a:pos x="53" y="68"/>
                      </a:cxn>
                      <a:cxn ang="0">
                        <a:pos x="49" y="85"/>
                      </a:cxn>
                      <a:cxn ang="0">
                        <a:pos x="41" y="93"/>
                      </a:cxn>
                      <a:cxn ang="0">
                        <a:pos x="26" y="90"/>
                      </a:cxn>
                      <a:cxn ang="0">
                        <a:pos x="16" y="90"/>
                      </a:cxn>
                      <a:cxn ang="0">
                        <a:pos x="10" y="79"/>
                      </a:cxn>
                      <a:cxn ang="0">
                        <a:pos x="4" y="65"/>
                      </a:cxn>
                      <a:cxn ang="0">
                        <a:pos x="4" y="51"/>
                      </a:cxn>
                      <a:cxn ang="0">
                        <a:pos x="0" y="31"/>
                      </a:cxn>
                      <a:cxn ang="0">
                        <a:pos x="12" y="0"/>
                      </a:cxn>
                    </a:cxnLst>
                    <a:rect l="0" t="0" r="r" b="b"/>
                    <a:pathLst>
                      <a:path w="54" h="94">
                        <a:moveTo>
                          <a:pt x="12" y="0"/>
                        </a:moveTo>
                        <a:lnTo>
                          <a:pt x="35" y="3"/>
                        </a:lnTo>
                        <a:lnTo>
                          <a:pt x="43" y="28"/>
                        </a:lnTo>
                        <a:lnTo>
                          <a:pt x="53" y="42"/>
                        </a:lnTo>
                        <a:lnTo>
                          <a:pt x="45" y="54"/>
                        </a:lnTo>
                        <a:lnTo>
                          <a:pt x="53" y="68"/>
                        </a:lnTo>
                        <a:lnTo>
                          <a:pt x="49" y="85"/>
                        </a:lnTo>
                        <a:lnTo>
                          <a:pt x="41" y="93"/>
                        </a:lnTo>
                        <a:lnTo>
                          <a:pt x="26" y="90"/>
                        </a:lnTo>
                        <a:lnTo>
                          <a:pt x="16" y="90"/>
                        </a:lnTo>
                        <a:lnTo>
                          <a:pt x="10" y="79"/>
                        </a:lnTo>
                        <a:lnTo>
                          <a:pt x="4" y="65"/>
                        </a:lnTo>
                        <a:lnTo>
                          <a:pt x="4" y="51"/>
                        </a:lnTo>
                        <a:lnTo>
                          <a:pt x="0" y="31"/>
                        </a:lnTo>
                        <a:lnTo>
                          <a:pt x="12"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75" name="Freeform 10"/>
                  <p:cNvSpPr>
                    <a:spLocks/>
                  </p:cNvSpPr>
                  <p:nvPr/>
                </p:nvSpPr>
                <p:spPr bwMode="auto">
                  <a:xfrm>
                    <a:off x="4649" y="1557"/>
                    <a:ext cx="95" cy="87"/>
                  </a:xfrm>
                  <a:custGeom>
                    <a:avLst/>
                    <a:gdLst/>
                    <a:ahLst/>
                    <a:cxnLst>
                      <a:cxn ang="0">
                        <a:pos x="14" y="0"/>
                      </a:cxn>
                      <a:cxn ang="0">
                        <a:pos x="25" y="14"/>
                      </a:cxn>
                      <a:cxn ang="0">
                        <a:pos x="37" y="11"/>
                      </a:cxn>
                      <a:cxn ang="0">
                        <a:pos x="55" y="14"/>
                      </a:cxn>
                      <a:cxn ang="0">
                        <a:pos x="71" y="14"/>
                      </a:cxn>
                      <a:cxn ang="0">
                        <a:pos x="78" y="22"/>
                      </a:cxn>
                      <a:cxn ang="0">
                        <a:pos x="88" y="42"/>
                      </a:cxn>
                      <a:cxn ang="0">
                        <a:pos x="94" y="50"/>
                      </a:cxn>
                      <a:cxn ang="0">
                        <a:pos x="72" y="55"/>
                      </a:cxn>
                      <a:cxn ang="0">
                        <a:pos x="67" y="61"/>
                      </a:cxn>
                      <a:cxn ang="0">
                        <a:pos x="72" y="72"/>
                      </a:cxn>
                      <a:cxn ang="0">
                        <a:pos x="72" y="83"/>
                      </a:cxn>
                      <a:cxn ang="0">
                        <a:pos x="51" y="72"/>
                      </a:cxn>
                      <a:cxn ang="0">
                        <a:pos x="33" y="64"/>
                      </a:cxn>
                      <a:cxn ang="0">
                        <a:pos x="25" y="67"/>
                      </a:cxn>
                      <a:cxn ang="0">
                        <a:pos x="25" y="83"/>
                      </a:cxn>
                      <a:cxn ang="0">
                        <a:pos x="14" y="86"/>
                      </a:cxn>
                      <a:cxn ang="0">
                        <a:pos x="8" y="72"/>
                      </a:cxn>
                      <a:cxn ang="0">
                        <a:pos x="6" y="55"/>
                      </a:cxn>
                      <a:cxn ang="0">
                        <a:pos x="0" y="53"/>
                      </a:cxn>
                      <a:cxn ang="0">
                        <a:pos x="6" y="36"/>
                      </a:cxn>
                      <a:cxn ang="0">
                        <a:pos x="16" y="31"/>
                      </a:cxn>
                      <a:cxn ang="0">
                        <a:pos x="14" y="0"/>
                      </a:cxn>
                    </a:cxnLst>
                    <a:rect l="0" t="0" r="r" b="b"/>
                    <a:pathLst>
                      <a:path w="95" h="87">
                        <a:moveTo>
                          <a:pt x="14" y="0"/>
                        </a:moveTo>
                        <a:lnTo>
                          <a:pt x="25" y="14"/>
                        </a:lnTo>
                        <a:lnTo>
                          <a:pt x="37" y="11"/>
                        </a:lnTo>
                        <a:lnTo>
                          <a:pt x="55" y="14"/>
                        </a:lnTo>
                        <a:lnTo>
                          <a:pt x="71" y="14"/>
                        </a:lnTo>
                        <a:lnTo>
                          <a:pt x="78" y="22"/>
                        </a:lnTo>
                        <a:lnTo>
                          <a:pt x="88" y="42"/>
                        </a:lnTo>
                        <a:lnTo>
                          <a:pt x="94" y="50"/>
                        </a:lnTo>
                        <a:lnTo>
                          <a:pt x="72" y="55"/>
                        </a:lnTo>
                        <a:lnTo>
                          <a:pt x="67" y="61"/>
                        </a:lnTo>
                        <a:lnTo>
                          <a:pt x="72" y="72"/>
                        </a:lnTo>
                        <a:lnTo>
                          <a:pt x="72" y="83"/>
                        </a:lnTo>
                        <a:lnTo>
                          <a:pt x="51" y="72"/>
                        </a:lnTo>
                        <a:lnTo>
                          <a:pt x="33" y="64"/>
                        </a:lnTo>
                        <a:lnTo>
                          <a:pt x="25" y="67"/>
                        </a:lnTo>
                        <a:lnTo>
                          <a:pt x="25" y="83"/>
                        </a:lnTo>
                        <a:lnTo>
                          <a:pt x="14" y="86"/>
                        </a:lnTo>
                        <a:lnTo>
                          <a:pt x="8" y="72"/>
                        </a:lnTo>
                        <a:lnTo>
                          <a:pt x="6" y="55"/>
                        </a:lnTo>
                        <a:lnTo>
                          <a:pt x="0" y="53"/>
                        </a:lnTo>
                        <a:lnTo>
                          <a:pt x="6" y="36"/>
                        </a:lnTo>
                        <a:lnTo>
                          <a:pt x="16" y="31"/>
                        </a:lnTo>
                        <a:lnTo>
                          <a:pt x="14"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grpSp>
            <p:sp>
              <p:nvSpPr>
                <p:cNvPr id="64" name="Freeform 12"/>
                <p:cNvSpPr>
                  <a:spLocks/>
                </p:cNvSpPr>
                <p:nvPr/>
              </p:nvSpPr>
              <p:spPr bwMode="auto">
                <a:xfrm>
                  <a:off x="4728" y="3012"/>
                  <a:ext cx="654" cy="694"/>
                </a:xfrm>
                <a:custGeom>
                  <a:avLst/>
                  <a:gdLst/>
                  <a:ahLst/>
                  <a:cxnLst>
                    <a:cxn ang="0">
                      <a:pos x="505" y="56"/>
                    </a:cxn>
                    <a:cxn ang="0">
                      <a:pos x="531" y="78"/>
                    </a:cxn>
                    <a:cxn ang="0">
                      <a:pos x="558" y="181"/>
                    </a:cxn>
                    <a:cxn ang="0">
                      <a:pos x="618" y="287"/>
                    </a:cxn>
                    <a:cxn ang="0">
                      <a:pos x="653" y="395"/>
                    </a:cxn>
                    <a:cxn ang="0">
                      <a:pos x="628" y="495"/>
                    </a:cxn>
                    <a:cxn ang="0">
                      <a:pos x="602" y="559"/>
                    </a:cxn>
                    <a:cxn ang="0">
                      <a:pos x="587" y="621"/>
                    </a:cxn>
                    <a:cxn ang="0">
                      <a:pos x="571" y="657"/>
                    </a:cxn>
                    <a:cxn ang="0">
                      <a:pos x="540" y="682"/>
                    </a:cxn>
                    <a:cxn ang="0">
                      <a:pos x="490" y="674"/>
                    </a:cxn>
                    <a:cxn ang="0">
                      <a:pos x="439" y="657"/>
                    </a:cxn>
                    <a:cxn ang="0">
                      <a:pos x="412" y="618"/>
                    </a:cxn>
                    <a:cxn ang="0">
                      <a:pos x="404" y="568"/>
                    </a:cxn>
                    <a:cxn ang="0">
                      <a:pos x="387" y="545"/>
                    </a:cxn>
                    <a:cxn ang="0">
                      <a:pos x="360" y="548"/>
                    </a:cxn>
                    <a:cxn ang="0">
                      <a:pos x="334" y="509"/>
                    </a:cxn>
                    <a:cxn ang="0">
                      <a:pos x="313" y="504"/>
                    </a:cxn>
                    <a:cxn ang="0">
                      <a:pos x="278" y="509"/>
                    </a:cxn>
                    <a:cxn ang="0">
                      <a:pos x="249" y="515"/>
                    </a:cxn>
                    <a:cxn ang="0">
                      <a:pos x="223" y="537"/>
                    </a:cxn>
                    <a:cxn ang="0">
                      <a:pos x="187" y="554"/>
                    </a:cxn>
                    <a:cxn ang="0">
                      <a:pos x="150" y="579"/>
                    </a:cxn>
                    <a:cxn ang="0">
                      <a:pos x="130" y="590"/>
                    </a:cxn>
                    <a:cxn ang="0">
                      <a:pos x="76" y="584"/>
                    </a:cxn>
                    <a:cxn ang="0">
                      <a:pos x="64" y="571"/>
                    </a:cxn>
                    <a:cxn ang="0">
                      <a:pos x="64" y="495"/>
                    </a:cxn>
                    <a:cxn ang="0">
                      <a:pos x="47" y="451"/>
                    </a:cxn>
                    <a:cxn ang="0">
                      <a:pos x="29" y="415"/>
                    </a:cxn>
                    <a:cxn ang="0">
                      <a:pos x="6" y="287"/>
                    </a:cxn>
                    <a:cxn ang="0">
                      <a:pos x="8" y="245"/>
                    </a:cxn>
                    <a:cxn ang="0">
                      <a:pos x="54" y="223"/>
                    </a:cxn>
                    <a:cxn ang="0">
                      <a:pos x="89" y="217"/>
                    </a:cxn>
                    <a:cxn ang="0">
                      <a:pos x="109" y="206"/>
                    </a:cxn>
                    <a:cxn ang="0">
                      <a:pos x="120" y="170"/>
                    </a:cxn>
                    <a:cxn ang="0">
                      <a:pos x="117" y="150"/>
                    </a:cxn>
                    <a:cxn ang="0">
                      <a:pos x="163" y="100"/>
                    </a:cxn>
                    <a:cxn ang="0">
                      <a:pos x="200" y="64"/>
                    </a:cxn>
                    <a:cxn ang="0">
                      <a:pos x="233" y="89"/>
                    </a:cxn>
                    <a:cxn ang="0">
                      <a:pos x="258" y="61"/>
                    </a:cxn>
                    <a:cxn ang="0">
                      <a:pos x="284" y="28"/>
                    </a:cxn>
                    <a:cxn ang="0">
                      <a:pos x="311" y="8"/>
                    </a:cxn>
                    <a:cxn ang="0">
                      <a:pos x="354" y="14"/>
                    </a:cxn>
                    <a:cxn ang="0">
                      <a:pos x="369" y="39"/>
                    </a:cxn>
                    <a:cxn ang="0">
                      <a:pos x="369" y="70"/>
                    </a:cxn>
                    <a:cxn ang="0">
                      <a:pos x="406" y="125"/>
                    </a:cxn>
                    <a:cxn ang="0">
                      <a:pos x="437" y="142"/>
                    </a:cxn>
                    <a:cxn ang="0">
                      <a:pos x="463" y="89"/>
                    </a:cxn>
                    <a:cxn ang="0">
                      <a:pos x="470" y="0"/>
                    </a:cxn>
                  </a:cxnLst>
                  <a:rect l="0" t="0" r="r" b="b"/>
                  <a:pathLst>
                    <a:path w="654" h="694">
                      <a:moveTo>
                        <a:pt x="470" y="0"/>
                      </a:moveTo>
                      <a:lnTo>
                        <a:pt x="505" y="0"/>
                      </a:lnTo>
                      <a:lnTo>
                        <a:pt x="505" y="56"/>
                      </a:lnTo>
                      <a:lnTo>
                        <a:pt x="519" y="70"/>
                      </a:lnTo>
                      <a:lnTo>
                        <a:pt x="523" y="78"/>
                      </a:lnTo>
                      <a:lnTo>
                        <a:pt x="531" y="78"/>
                      </a:lnTo>
                      <a:lnTo>
                        <a:pt x="534" y="89"/>
                      </a:lnTo>
                      <a:lnTo>
                        <a:pt x="538" y="145"/>
                      </a:lnTo>
                      <a:lnTo>
                        <a:pt x="558" y="181"/>
                      </a:lnTo>
                      <a:lnTo>
                        <a:pt x="587" y="234"/>
                      </a:lnTo>
                      <a:lnTo>
                        <a:pt x="587" y="242"/>
                      </a:lnTo>
                      <a:lnTo>
                        <a:pt x="618" y="287"/>
                      </a:lnTo>
                      <a:lnTo>
                        <a:pt x="618" y="295"/>
                      </a:lnTo>
                      <a:lnTo>
                        <a:pt x="649" y="331"/>
                      </a:lnTo>
                      <a:lnTo>
                        <a:pt x="653" y="395"/>
                      </a:lnTo>
                      <a:lnTo>
                        <a:pt x="649" y="454"/>
                      </a:lnTo>
                      <a:lnTo>
                        <a:pt x="639" y="481"/>
                      </a:lnTo>
                      <a:lnTo>
                        <a:pt x="628" y="495"/>
                      </a:lnTo>
                      <a:lnTo>
                        <a:pt x="624" y="523"/>
                      </a:lnTo>
                      <a:lnTo>
                        <a:pt x="612" y="548"/>
                      </a:lnTo>
                      <a:lnTo>
                        <a:pt x="602" y="559"/>
                      </a:lnTo>
                      <a:lnTo>
                        <a:pt x="604" y="568"/>
                      </a:lnTo>
                      <a:lnTo>
                        <a:pt x="593" y="584"/>
                      </a:lnTo>
                      <a:lnTo>
                        <a:pt x="587" y="621"/>
                      </a:lnTo>
                      <a:lnTo>
                        <a:pt x="585" y="640"/>
                      </a:lnTo>
                      <a:lnTo>
                        <a:pt x="573" y="648"/>
                      </a:lnTo>
                      <a:lnTo>
                        <a:pt x="571" y="657"/>
                      </a:lnTo>
                      <a:lnTo>
                        <a:pt x="564" y="674"/>
                      </a:lnTo>
                      <a:lnTo>
                        <a:pt x="550" y="676"/>
                      </a:lnTo>
                      <a:lnTo>
                        <a:pt x="540" y="682"/>
                      </a:lnTo>
                      <a:lnTo>
                        <a:pt x="527" y="693"/>
                      </a:lnTo>
                      <a:lnTo>
                        <a:pt x="509" y="671"/>
                      </a:lnTo>
                      <a:lnTo>
                        <a:pt x="490" y="674"/>
                      </a:lnTo>
                      <a:lnTo>
                        <a:pt x="484" y="674"/>
                      </a:lnTo>
                      <a:lnTo>
                        <a:pt x="457" y="679"/>
                      </a:lnTo>
                      <a:lnTo>
                        <a:pt x="439" y="657"/>
                      </a:lnTo>
                      <a:lnTo>
                        <a:pt x="428" y="635"/>
                      </a:lnTo>
                      <a:lnTo>
                        <a:pt x="420" y="637"/>
                      </a:lnTo>
                      <a:lnTo>
                        <a:pt x="412" y="618"/>
                      </a:lnTo>
                      <a:lnTo>
                        <a:pt x="408" y="601"/>
                      </a:lnTo>
                      <a:lnTo>
                        <a:pt x="404" y="596"/>
                      </a:lnTo>
                      <a:lnTo>
                        <a:pt x="404" y="568"/>
                      </a:lnTo>
                      <a:lnTo>
                        <a:pt x="406" y="551"/>
                      </a:lnTo>
                      <a:lnTo>
                        <a:pt x="402" y="540"/>
                      </a:lnTo>
                      <a:lnTo>
                        <a:pt x="387" y="545"/>
                      </a:lnTo>
                      <a:lnTo>
                        <a:pt x="379" y="548"/>
                      </a:lnTo>
                      <a:lnTo>
                        <a:pt x="365" y="548"/>
                      </a:lnTo>
                      <a:lnTo>
                        <a:pt x="360" y="548"/>
                      </a:lnTo>
                      <a:lnTo>
                        <a:pt x="354" y="548"/>
                      </a:lnTo>
                      <a:lnTo>
                        <a:pt x="344" y="532"/>
                      </a:lnTo>
                      <a:lnTo>
                        <a:pt x="334" y="509"/>
                      </a:lnTo>
                      <a:lnTo>
                        <a:pt x="332" y="512"/>
                      </a:lnTo>
                      <a:lnTo>
                        <a:pt x="315" y="512"/>
                      </a:lnTo>
                      <a:lnTo>
                        <a:pt x="313" y="504"/>
                      </a:lnTo>
                      <a:lnTo>
                        <a:pt x="303" y="512"/>
                      </a:lnTo>
                      <a:lnTo>
                        <a:pt x="293" y="509"/>
                      </a:lnTo>
                      <a:lnTo>
                        <a:pt x="278" y="509"/>
                      </a:lnTo>
                      <a:lnTo>
                        <a:pt x="268" y="504"/>
                      </a:lnTo>
                      <a:lnTo>
                        <a:pt x="264" y="512"/>
                      </a:lnTo>
                      <a:lnTo>
                        <a:pt x="249" y="515"/>
                      </a:lnTo>
                      <a:lnTo>
                        <a:pt x="245" y="509"/>
                      </a:lnTo>
                      <a:lnTo>
                        <a:pt x="235" y="523"/>
                      </a:lnTo>
                      <a:lnTo>
                        <a:pt x="223" y="537"/>
                      </a:lnTo>
                      <a:lnTo>
                        <a:pt x="216" y="537"/>
                      </a:lnTo>
                      <a:lnTo>
                        <a:pt x="204" y="554"/>
                      </a:lnTo>
                      <a:lnTo>
                        <a:pt x="187" y="554"/>
                      </a:lnTo>
                      <a:lnTo>
                        <a:pt x="173" y="559"/>
                      </a:lnTo>
                      <a:lnTo>
                        <a:pt x="157" y="568"/>
                      </a:lnTo>
                      <a:lnTo>
                        <a:pt x="150" y="579"/>
                      </a:lnTo>
                      <a:lnTo>
                        <a:pt x="144" y="576"/>
                      </a:lnTo>
                      <a:lnTo>
                        <a:pt x="138" y="587"/>
                      </a:lnTo>
                      <a:lnTo>
                        <a:pt x="130" y="590"/>
                      </a:lnTo>
                      <a:lnTo>
                        <a:pt x="120" y="604"/>
                      </a:lnTo>
                      <a:lnTo>
                        <a:pt x="89" y="604"/>
                      </a:lnTo>
                      <a:lnTo>
                        <a:pt x="76" y="584"/>
                      </a:lnTo>
                      <a:lnTo>
                        <a:pt x="74" y="576"/>
                      </a:lnTo>
                      <a:lnTo>
                        <a:pt x="70" y="584"/>
                      </a:lnTo>
                      <a:lnTo>
                        <a:pt x="64" y="571"/>
                      </a:lnTo>
                      <a:lnTo>
                        <a:pt x="66" y="534"/>
                      </a:lnTo>
                      <a:lnTo>
                        <a:pt x="70" y="512"/>
                      </a:lnTo>
                      <a:lnTo>
                        <a:pt x="64" y="495"/>
                      </a:lnTo>
                      <a:lnTo>
                        <a:pt x="58" y="479"/>
                      </a:lnTo>
                      <a:lnTo>
                        <a:pt x="56" y="459"/>
                      </a:lnTo>
                      <a:lnTo>
                        <a:pt x="47" y="451"/>
                      </a:lnTo>
                      <a:lnTo>
                        <a:pt x="45" y="448"/>
                      </a:lnTo>
                      <a:lnTo>
                        <a:pt x="43" y="440"/>
                      </a:lnTo>
                      <a:lnTo>
                        <a:pt x="29" y="415"/>
                      </a:lnTo>
                      <a:lnTo>
                        <a:pt x="12" y="353"/>
                      </a:lnTo>
                      <a:lnTo>
                        <a:pt x="6" y="312"/>
                      </a:lnTo>
                      <a:lnTo>
                        <a:pt x="6" y="287"/>
                      </a:lnTo>
                      <a:lnTo>
                        <a:pt x="0" y="278"/>
                      </a:lnTo>
                      <a:lnTo>
                        <a:pt x="2" y="256"/>
                      </a:lnTo>
                      <a:lnTo>
                        <a:pt x="8" y="245"/>
                      </a:lnTo>
                      <a:lnTo>
                        <a:pt x="29" y="214"/>
                      </a:lnTo>
                      <a:lnTo>
                        <a:pt x="51" y="217"/>
                      </a:lnTo>
                      <a:lnTo>
                        <a:pt x="54" y="223"/>
                      </a:lnTo>
                      <a:lnTo>
                        <a:pt x="82" y="223"/>
                      </a:lnTo>
                      <a:lnTo>
                        <a:pt x="84" y="214"/>
                      </a:lnTo>
                      <a:lnTo>
                        <a:pt x="89" y="217"/>
                      </a:lnTo>
                      <a:lnTo>
                        <a:pt x="97" y="209"/>
                      </a:lnTo>
                      <a:lnTo>
                        <a:pt x="103" y="212"/>
                      </a:lnTo>
                      <a:lnTo>
                        <a:pt x="109" y="206"/>
                      </a:lnTo>
                      <a:lnTo>
                        <a:pt x="107" y="198"/>
                      </a:lnTo>
                      <a:lnTo>
                        <a:pt x="113" y="178"/>
                      </a:lnTo>
                      <a:lnTo>
                        <a:pt x="120" y="170"/>
                      </a:lnTo>
                      <a:lnTo>
                        <a:pt x="117" y="164"/>
                      </a:lnTo>
                      <a:lnTo>
                        <a:pt x="120" y="159"/>
                      </a:lnTo>
                      <a:lnTo>
                        <a:pt x="117" y="150"/>
                      </a:lnTo>
                      <a:lnTo>
                        <a:pt x="128" y="136"/>
                      </a:lnTo>
                      <a:lnTo>
                        <a:pt x="146" y="134"/>
                      </a:lnTo>
                      <a:lnTo>
                        <a:pt x="163" y="100"/>
                      </a:lnTo>
                      <a:lnTo>
                        <a:pt x="185" y="72"/>
                      </a:lnTo>
                      <a:lnTo>
                        <a:pt x="194" y="70"/>
                      </a:lnTo>
                      <a:lnTo>
                        <a:pt x="200" y="64"/>
                      </a:lnTo>
                      <a:lnTo>
                        <a:pt x="210" y="64"/>
                      </a:lnTo>
                      <a:lnTo>
                        <a:pt x="227" y="86"/>
                      </a:lnTo>
                      <a:lnTo>
                        <a:pt x="233" y="89"/>
                      </a:lnTo>
                      <a:lnTo>
                        <a:pt x="239" y="78"/>
                      </a:lnTo>
                      <a:lnTo>
                        <a:pt x="251" y="64"/>
                      </a:lnTo>
                      <a:lnTo>
                        <a:pt x="258" y="61"/>
                      </a:lnTo>
                      <a:lnTo>
                        <a:pt x="266" y="39"/>
                      </a:lnTo>
                      <a:lnTo>
                        <a:pt x="274" y="36"/>
                      </a:lnTo>
                      <a:lnTo>
                        <a:pt x="284" y="28"/>
                      </a:lnTo>
                      <a:lnTo>
                        <a:pt x="293" y="19"/>
                      </a:lnTo>
                      <a:lnTo>
                        <a:pt x="303" y="19"/>
                      </a:lnTo>
                      <a:lnTo>
                        <a:pt x="311" y="8"/>
                      </a:lnTo>
                      <a:lnTo>
                        <a:pt x="323" y="8"/>
                      </a:lnTo>
                      <a:lnTo>
                        <a:pt x="336" y="8"/>
                      </a:lnTo>
                      <a:lnTo>
                        <a:pt x="354" y="14"/>
                      </a:lnTo>
                      <a:lnTo>
                        <a:pt x="365" y="25"/>
                      </a:lnTo>
                      <a:lnTo>
                        <a:pt x="367" y="33"/>
                      </a:lnTo>
                      <a:lnTo>
                        <a:pt x="369" y="39"/>
                      </a:lnTo>
                      <a:lnTo>
                        <a:pt x="371" y="53"/>
                      </a:lnTo>
                      <a:lnTo>
                        <a:pt x="369" y="58"/>
                      </a:lnTo>
                      <a:lnTo>
                        <a:pt x="369" y="70"/>
                      </a:lnTo>
                      <a:lnTo>
                        <a:pt x="367" y="78"/>
                      </a:lnTo>
                      <a:lnTo>
                        <a:pt x="396" y="109"/>
                      </a:lnTo>
                      <a:lnTo>
                        <a:pt x="406" y="125"/>
                      </a:lnTo>
                      <a:lnTo>
                        <a:pt x="418" y="131"/>
                      </a:lnTo>
                      <a:lnTo>
                        <a:pt x="430" y="139"/>
                      </a:lnTo>
                      <a:lnTo>
                        <a:pt x="437" y="142"/>
                      </a:lnTo>
                      <a:lnTo>
                        <a:pt x="449" y="134"/>
                      </a:lnTo>
                      <a:lnTo>
                        <a:pt x="459" y="109"/>
                      </a:lnTo>
                      <a:lnTo>
                        <a:pt x="463" y="89"/>
                      </a:lnTo>
                      <a:lnTo>
                        <a:pt x="466" y="53"/>
                      </a:lnTo>
                      <a:lnTo>
                        <a:pt x="470" y="36"/>
                      </a:lnTo>
                      <a:lnTo>
                        <a:pt x="470"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65" name="Freeform 13"/>
                <p:cNvSpPr>
                  <a:spLocks/>
                </p:cNvSpPr>
                <p:nvPr/>
              </p:nvSpPr>
              <p:spPr bwMode="auto">
                <a:xfrm>
                  <a:off x="4575" y="2861"/>
                  <a:ext cx="363" cy="96"/>
                </a:xfrm>
                <a:custGeom>
                  <a:avLst/>
                  <a:gdLst/>
                  <a:ahLst/>
                  <a:cxnLst>
                    <a:cxn ang="0">
                      <a:pos x="27" y="14"/>
                    </a:cxn>
                    <a:cxn ang="0">
                      <a:pos x="72" y="14"/>
                    </a:cxn>
                    <a:cxn ang="0">
                      <a:pos x="99" y="17"/>
                    </a:cxn>
                    <a:cxn ang="0">
                      <a:pos x="123" y="44"/>
                    </a:cxn>
                    <a:cxn ang="0">
                      <a:pos x="144" y="50"/>
                    </a:cxn>
                    <a:cxn ang="0">
                      <a:pos x="177" y="61"/>
                    </a:cxn>
                    <a:cxn ang="0">
                      <a:pos x="197" y="66"/>
                    </a:cxn>
                    <a:cxn ang="0">
                      <a:pos x="204" y="44"/>
                    </a:cxn>
                    <a:cxn ang="0">
                      <a:pos x="247" y="50"/>
                    </a:cxn>
                    <a:cxn ang="0">
                      <a:pos x="278" y="58"/>
                    </a:cxn>
                    <a:cxn ang="0">
                      <a:pos x="300" y="61"/>
                    </a:cxn>
                    <a:cxn ang="0">
                      <a:pos x="315" y="50"/>
                    </a:cxn>
                    <a:cxn ang="0">
                      <a:pos x="341" y="44"/>
                    </a:cxn>
                    <a:cxn ang="0">
                      <a:pos x="362" y="39"/>
                    </a:cxn>
                    <a:cxn ang="0">
                      <a:pos x="356" y="66"/>
                    </a:cxn>
                    <a:cxn ang="0">
                      <a:pos x="341" y="75"/>
                    </a:cxn>
                    <a:cxn ang="0">
                      <a:pos x="329" y="77"/>
                    </a:cxn>
                    <a:cxn ang="0">
                      <a:pos x="313" y="86"/>
                    </a:cxn>
                    <a:cxn ang="0">
                      <a:pos x="298" y="86"/>
                    </a:cxn>
                    <a:cxn ang="0">
                      <a:pos x="284" y="88"/>
                    </a:cxn>
                    <a:cxn ang="0">
                      <a:pos x="263" y="94"/>
                    </a:cxn>
                    <a:cxn ang="0">
                      <a:pos x="249" y="75"/>
                    </a:cxn>
                    <a:cxn ang="0">
                      <a:pos x="234" y="94"/>
                    </a:cxn>
                    <a:cxn ang="0">
                      <a:pos x="212" y="75"/>
                    </a:cxn>
                    <a:cxn ang="0">
                      <a:pos x="200" y="77"/>
                    </a:cxn>
                    <a:cxn ang="0">
                      <a:pos x="183" y="86"/>
                    </a:cxn>
                    <a:cxn ang="0">
                      <a:pos x="165" y="80"/>
                    </a:cxn>
                    <a:cxn ang="0">
                      <a:pos x="146" y="77"/>
                    </a:cxn>
                    <a:cxn ang="0">
                      <a:pos x="127" y="86"/>
                    </a:cxn>
                    <a:cxn ang="0">
                      <a:pos x="101" y="72"/>
                    </a:cxn>
                    <a:cxn ang="0">
                      <a:pos x="66" y="64"/>
                    </a:cxn>
                    <a:cxn ang="0">
                      <a:pos x="41" y="55"/>
                    </a:cxn>
                    <a:cxn ang="0">
                      <a:pos x="16" y="41"/>
                    </a:cxn>
                    <a:cxn ang="0">
                      <a:pos x="2" y="36"/>
                    </a:cxn>
                    <a:cxn ang="0">
                      <a:pos x="0" y="0"/>
                    </a:cxn>
                  </a:cxnLst>
                  <a:rect l="0" t="0" r="r" b="b"/>
                  <a:pathLst>
                    <a:path w="363" h="95">
                      <a:moveTo>
                        <a:pt x="0" y="0"/>
                      </a:moveTo>
                      <a:lnTo>
                        <a:pt x="27" y="14"/>
                      </a:lnTo>
                      <a:lnTo>
                        <a:pt x="51" y="14"/>
                      </a:lnTo>
                      <a:lnTo>
                        <a:pt x="72" y="14"/>
                      </a:lnTo>
                      <a:lnTo>
                        <a:pt x="88" y="14"/>
                      </a:lnTo>
                      <a:lnTo>
                        <a:pt x="99" y="17"/>
                      </a:lnTo>
                      <a:lnTo>
                        <a:pt x="115" y="25"/>
                      </a:lnTo>
                      <a:lnTo>
                        <a:pt x="123" y="44"/>
                      </a:lnTo>
                      <a:lnTo>
                        <a:pt x="130" y="53"/>
                      </a:lnTo>
                      <a:lnTo>
                        <a:pt x="144" y="50"/>
                      </a:lnTo>
                      <a:lnTo>
                        <a:pt x="160" y="50"/>
                      </a:lnTo>
                      <a:lnTo>
                        <a:pt x="177" y="61"/>
                      </a:lnTo>
                      <a:lnTo>
                        <a:pt x="189" y="66"/>
                      </a:lnTo>
                      <a:lnTo>
                        <a:pt x="197" y="66"/>
                      </a:lnTo>
                      <a:lnTo>
                        <a:pt x="199" y="53"/>
                      </a:lnTo>
                      <a:lnTo>
                        <a:pt x="204" y="44"/>
                      </a:lnTo>
                      <a:lnTo>
                        <a:pt x="228" y="50"/>
                      </a:lnTo>
                      <a:lnTo>
                        <a:pt x="247" y="50"/>
                      </a:lnTo>
                      <a:lnTo>
                        <a:pt x="265" y="50"/>
                      </a:lnTo>
                      <a:lnTo>
                        <a:pt x="278" y="58"/>
                      </a:lnTo>
                      <a:lnTo>
                        <a:pt x="286" y="64"/>
                      </a:lnTo>
                      <a:lnTo>
                        <a:pt x="300" y="61"/>
                      </a:lnTo>
                      <a:lnTo>
                        <a:pt x="309" y="55"/>
                      </a:lnTo>
                      <a:lnTo>
                        <a:pt x="315" y="50"/>
                      </a:lnTo>
                      <a:lnTo>
                        <a:pt x="331" y="50"/>
                      </a:lnTo>
                      <a:lnTo>
                        <a:pt x="341" y="44"/>
                      </a:lnTo>
                      <a:lnTo>
                        <a:pt x="354" y="39"/>
                      </a:lnTo>
                      <a:lnTo>
                        <a:pt x="362" y="39"/>
                      </a:lnTo>
                      <a:lnTo>
                        <a:pt x="360" y="58"/>
                      </a:lnTo>
                      <a:lnTo>
                        <a:pt x="356" y="66"/>
                      </a:lnTo>
                      <a:lnTo>
                        <a:pt x="348" y="75"/>
                      </a:lnTo>
                      <a:lnTo>
                        <a:pt x="341" y="75"/>
                      </a:lnTo>
                      <a:lnTo>
                        <a:pt x="339" y="75"/>
                      </a:lnTo>
                      <a:lnTo>
                        <a:pt x="329" y="77"/>
                      </a:lnTo>
                      <a:lnTo>
                        <a:pt x="321" y="88"/>
                      </a:lnTo>
                      <a:lnTo>
                        <a:pt x="313" y="86"/>
                      </a:lnTo>
                      <a:lnTo>
                        <a:pt x="306" y="80"/>
                      </a:lnTo>
                      <a:lnTo>
                        <a:pt x="298" y="86"/>
                      </a:lnTo>
                      <a:lnTo>
                        <a:pt x="290" y="88"/>
                      </a:lnTo>
                      <a:lnTo>
                        <a:pt x="284" y="88"/>
                      </a:lnTo>
                      <a:lnTo>
                        <a:pt x="278" y="94"/>
                      </a:lnTo>
                      <a:lnTo>
                        <a:pt x="263" y="94"/>
                      </a:lnTo>
                      <a:lnTo>
                        <a:pt x="257" y="86"/>
                      </a:lnTo>
                      <a:lnTo>
                        <a:pt x="249" y="75"/>
                      </a:lnTo>
                      <a:lnTo>
                        <a:pt x="239" y="86"/>
                      </a:lnTo>
                      <a:lnTo>
                        <a:pt x="234" y="94"/>
                      </a:lnTo>
                      <a:lnTo>
                        <a:pt x="226" y="94"/>
                      </a:lnTo>
                      <a:lnTo>
                        <a:pt x="212" y="75"/>
                      </a:lnTo>
                      <a:lnTo>
                        <a:pt x="208" y="77"/>
                      </a:lnTo>
                      <a:lnTo>
                        <a:pt x="200" y="77"/>
                      </a:lnTo>
                      <a:lnTo>
                        <a:pt x="195" y="88"/>
                      </a:lnTo>
                      <a:lnTo>
                        <a:pt x="183" y="86"/>
                      </a:lnTo>
                      <a:lnTo>
                        <a:pt x="171" y="86"/>
                      </a:lnTo>
                      <a:lnTo>
                        <a:pt x="165" y="80"/>
                      </a:lnTo>
                      <a:lnTo>
                        <a:pt x="158" y="75"/>
                      </a:lnTo>
                      <a:lnTo>
                        <a:pt x="146" y="77"/>
                      </a:lnTo>
                      <a:lnTo>
                        <a:pt x="134" y="88"/>
                      </a:lnTo>
                      <a:lnTo>
                        <a:pt x="127" y="86"/>
                      </a:lnTo>
                      <a:lnTo>
                        <a:pt x="115" y="80"/>
                      </a:lnTo>
                      <a:lnTo>
                        <a:pt x="101" y="72"/>
                      </a:lnTo>
                      <a:lnTo>
                        <a:pt x="90" y="72"/>
                      </a:lnTo>
                      <a:lnTo>
                        <a:pt x="66" y="64"/>
                      </a:lnTo>
                      <a:lnTo>
                        <a:pt x="51" y="58"/>
                      </a:lnTo>
                      <a:lnTo>
                        <a:pt x="41" y="55"/>
                      </a:lnTo>
                      <a:lnTo>
                        <a:pt x="25" y="53"/>
                      </a:lnTo>
                      <a:lnTo>
                        <a:pt x="16" y="41"/>
                      </a:lnTo>
                      <a:lnTo>
                        <a:pt x="6" y="39"/>
                      </a:lnTo>
                      <a:lnTo>
                        <a:pt x="2" y="36"/>
                      </a:lnTo>
                      <a:lnTo>
                        <a:pt x="0" y="30"/>
                      </a:lnTo>
                      <a:lnTo>
                        <a:pt x="0"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66" name="Freeform 14"/>
                <p:cNvSpPr>
                  <a:spLocks/>
                </p:cNvSpPr>
                <p:nvPr/>
              </p:nvSpPr>
              <p:spPr bwMode="auto">
                <a:xfrm>
                  <a:off x="4773" y="2677"/>
                  <a:ext cx="165" cy="179"/>
                </a:xfrm>
                <a:custGeom>
                  <a:avLst/>
                  <a:gdLst/>
                  <a:ahLst/>
                  <a:cxnLst>
                    <a:cxn ang="0">
                      <a:pos x="80" y="3"/>
                    </a:cxn>
                    <a:cxn ang="0">
                      <a:pos x="137" y="0"/>
                    </a:cxn>
                    <a:cxn ang="0">
                      <a:pos x="146" y="22"/>
                    </a:cxn>
                    <a:cxn ang="0">
                      <a:pos x="131" y="36"/>
                    </a:cxn>
                    <a:cxn ang="0">
                      <a:pos x="127" y="47"/>
                    </a:cxn>
                    <a:cxn ang="0">
                      <a:pos x="115" y="61"/>
                    </a:cxn>
                    <a:cxn ang="0">
                      <a:pos x="102" y="64"/>
                    </a:cxn>
                    <a:cxn ang="0">
                      <a:pos x="88" y="56"/>
                    </a:cxn>
                    <a:cxn ang="0">
                      <a:pos x="72" y="36"/>
                    </a:cxn>
                    <a:cxn ang="0">
                      <a:pos x="53" y="36"/>
                    </a:cxn>
                    <a:cxn ang="0">
                      <a:pos x="51" y="64"/>
                    </a:cxn>
                    <a:cxn ang="0">
                      <a:pos x="53" y="81"/>
                    </a:cxn>
                    <a:cxn ang="0">
                      <a:pos x="72" y="70"/>
                    </a:cxn>
                    <a:cxn ang="0">
                      <a:pos x="86" y="75"/>
                    </a:cxn>
                    <a:cxn ang="0">
                      <a:pos x="82" y="92"/>
                    </a:cxn>
                    <a:cxn ang="0">
                      <a:pos x="80" y="103"/>
                    </a:cxn>
                    <a:cxn ang="0">
                      <a:pos x="82" y="120"/>
                    </a:cxn>
                    <a:cxn ang="0">
                      <a:pos x="92" y="128"/>
                    </a:cxn>
                    <a:cxn ang="0">
                      <a:pos x="88" y="148"/>
                    </a:cxn>
                    <a:cxn ang="0">
                      <a:pos x="82" y="170"/>
                    </a:cxn>
                    <a:cxn ang="0">
                      <a:pos x="68" y="175"/>
                    </a:cxn>
                    <a:cxn ang="0">
                      <a:pos x="62" y="164"/>
                    </a:cxn>
                    <a:cxn ang="0">
                      <a:pos x="55" y="139"/>
                    </a:cxn>
                    <a:cxn ang="0">
                      <a:pos x="55" y="114"/>
                    </a:cxn>
                    <a:cxn ang="0">
                      <a:pos x="35" y="114"/>
                    </a:cxn>
                    <a:cxn ang="0">
                      <a:pos x="23" y="117"/>
                    </a:cxn>
                    <a:cxn ang="0">
                      <a:pos x="39" y="128"/>
                    </a:cxn>
                    <a:cxn ang="0">
                      <a:pos x="47" y="145"/>
                    </a:cxn>
                    <a:cxn ang="0">
                      <a:pos x="41" y="167"/>
                    </a:cxn>
                    <a:cxn ang="0">
                      <a:pos x="29" y="181"/>
                    </a:cxn>
                    <a:cxn ang="0">
                      <a:pos x="29" y="164"/>
                    </a:cxn>
                    <a:cxn ang="0">
                      <a:pos x="21" y="145"/>
                    </a:cxn>
                    <a:cxn ang="0">
                      <a:pos x="10" y="128"/>
                    </a:cxn>
                    <a:cxn ang="0">
                      <a:pos x="2" y="109"/>
                    </a:cxn>
                    <a:cxn ang="0">
                      <a:pos x="16" y="86"/>
                    </a:cxn>
                    <a:cxn ang="0">
                      <a:pos x="23" y="58"/>
                    </a:cxn>
                    <a:cxn ang="0">
                      <a:pos x="25" y="39"/>
                    </a:cxn>
                    <a:cxn ang="0">
                      <a:pos x="23" y="22"/>
                    </a:cxn>
                  </a:cxnLst>
                  <a:rect l="0" t="0" r="r" b="b"/>
                  <a:pathLst>
                    <a:path w="165" h="182">
                      <a:moveTo>
                        <a:pt x="41" y="0"/>
                      </a:moveTo>
                      <a:lnTo>
                        <a:pt x="80" y="3"/>
                      </a:lnTo>
                      <a:lnTo>
                        <a:pt x="117" y="3"/>
                      </a:lnTo>
                      <a:lnTo>
                        <a:pt x="137" y="0"/>
                      </a:lnTo>
                      <a:lnTo>
                        <a:pt x="164" y="17"/>
                      </a:lnTo>
                      <a:lnTo>
                        <a:pt x="146" y="22"/>
                      </a:lnTo>
                      <a:lnTo>
                        <a:pt x="137" y="31"/>
                      </a:lnTo>
                      <a:lnTo>
                        <a:pt x="131" y="36"/>
                      </a:lnTo>
                      <a:lnTo>
                        <a:pt x="127" y="42"/>
                      </a:lnTo>
                      <a:lnTo>
                        <a:pt x="127" y="47"/>
                      </a:lnTo>
                      <a:lnTo>
                        <a:pt x="127" y="56"/>
                      </a:lnTo>
                      <a:lnTo>
                        <a:pt x="115" y="61"/>
                      </a:lnTo>
                      <a:lnTo>
                        <a:pt x="105" y="61"/>
                      </a:lnTo>
                      <a:lnTo>
                        <a:pt x="102" y="64"/>
                      </a:lnTo>
                      <a:lnTo>
                        <a:pt x="92" y="64"/>
                      </a:lnTo>
                      <a:lnTo>
                        <a:pt x="88" y="56"/>
                      </a:lnTo>
                      <a:lnTo>
                        <a:pt x="80" y="45"/>
                      </a:lnTo>
                      <a:lnTo>
                        <a:pt x="72" y="36"/>
                      </a:lnTo>
                      <a:lnTo>
                        <a:pt x="57" y="36"/>
                      </a:lnTo>
                      <a:lnTo>
                        <a:pt x="53" y="36"/>
                      </a:lnTo>
                      <a:lnTo>
                        <a:pt x="49" y="50"/>
                      </a:lnTo>
                      <a:lnTo>
                        <a:pt x="51" y="64"/>
                      </a:lnTo>
                      <a:lnTo>
                        <a:pt x="51" y="72"/>
                      </a:lnTo>
                      <a:lnTo>
                        <a:pt x="53" y="81"/>
                      </a:lnTo>
                      <a:lnTo>
                        <a:pt x="61" y="78"/>
                      </a:lnTo>
                      <a:lnTo>
                        <a:pt x="72" y="70"/>
                      </a:lnTo>
                      <a:lnTo>
                        <a:pt x="80" y="70"/>
                      </a:lnTo>
                      <a:lnTo>
                        <a:pt x="86" y="75"/>
                      </a:lnTo>
                      <a:lnTo>
                        <a:pt x="86" y="81"/>
                      </a:lnTo>
                      <a:lnTo>
                        <a:pt x="82" y="92"/>
                      </a:lnTo>
                      <a:lnTo>
                        <a:pt x="80" y="97"/>
                      </a:lnTo>
                      <a:lnTo>
                        <a:pt x="80" y="103"/>
                      </a:lnTo>
                      <a:lnTo>
                        <a:pt x="78" y="111"/>
                      </a:lnTo>
                      <a:lnTo>
                        <a:pt x="82" y="120"/>
                      </a:lnTo>
                      <a:lnTo>
                        <a:pt x="90" y="131"/>
                      </a:lnTo>
                      <a:lnTo>
                        <a:pt x="92" y="128"/>
                      </a:lnTo>
                      <a:lnTo>
                        <a:pt x="92" y="139"/>
                      </a:lnTo>
                      <a:lnTo>
                        <a:pt x="88" y="148"/>
                      </a:lnTo>
                      <a:lnTo>
                        <a:pt x="84" y="156"/>
                      </a:lnTo>
                      <a:lnTo>
                        <a:pt x="82" y="170"/>
                      </a:lnTo>
                      <a:lnTo>
                        <a:pt x="74" y="175"/>
                      </a:lnTo>
                      <a:lnTo>
                        <a:pt x="68" y="175"/>
                      </a:lnTo>
                      <a:lnTo>
                        <a:pt x="62" y="175"/>
                      </a:lnTo>
                      <a:lnTo>
                        <a:pt x="62" y="164"/>
                      </a:lnTo>
                      <a:lnTo>
                        <a:pt x="61" y="145"/>
                      </a:lnTo>
                      <a:lnTo>
                        <a:pt x="55" y="139"/>
                      </a:lnTo>
                      <a:lnTo>
                        <a:pt x="53" y="131"/>
                      </a:lnTo>
                      <a:lnTo>
                        <a:pt x="55" y="114"/>
                      </a:lnTo>
                      <a:lnTo>
                        <a:pt x="49" y="109"/>
                      </a:lnTo>
                      <a:lnTo>
                        <a:pt x="35" y="114"/>
                      </a:lnTo>
                      <a:lnTo>
                        <a:pt x="29" y="109"/>
                      </a:lnTo>
                      <a:lnTo>
                        <a:pt x="23" y="117"/>
                      </a:lnTo>
                      <a:lnTo>
                        <a:pt x="29" y="123"/>
                      </a:lnTo>
                      <a:lnTo>
                        <a:pt x="39" y="128"/>
                      </a:lnTo>
                      <a:lnTo>
                        <a:pt x="41" y="134"/>
                      </a:lnTo>
                      <a:lnTo>
                        <a:pt x="47" y="145"/>
                      </a:lnTo>
                      <a:lnTo>
                        <a:pt x="47" y="153"/>
                      </a:lnTo>
                      <a:lnTo>
                        <a:pt x="41" y="167"/>
                      </a:lnTo>
                      <a:lnTo>
                        <a:pt x="33" y="178"/>
                      </a:lnTo>
                      <a:lnTo>
                        <a:pt x="29" y="181"/>
                      </a:lnTo>
                      <a:lnTo>
                        <a:pt x="29" y="173"/>
                      </a:lnTo>
                      <a:lnTo>
                        <a:pt x="29" y="164"/>
                      </a:lnTo>
                      <a:lnTo>
                        <a:pt x="31" y="153"/>
                      </a:lnTo>
                      <a:lnTo>
                        <a:pt x="21" y="145"/>
                      </a:lnTo>
                      <a:lnTo>
                        <a:pt x="12" y="136"/>
                      </a:lnTo>
                      <a:lnTo>
                        <a:pt x="10" y="128"/>
                      </a:lnTo>
                      <a:lnTo>
                        <a:pt x="0" y="123"/>
                      </a:lnTo>
                      <a:lnTo>
                        <a:pt x="2" y="109"/>
                      </a:lnTo>
                      <a:lnTo>
                        <a:pt x="10" y="100"/>
                      </a:lnTo>
                      <a:lnTo>
                        <a:pt x="16" y="86"/>
                      </a:lnTo>
                      <a:lnTo>
                        <a:pt x="21" y="72"/>
                      </a:lnTo>
                      <a:lnTo>
                        <a:pt x="23" y="58"/>
                      </a:lnTo>
                      <a:lnTo>
                        <a:pt x="21" y="45"/>
                      </a:lnTo>
                      <a:lnTo>
                        <a:pt x="25" y="39"/>
                      </a:lnTo>
                      <a:lnTo>
                        <a:pt x="29" y="33"/>
                      </a:lnTo>
                      <a:lnTo>
                        <a:pt x="23" y="22"/>
                      </a:lnTo>
                      <a:lnTo>
                        <a:pt x="41"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67" name="Freeform 15"/>
                <p:cNvSpPr>
                  <a:spLocks/>
                </p:cNvSpPr>
                <p:nvPr/>
              </p:nvSpPr>
              <p:spPr bwMode="auto">
                <a:xfrm>
                  <a:off x="4601" y="2596"/>
                  <a:ext cx="185" cy="249"/>
                </a:xfrm>
                <a:custGeom>
                  <a:avLst/>
                  <a:gdLst/>
                  <a:ahLst/>
                  <a:cxnLst>
                    <a:cxn ang="0">
                      <a:pos x="0" y="83"/>
                    </a:cxn>
                    <a:cxn ang="0">
                      <a:pos x="37" y="44"/>
                    </a:cxn>
                    <a:cxn ang="0">
                      <a:pos x="56" y="28"/>
                    </a:cxn>
                    <a:cxn ang="0">
                      <a:pos x="66" y="14"/>
                    </a:cxn>
                    <a:cxn ang="0">
                      <a:pos x="95" y="0"/>
                    </a:cxn>
                    <a:cxn ang="0">
                      <a:pos x="111" y="30"/>
                    </a:cxn>
                    <a:cxn ang="0">
                      <a:pos x="127" y="17"/>
                    </a:cxn>
                    <a:cxn ang="0">
                      <a:pos x="132" y="8"/>
                    </a:cxn>
                    <a:cxn ang="0">
                      <a:pos x="146" y="0"/>
                    </a:cxn>
                    <a:cxn ang="0">
                      <a:pos x="154" y="0"/>
                    </a:cxn>
                    <a:cxn ang="0">
                      <a:pos x="156" y="11"/>
                    </a:cxn>
                    <a:cxn ang="0">
                      <a:pos x="156" y="19"/>
                    </a:cxn>
                    <a:cxn ang="0">
                      <a:pos x="148" y="33"/>
                    </a:cxn>
                    <a:cxn ang="0">
                      <a:pos x="148" y="41"/>
                    </a:cxn>
                    <a:cxn ang="0">
                      <a:pos x="169" y="77"/>
                    </a:cxn>
                    <a:cxn ang="0">
                      <a:pos x="173" y="99"/>
                    </a:cxn>
                    <a:cxn ang="0">
                      <a:pos x="179" y="99"/>
                    </a:cxn>
                    <a:cxn ang="0">
                      <a:pos x="181" y="110"/>
                    </a:cxn>
                    <a:cxn ang="0">
                      <a:pos x="173" y="121"/>
                    </a:cxn>
                    <a:cxn ang="0">
                      <a:pos x="167" y="116"/>
                    </a:cxn>
                    <a:cxn ang="0">
                      <a:pos x="154" y="124"/>
                    </a:cxn>
                    <a:cxn ang="0">
                      <a:pos x="156" y="146"/>
                    </a:cxn>
                    <a:cxn ang="0">
                      <a:pos x="140" y="160"/>
                    </a:cxn>
                    <a:cxn ang="0">
                      <a:pos x="140" y="196"/>
                    </a:cxn>
                    <a:cxn ang="0">
                      <a:pos x="140" y="220"/>
                    </a:cxn>
                    <a:cxn ang="0">
                      <a:pos x="132" y="231"/>
                    </a:cxn>
                    <a:cxn ang="0">
                      <a:pos x="127" y="248"/>
                    </a:cxn>
                    <a:cxn ang="0">
                      <a:pos x="119" y="245"/>
                    </a:cxn>
                    <a:cxn ang="0">
                      <a:pos x="107" y="237"/>
                    </a:cxn>
                    <a:cxn ang="0">
                      <a:pos x="97" y="229"/>
                    </a:cxn>
                    <a:cxn ang="0">
                      <a:pos x="90" y="215"/>
                    </a:cxn>
                    <a:cxn ang="0">
                      <a:pos x="62" y="218"/>
                    </a:cxn>
                    <a:cxn ang="0">
                      <a:pos x="39" y="209"/>
                    </a:cxn>
                    <a:cxn ang="0">
                      <a:pos x="23" y="187"/>
                    </a:cxn>
                    <a:cxn ang="0">
                      <a:pos x="14" y="171"/>
                    </a:cxn>
                    <a:cxn ang="0">
                      <a:pos x="6" y="157"/>
                    </a:cxn>
                    <a:cxn ang="0">
                      <a:pos x="6" y="130"/>
                    </a:cxn>
                    <a:cxn ang="0">
                      <a:pos x="0" y="83"/>
                    </a:cxn>
                  </a:cxnLst>
                  <a:rect l="0" t="0" r="r" b="b"/>
                  <a:pathLst>
                    <a:path w="182" h="249">
                      <a:moveTo>
                        <a:pt x="0" y="83"/>
                      </a:moveTo>
                      <a:lnTo>
                        <a:pt x="37" y="44"/>
                      </a:lnTo>
                      <a:lnTo>
                        <a:pt x="56" y="28"/>
                      </a:lnTo>
                      <a:lnTo>
                        <a:pt x="66" y="14"/>
                      </a:lnTo>
                      <a:lnTo>
                        <a:pt x="95" y="0"/>
                      </a:lnTo>
                      <a:lnTo>
                        <a:pt x="111" y="30"/>
                      </a:lnTo>
                      <a:lnTo>
                        <a:pt x="127" y="17"/>
                      </a:lnTo>
                      <a:lnTo>
                        <a:pt x="132" y="8"/>
                      </a:lnTo>
                      <a:lnTo>
                        <a:pt x="146" y="0"/>
                      </a:lnTo>
                      <a:lnTo>
                        <a:pt x="154" y="0"/>
                      </a:lnTo>
                      <a:lnTo>
                        <a:pt x="156" y="11"/>
                      </a:lnTo>
                      <a:lnTo>
                        <a:pt x="156" y="19"/>
                      </a:lnTo>
                      <a:lnTo>
                        <a:pt x="148" y="33"/>
                      </a:lnTo>
                      <a:lnTo>
                        <a:pt x="148" y="41"/>
                      </a:lnTo>
                      <a:lnTo>
                        <a:pt x="169" y="77"/>
                      </a:lnTo>
                      <a:lnTo>
                        <a:pt x="173" y="99"/>
                      </a:lnTo>
                      <a:lnTo>
                        <a:pt x="179" y="99"/>
                      </a:lnTo>
                      <a:lnTo>
                        <a:pt x="181" y="110"/>
                      </a:lnTo>
                      <a:lnTo>
                        <a:pt x="173" y="121"/>
                      </a:lnTo>
                      <a:lnTo>
                        <a:pt x="167" y="116"/>
                      </a:lnTo>
                      <a:lnTo>
                        <a:pt x="154" y="124"/>
                      </a:lnTo>
                      <a:lnTo>
                        <a:pt x="156" y="146"/>
                      </a:lnTo>
                      <a:lnTo>
                        <a:pt x="140" y="160"/>
                      </a:lnTo>
                      <a:lnTo>
                        <a:pt x="140" y="196"/>
                      </a:lnTo>
                      <a:lnTo>
                        <a:pt x="140" y="220"/>
                      </a:lnTo>
                      <a:lnTo>
                        <a:pt x="132" y="231"/>
                      </a:lnTo>
                      <a:lnTo>
                        <a:pt x="127" y="248"/>
                      </a:lnTo>
                      <a:lnTo>
                        <a:pt x="119" y="245"/>
                      </a:lnTo>
                      <a:lnTo>
                        <a:pt x="107" y="237"/>
                      </a:lnTo>
                      <a:lnTo>
                        <a:pt x="97" y="229"/>
                      </a:lnTo>
                      <a:lnTo>
                        <a:pt x="90" y="215"/>
                      </a:lnTo>
                      <a:lnTo>
                        <a:pt x="62" y="218"/>
                      </a:lnTo>
                      <a:lnTo>
                        <a:pt x="39" y="209"/>
                      </a:lnTo>
                      <a:lnTo>
                        <a:pt x="23" y="187"/>
                      </a:lnTo>
                      <a:lnTo>
                        <a:pt x="14" y="171"/>
                      </a:lnTo>
                      <a:lnTo>
                        <a:pt x="6" y="157"/>
                      </a:lnTo>
                      <a:lnTo>
                        <a:pt x="6" y="130"/>
                      </a:lnTo>
                      <a:lnTo>
                        <a:pt x="0" y="83"/>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68" name="Freeform 16"/>
                <p:cNvSpPr>
                  <a:spLocks/>
                </p:cNvSpPr>
                <p:nvPr/>
              </p:nvSpPr>
              <p:spPr bwMode="auto">
                <a:xfrm>
                  <a:off x="4986" y="2738"/>
                  <a:ext cx="350" cy="235"/>
                </a:xfrm>
                <a:custGeom>
                  <a:avLst/>
                  <a:gdLst/>
                  <a:ahLst/>
                  <a:cxnLst>
                    <a:cxn ang="0">
                      <a:pos x="31" y="3"/>
                    </a:cxn>
                    <a:cxn ang="0">
                      <a:pos x="68" y="39"/>
                    </a:cxn>
                    <a:cxn ang="0">
                      <a:pos x="74" y="56"/>
                    </a:cxn>
                    <a:cxn ang="0">
                      <a:pos x="96" y="47"/>
                    </a:cxn>
                    <a:cxn ang="0">
                      <a:pos x="107" y="53"/>
                    </a:cxn>
                    <a:cxn ang="0">
                      <a:pos x="121" y="39"/>
                    </a:cxn>
                    <a:cxn ang="0">
                      <a:pos x="140" y="31"/>
                    </a:cxn>
                    <a:cxn ang="0">
                      <a:pos x="185" y="47"/>
                    </a:cxn>
                    <a:cxn ang="0">
                      <a:pos x="212" y="67"/>
                    </a:cxn>
                    <a:cxn ang="0">
                      <a:pos x="234" y="81"/>
                    </a:cxn>
                    <a:cxn ang="0">
                      <a:pos x="271" y="111"/>
                    </a:cxn>
                    <a:cxn ang="0">
                      <a:pos x="275" y="128"/>
                    </a:cxn>
                    <a:cxn ang="0">
                      <a:pos x="292" y="142"/>
                    </a:cxn>
                    <a:cxn ang="0">
                      <a:pos x="306" y="148"/>
                    </a:cxn>
                    <a:cxn ang="0">
                      <a:pos x="322" y="176"/>
                    </a:cxn>
                    <a:cxn ang="0">
                      <a:pos x="333" y="192"/>
                    </a:cxn>
                    <a:cxn ang="0">
                      <a:pos x="335" y="234"/>
                    </a:cxn>
                    <a:cxn ang="0">
                      <a:pos x="320" y="234"/>
                    </a:cxn>
                    <a:cxn ang="0">
                      <a:pos x="310" y="226"/>
                    </a:cxn>
                    <a:cxn ang="0">
                      <a:pos x="275" y="184"/>
                    </a:cxn>
                    <a:cxn ang="0">
                      <a:pos x="240" y="184"/>
                    </a:cxn>
                    <a:cxn ang="0">
                      <a:pos x="228" y="198"/>
                    </a:cxn>
                    <a:cxn ang="0">
                      <a:pos x="218" y="206"/>
                    </a:cxn>
                    <a:cxn ang="0">
                      <a:pos x="197" y="217"/>
                    </a:cxn>
                    <a:cxn ang="0">
                      <a:pos x="177" y="212"/>
                    </a:cxn>
                    <a:cxn ang="0">
                      <a:pos x="160" y="212"/>
                    </a:cxn>
                    <a:cxn ang="0">
                      <a:pos x="138" y="159"/>
                    </a:cxn>
                    <a:cxn ang="0">
                      <a:pos x="113" y="111"/>
                    </a:cxn>
                    <a:cxn ang="0">
                      <a:pos x="82" y="95"/>
                    </a:cxn>
                    <a:cxn ang="0">
                      <a:pos x="53" y="92"/>
                    </a:cxn>
                    <a:cxn ang="0">
                      <a:pos x="23" y="75"/>
                    </a:cxn>
                    <a:cxn ang="0">
                      <a:pos x="25" y="25"/>
                    </a:cxn>
                  </a:cxnLst>
                  <a:rect l="0" t="0" r="r" b="b"/>
                  <a:pathLst>
                    <a:path w="348" h="235">
                      <a:moveTo>
                        <a:pt x="0" y="0"/>
                      </a:moveTo>
                      <a:lnTo>
                        <a:pt x="31" y="3"/>
                      </a:lnTo>
                      <a:lnTo>
                        <a:pt x="57" y="6"/>
                      </a:lnTo>
                      <a:lnTo>
                        <a:pt x="68" y="39"/>
                      </a:lnTo>
                      <a:lnTo>
                        <a:pt x="70" y="50"/>
                      </a:lnTo>
                      <a:lnTo>
                        <a:pt x="74" y="56"/>
                      </a:lnTo>
                      <a:lnTo>
                        <a:pt x="82" y="47"/>
                      </a:lnTo>
                      <a:lnTo>
                        <a:pt x="96" y="47"/>
                      </a:lnTo>
                      <a:lnTo>
                        <a:pt x="103" y="56"/>
                      </a:lnTo>
                      <a:lnTo>
                        <a:pt x="107" y="53"/>
                      </a:lnTo>
                      <a:lnTo>
                        <a:pt x="119" y="39"/>
                      </a:lnTo>
                      <a:lnTo>
                        <a:pt x="121" y="39"/>
                      </a:lnTo>
                      <a:lnTo>
                        <a:pt x="131" y="31"/>
                      </a:lnTo>
                      <a:lnTo>
                        <a:pt x="140" y="31"/>
                      </a:lnTo>
                      <a:lnTo>
                        <a:pt x="172" y="47"/>
                      </a:lnTo>
                      <a:lnTo>
                        <a:pt x="185" y="47"/>
                      </a:lnTo>
                      <a:lnTo>
                        <a:pt x="199" y="61"/>
                      </a:lnTo>
                      <a:lnTo>
                        <a:pt x="212" y="67"/>
                      </a:lnTo>
                      <a:lnTo>
                        <a:pt x="224" y="78"/>
                      </a:lnTo>
                      <a:lnTo>
                        <a:pt x="234" y="81"/>
                      </a:lnTo>
                      <a:lnTo>
                        <a:pt x="259" y="92"/>
                      </a:lnTo>
                      <a:lnTo>
                        <a:pt x="271" y="111"/>
                      </a:lnTo>
                      <a:lnTo>
                        <a:pt x="277" y="123"/>
                      </a:lnTo>
                      <a:lnTo>
                        <a:pt x="275" y="128"/>
                      </a:lnTo>
                      <a:lnTo>
                        <a:pt x="285" y="139"/>
                      </a:lnTo>
                      <a:lnTo>
                        <a:pt x="292" y="142"/>
                      </a:lnTo>
                      <a:lnTo>
                        <a:pt x="296" y="145"/>
                      </a:lnTo>
                      <a:lnTo>
                        <a:pt x="306" y="148"/>
                      </a:lnTo>
                      <a:lnTo>
                        <a:pt x="322" y="164"/>
                      </a:lnTo>
                      <a:lnTo>
                        <a:pt x="322" y="176"/>
                      </a:lnTo>
                      <a:lnTo>
                        <a:pt x="331" y="187"/>
                      </a:lnTo>
                      <a:lnTo>
                        <a:pt x="333" y="192"/>
                      </a:lnTo>
                      <a:lnTo>
                        <a:pt x="347" y="215"/>
                      </a:lnTo>
                      <a:lnTo>
                        <a:pt x="335" y="234"/>
                      </a:lnTo>
                      <a:lnTo>
                        <a:pt x="331" y="234"/>
                      </a:lnTo>
                      <a:lnTo>
                        <a:pt x="320" y="234"/>
                      </a:lnTo>
                      <a:lnTo>
                        <a:pt x="316" y="226"/>
                      </a:lnTo>
                      <a:lnTo>
                        <a:pt x="310" y="226"/>
                      </a:lnTo>
                      <a:lnTo>
                        <a:pt x="304" y="228"/>
                      </a:lnTo>
                      <a:lnTo>
                        <a:pt x="275" y="184"/>
                      </a:lnTo>
                      <a:lnTo>
                        <a:pt x="257" y="187"/>
                      </a:lnTo>
                      <a:lnTo>
                        <a:pt x="240" y="184"/>
                      </a:lnTo>
                      <a:lnTo>
                        <a:pt x="234" y="189"/>
                      </a:lnTo>
                      <a:lnTo>
                        <a:pt x="228" y="198"/>
                      </a:lnTo>
                      <a:lnTo>
                        <a:pt x="226" y="192"/>
                      </a:lnTo>
                      <a:lnTo>
                        <a:pt x="218" y="206"/>
                      </a:lnTo>
                      <a:lnTo>
                        <a:pt x="207" y="226"/>
                      </a:lnTo>
                      <a:lnTo>
                        <a:pt x="197" y="217"/>
                      </a:lnTo>
                      <a:lnTo>
                        <a:pt x="185" y="212"/>
                      </a:lnTo>
                      <a:lnTo>
                        <a:pt x="177" y="212"/>
                      </a:lnTo>
                      <a:lnTo>
                        <a:pt x="166" y="206"/>
                      </a:lnTo>
                      <a:lnTo>
                        <a:pt x="160" y="212"/>
                      </a:lnTo>
                      <a:lnTo>
                        <a:pt x="152" y="184"/>
                      </a:lnTo>
                      <a:lnTo>
                        <a:pt x="138" y="159"/>
                      </a:lnTo>
                      <a:lnTo>
                        <a:pt x="125" y="128"/>
                      </a:lnTo>
                      <a:lnTo>
                        <a:pt x="113" y="111"/>
                      </a:lnTo>
                      <a:lnTo>
                        <a:pt x="103" y="95"/>
                      </a:lnTo>
                      <a:lnTo>
                        <a:pt x="82" y="95"/>
                      </a:lnTo>
                      <a:lnTo>
                        <a:pt x="62" y="103"/>
                      </a:lnTo>
                      <a:lnTo>
                        <a:pt x="53" y="92"/>
                      </a:lnTo>
                      <a:lnTo>
                        <a:pt x="33" y="84"/>
                      </a:lnTo>
                      <a:lnTo>
                        <a:pt x="23" y="75"/>
                      </a:lnTo>
                      <a:lnTo>
                        <a:pt x="23" y="42"/>
                      </a:lnTo>
                      <a:lnTo>
                        <a:pt x="25" y="25"/>
                      </a:lnTo>
                      <a:lnTo>
                        <a:pt x="0"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69" name="Freeform 17"/>
                <p:cNvSpPr>
                  <a:spLocks/>
                </p:cNvSpPr>
                <p:nvPr/>
              </p:nvSpPr>
              <p:spPr bwMode="auto">
                <a:xfrm>
                  <a:off x="4345" y="2571"/>
                  <a:ext cx="209" cy="308"/>
                </a:xfrm>
                <a:custGeom>
                  <a:avLst/>
                  <a:gdLst/>
                  <a:ahLst/>
                  <a:cxnLst>
                    <a:cxn ang="0">
                      <a:pos x="0" y="8"/>
                    </a:cxn>
                    <a:cxn ang="0">
                      <a:pos x="21" y="0"/>
                    </a:cxn>
                    <a:cxn ang="0">
                      <a:pos x="46" y="14"/>
                    </a:cxn>
                    <a:cxn ang="0">
                      <a:pos x="50" y="28"/>
                    </a:cxn>
                    <a:cxn ang="0">
                      <a:pos x="50" y="33"/>
                    </a:cxn>
                    <a:cxn ang="0">
                      <a:pos x="56" y="36"/>
                    </a:cxn>
                    <a:cxn ang="0">
                      <a:pos x="56" y="42"/>
                    </a:cxn>
                    <a:cxn ang="0">
                      <a:pos x="64" y="45"/>
                    </a:cxn>
                    <a:cxn ang="0">
                      <a:pos x="64" y="56"/>
                    </a:cxn>
                    <a:cxn ang="0">
                      <a:pos x="89" y="89"/>
                    </a:cxn>
                    <a:cxn ang="0">
                      <a:pos x="92" y="89"/>
                    </a:cxn>
                    <a:cxn ang="0">
                      <a:pos x="96" y="97"/>
                    </a:cxn>
                    <a:cxn ang="0">
                      <a:pos x="100" y="106"/>
                    </a:cxn>
                    <a:cxn ang="0">
                      <a:pos x="104" y="106"/>
                    </a:cxn>
                    <a:cxn ang="0">
                      <a:pos x="121" y="117"/>
                    </a:cxn>
                    <a:cxn ang="0">
                      <a:pos x="154" y="122"/>
                    </a:cxn>
                    <a:cxn ang="0">
                      <a:pos x="156" y="161"/>
                    </a:cxn>
                    <a:cxn ang="0">
                      <a:pos x="164" y="167"/>
                    </a:cxn>
                    <a:cxn ang="0">
                      <a:pos x="162" y="181"/>
                    </a:cxn>
                    <a:cxn ang="0">
                      <a:pos x="181" y="200"/>
                    </a:cxn>
                    <a:cxn ang="0">
                      <a:pos x="198" y="209"/>
                    </a:cxn>
                    <a:cxn ang="0">
                      <a:pos x="198" y="273"/>
                    </a:cxn>
                    <a:cxn ang="0">
                      <a:pos x="208" y="298"/>
                    </a:cxn>
                    <a:cxn ang="0">
                      <a:pos x="202" y="306"/>
                    </a:cxn>
                    <a:cxn ang="0">
                      <a:pos x="191" y="309"/>
                    </a:cxn>
                    <a:cxn ang="0">
                      <a:pos x="189" y="287"/>
                    </a:cxn>
                    <a:cxn ang="0">
                      <a:pos x="169" y="309"/>
                    </a:cxn>
                    <a:cxn ang="0">
                      <a:pos x="156" y="276"/>
                    </a:cxn>
                    <a:cxn ang="0">
                      <a:pos x="148" y="253"/>
                    </a:cxn>
                    <a:cxn ang="0">
                      <a:pos x="125" y="223"/>
                    </a:cxn>
                    <a:cxn ang="0">
                      <a:pos x="119" y="223"/>
                    </a:cxn>
                    <a:cxn ang="0">
                      <a:pos x="98" y="206"/>
                    </a:cxn>
                    <a:cxn ang="0">
                      <a:pos x="94" y="189"/>
                    </a:cxn>
                    <a:cxn ang="0">
                      <a:pos x="94" y="178"/>
                    </a:cxn>
                    <a:cxn ang="0">
                      <a:pos x="77" y="134"/>
                    </a:cxn>
                    <a:cxn ang="0">
                      <a:pos x="69" y="106"/>
                    </a:cxn>
                    <a:cxn ang="0">
                      <a:pos x="48" y="81"/>
                    </a:cxn>
                    <a:cxn ang="0">
                      <a:pos x="19" y="42"/>
                    </a:cxn>
                    <a:cxn ang="0">
                      <a:pos x="0" y="8"/>
                    </a:cxn>
                  </a:cxnLst>
                  <a:rect l="0" t="0" r="r" b="b"/>
                  <a:pathLst>
                    <a:path w="209" h="310">
                      <a:moveTo>
                        <a:pt x="0" y="8"/>
                      </a:moveTo>
                      <a:lnTo>
                        <a:pt x="21" y="0"/>
                      </a:lnTo>
                      <a:lnTo>
                        <a:pt x="46" y="14"/>
                      </a:lnTo>
                      <a:lnTo>
                        <a:pt x="50" y="28"/>
                      </a:lnTo>
                      <a:lnTo>
                        <a:pt x="50" y="33"/>
                      </a:lnTo>
                      <a:lnTo>
                        <a:pt x="56" y="36"/>
                      </a:lnTo>
                      <a:lnTo>
                        <a:pt x="56" y="42"/>
                      </a:lnTo>
                      <a:lnTo>
                        <a:pt x="64" y="45"/>
                      </a:lnTo>
                      <a:lnTo>
                        <a:pt x="64" y="56"/>
                      </a:lnTo>
                      <a:lnTo>
                        <a:pt x="89" y="89"/>
                      </a:lnTo>
                      <a:lnTo>
                        <a:pt x="92" y="89"/>
                      </a:lnTo>
                      <a:lnTo>
                        <a:pt x="96" y="97"/>
                      </a:lnTo>
                      <a:lnTo>
                        <a:pt x="100" y="106"/>
                      </a:lnTo>
                      <a:lnTo>
                        <a:pt x="104" y="106"/>
                      </a:lnTo>
                      <a:lnTo>
                        <a:pt x="121" y="117"/>
                      </a:lnTo>
                      <a:lnTo>
                        <a:pt x="154" y="122"/>
                      </a:lnTo>
                      <a:lnTo>
                        <a:pt x="156" y="161"/>
                      </a:lnTo>
                      <a:lnTo>
                        <a:pt x="164" y="167"/>
                      </a:lnTo>
                      <a:lnTo>
                        <a:pt x="162" y="181"/>
                      </a:lnTo>
                      <a:lnTo>
                        <a:pt x="181" y="200"/>
                      </a:lnTo>
                      <a:lnTo>
                        <a:pt x="198" y="209"/>
                      </a:lnTo>
                      <a:lnTo>
                        <a:pt x="198" y="273"/>
                      </a:lnTo>
                      <a:lnTo>
                        <a:pt x="208" y="298"/>
                      </a:lnTo>
                      <a:lnTo>
                        <a:pt x="202" y="306"/>
                      </a:lnTo>
                      <a:lnTo>
                        <a:pt x="191" y="309"/>
                      </a:lnTo>
                      <a:lnTo>
                        <a:pt x="189" y="287"/>
                      </a:lnTo>
                      <a:lnTo>
                        <a:pt x="169" y="309"/>
                      </a:lnTo>
                      <a:lnTo>
                        <a:pt x="156" y="276"/>
                      </a:lnTo>
                      <a:lnTo>
                        <a:pt x="148" y="253"/>
                      </a:lnTo>
                      <a:lnTo>
                        <a:pt x="125" y="223"/>
                      </a:lnTo>
                      <a:lnTo>
                        <a:pt x="119" y="223"/>
                      </a:lnTo>
                      <a:lnTo>
                        <a:pt x="98" y="206"/>
                      </a:lnTo>
                      <a:lnTo>
                        <a:pt x="94" y="189"/>
                      </a:lnTo>
                      <a:lnTo>
                        <a:pt x="94" y="178"/>
                      </a:lnTo>
                      <a:lnTo>
                        <a:pt x="77" y="134"/>
                      </a:lnTo>
                      <a:lnTo>
                        <a:pt x="69" y="106"/>
                      </a:lnTo>
                      <a:lnTo>
                        <a:pt x="48" y="81"/>
                      </a:lnTo>
                      <a:lnTo>
                        <a:pt x="19" y="42"/>
                      </a:lnTo>
                      <a:lnTo>
                        <a:pt x="0" y="8"/>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70" name="Freeform 18"/>
                <p:cNvSpPr>
                  <a:spLocks/>
                </p:cNvSpPr>
                <p:nvPr/>
              </p:nvSpPr>
              <p:spPr bwMode="auto">
                <a:xfrm>
                  <a:off x="4716" y="2238"/>
                  <a:ext cx="205" cy="341"/>
                </a:xfrm>
                <a:custGeom>
                  <a:avLst/>
                  <a:gdLst/>
                  <a:ahLst/>
                  <a:cxnLst>
                    <a:cxn ang="0">
                      <a:pos x="14" y="0"/>
                    </a:cxn>
                    <a:cxn ang="0">
                      <a:pos x="31" y="0"/>
                    </a:cxn>
                    <a:cxn ang="0">
                      <a:pos x="51" y="36"/>
                    </a:cxn>
                    <a:cxn ang="0">
                      <a:pos x="47" y="70"/>
                    </a:cxn>
                    <a:cxn ang="0">
                      <a:pos x="59" y="81"/>
                    </a:cxn>
                    <a:cxn ang="0">
                      <a:pos x="65" y="103"/>
                    </a:cxn>
                    <a:cxn ang="0">
                      <a:pos x="78" y="114"/>
                    </a:cxn>
                    <a:cxn ang="0">
                      <a:pos x="94" y="117"/>
                    </a:cxn>
                    <a:cxn ang="0">
                      <a:pos x="118" y="134"/>
                    </a:cxn>
                    <a:cxn ang="0">
                      <a:pos x="133" y="153"/>
                    </a:cxn>
                    <a:cxn ang="0">
                      <a:pos x="137" y="153"/>
                    </a:cxn>
                    <a:cxn ang="0">
                      <a:pos x="157" y="170"/>
                    </a:cxn>
                    <a:cxn ang="0">
                      <a:pos x="157" y="212"/>
                    </a:cxn>
                    <a:cxn ang="0">
                      <a:pos x="163" y="231"/>
                    </a:cxn>
                    <a:cxn ang="0">
                      <a:pos x="169" y="242"/>
                    </a:cxn>
                    <a:cxn ang="0">
                      <a:pos x="177" y="254"/>
                    </a:cxn>
                    <a:cxn ang="0">
                      <a:pos x="184" y="268"/>
                    </a:cxn>
                    <a:cxn ang="0">
                      <a:pos x="188" y="284"/>
                    </a:cxn>
                    <a:cxn ang="0">
                      <a:pos x="204" y="298"/>
                    </a:cxn>
                    <a:cxn ang="0">
                      <a:pos x="202" y="315"/>
                    </a:cxn>
                    <a:cxn ang="0">
                      <a:pos x="186" y="318"/>
                    </a:cxn>
                    <a:cxn ang="0">
                      <a:pos x="180" y="304"/>
                    </a:cxn>
                    <a:cxn ang="0">
                      <a:pos x="169" y="304"/>
                    </a:cxn>
                    <a:cxn ang="0">
                      <a:pos x="169" y="340"/>
                    </a:cxn>
                    <a:cxn ang="0">
                      <a:pos x="159" y="340"/>
                    </a:cxn>
                    <a:cxn ang="0">
                      <a:pos x="147" y="323"/>
                    </a:cxn>
                    <a:cxn ang="0">
                      <a:pos x="139" y="315"/>
                    </a:cxn>
                    <a:cxn ang="0">
                      <a:pos x="139" y="295"/>
                    </a:cxn>
                    <a:cxn ang="0">
                      <a:pos x="122" y="295"/>
                    </a:cxn>
                    <a:cxn ang="0">
                      <a:pos x="116" y="315"/>
                    </a:cxn>
                    <a:cxn ang="0">
                      <a:pos x="110" y="295"/>
                    </a:cxn>
                    <a:cxn ang="0">
                      <a:pos x="108" y="276"/>
                    </a:cxn>
                    <a:cxn ang="0">
                      <a:pos x="129" y="268"/>
                    </a:cxn>
                    <a:cxn ang="0">
                      <a:pos x="141" y="273"/>
                    </a:cxn>
                    <a:cxn ang="0">
                      <a:pos x="143" y="240"/>
                    </a:cxn>
                    <a:cxn ang="0">
                      <a:pos x="131" y="229"/>
                    </a:cxn>
                    <a:cxn ang="0">
                      <a:pos x="124" y="201"/>
                    </a:cxn>
                    <a:cxn ang="0">
                      <a:pos x="118" y="167"/>
                    </a:cxn>
                    <a:cxn ang="0">
                      <a:pos x="96" y="156"/>
                    </a:cxn>
                    <a:cxn ang="0">
                      <a:pos x="86" y="142"/>
                    </a:cxn>
                    <a:cxn ang="0">
                      <a:pos x="69" y="134"/>
                    </a:cxn>
                    <a:cxn ang="0">
                      <a:pos x="78" y="164"/>
                    </a:cxn>
                    <a:cxn ang="0">
                      <a:pos x="59" y="178"/>
                    </a:cxn>
                    <a:cxn ang="0">
                      <a:pos x="47" y="145"/>
                    </a:cxn>
                    <a:cxn ang="0">
                      <a:pos x="37" y="137"/>
                    </a:cxn>
                    <a:cxn ang="0">
                      <a:pos x="37" y="117"/>
                    </a:cxn>
                    <a:cxn ang="0">
                      <a:pos x="24" y="95"/>
                    </a:cxn>
                    <a:cxn ang="0">
                      <a:pos x="8" y="81"/>
                    </a:cxn>
                    <a:cxn ang="0">
                      <a:pos x="0" y="67"/>
                    </a:cxn>
                    <a:cxn ang="0">
                      <a:pos x="4" y="56"/>
                    </a:cxn>
                    <a:cxn ang="0">
                      <a:pos x="16" y="61"/>
                    </a:cxn>
                    <a:cxn ang="0">
                      <a:pos x="20" y="47"/>
                    </a:cxn>
                    <a:cxn ang="0">
                      <a:pos x="16" y="28"/>
                    </a:cxn>
                    <a:cxn ang="0">
                      <a:pos x="14" y="0"/>
                    </a:cxn>
                  </a:cxnLst>
                  <a:rect l="0" t="0" r="r" b="b"/>
                  <a:pathLst>
                    <a:path w="205" h="341">
                      <a:moveTo>
                        <a:pt x="14" y="0"/>
                      </a:moveTo>
                      <a:lnTo>
                        <a:pt x="31" y="0"/>
                      </a:lnTo>
                      <a:lnTo>
                        <a:pt x="51" y="36"/>
                      </a:lnTo>
                      <a:lnTo>
                        <a:pt x="47" y="70"/>
                      </a:lnTo>
                      <a:lnTo>
                        <a:pt x="59" y="81"/>
                      </a:lnTo>
                      <a:lnTo>
                        <a:pt x="65" y="103"/>
                      </a:lnTo>
                      <a:lnTo>
                        <a:pt x="78" y="114"/>
                      </a:lnTo>
                      <a:lnTo>
                        <a:pt x="94" y="117"/>
                      </a:lnTo>
                      <a:lnTo>
                        <a:pt x="118" y="134"/>
                      </a:lnTo>
                      <a:lnTo>
                        <a:pt x="133" y="153"/>
                      </a:lnTo>
                      <a:lnTo>
                        <a:pt x="137" y="153"/>
                      </a:lnTo>
                      <a:lnTo>
                        <a:pt x="157" y="170"/>
                      </a:lnTo>
                      <a:lnTo>
                        <a:pt x="157" y="212"/>
                      </a:lnTo>
                      <a:lnTo>
                        <a:pt x="163" y="231"/>
                      </a:lnTo>
                      <a:lnTo>
                        <a:pt x="169" y="242"/>
                      </a:lnTo>
                      <a:lnTo>
                        <a:pt x="177" y="254"/>
                      </a:lnTo>
                      <a:lnTo>
                        <a:pt x="184" y="268"/>
                      </a:lnTo>
                      <a:lnTo>
                        <a:pt x="188" y="284"/>
                      </a:lnTo>
                      <a:lnTo>
                        <a:pt x="204" y="298"/>
                      </a:lnTo>
                      <a:lnTo>
                        <a:pt x="202" y="315"/>
                      </a:lnTo>
                      <a:lnTo>
                        <a:pt x="186" y="318"/>
                      </a:lnTo>
                      <a:lnTo>
                        <a:pt x="180" y="304"/>
                      </a:lnTo>
                      <a:lnTo>
                        <a:pt x="169" y="304"/>
                      </a:lnTo>
                      <a:lnTo>
                        <a:pt x="169" y="340"/>
                      </a:lnTo>
                      <a:lnTo>
                        <a:pt x="159" y="340"/>
                      </a:lnTo>
                      <a:lnTo>
                        <a:pt x="147" y="323"/>
                      </a:lnTo>
                      <a:lnTo>
                        <a:pt x="139" y="315"/>
                      </a:lnTo>
                      <a:lnTo>
                        <a:pt x="139" y="295"/>
                      </a:lnTo>
                      <a:lnTo>
                        <a:pt x="122" y="295"/>
                      </a:lnTo>
                      <a:lnTo>
                        <a:pt x="116" y="315"/>
                      </a:lnTo>
                      <a:lnTo>
                        <a:pt x="110" y="295"/>
                      </a:lnTo>
                      <a:lnTo>
                        <a:pt x="108" y="276"/>
                      </a:lnTo>
                      <a:lnTo>
                        <a:pt x="129" y="268"/>
                      </a:lnTo>
                      <a:lnTo>
                        <a:pt x="141" y="273"/>
                      </a:lnTo>
                      <a:lnTo>
                        <a:pt x="143" y="240"/>
                      </a:lnTo>
                      <a:lnTo>
                        <a:pt x="131" y="229"/>
                      </a:lnTo>
                      <a:lnTo>
                        <a:pt x="124" y="201"/>
                      </a:lnTo>
                      <a:lnTo>
                        <a:pt x="118" y="167"/>
                      </a:lnTo>
                      <a:lnTo>
                        <a:pt x="96" y="156"/>
                      </a:lnTo>
                      <a:lnTo>
                        <a:pt x="86" y="142"/>
                      </a:lnTo>
                      <a:lnTo>
                        <a:pt x="69" y="134"/>
                      </a:lnTo>
                      <a:lnTo>
                        <a:pt x="78" y="164"/>
                      </a:lnTo>
                      <a:lnTo>
                        <a:pt x="59" y="178"/>
                      </a:lnTo>
                      <a:lnTo>
                        <a:pt x="47" y="145"/>
                      </a:lnTo>
                      <a:lnTo>
                        <a:pt x="37" y="137"/>
                      </a:lnTo>
                      <a:lnTo>
                        <a:pt x="37" y="117"/>
                      </a:lnTo>
                      <a:lnTo>
                        <a:pt x="24" y="95"/>
                      </a:lnTo>
                      <a:lnTo>
                        <a:pt x="8" y="81"/>
                      </a:lnTo>
                      <a:lnTo>
                        <a:pt x="0" y="67"/>
                      </a:lnTo>
                      <a:lnTo>
                        <a:pt x="4" y="56"/>
                      </a:lnTo>
                      <a:lnTo>
                        <a:pt x="16" y="61"/>
                      </a:lnTo>
                      <a:lnTo>
                        <a:pt x="20" y="47"/>
                      </a:lnTo>
                      <a:lnTo>
                        <a:pt x="16" y="28"/>
                      </a:lnTo>
                      <a:lnTo>
                        <a:pt x="14"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71" name="Freeform 19"/>
                <p:cNvSpPr>
                  <a:spLocks/>
                </p:cNvSpPr>
                <p:nvPr/>
              </p:nvSpPr>
              <p:spPr bwMode="auto">
                <a:xfrm>
                  <a:off x="4672" y="1661"/>
                  <a:ext cx="149" cy="290"/>
                </a:xfrm>
                <a:custGeom>
                  <a:avLst/>
                  <a:gdLst/>
                  <a:ahLst/>
                  <a:cxnLst>
                    <a:cxn ang="0">
                      <a:pos x="31" y="0"/>
                    </a:cxn>
                    <a:cxn ang="0">
                      <a:pos x="60" y="20"/>
                    </a:cxn>
                    <a:cxn ang="0">
                      <a:pos x="77" y="36"/>
                    </a:cxn>
                    <a:cxn ang="0">
                      <a:pos x="89" y="62"/>
                    </a:cxn>
                    <a:cxn ang="0">
                      <a:pos x="99" y="62"/>
                    </a:cxn>
                    <a:cxn ang="0">
                      <a:pos x="97" y="78"/>
                    </a:cxn>
                    <a:cxn ang="0">
                      <a:pos x="108" y="89"/>
                    </a:cxn>
                    <a:cxn ang="0">
                      <a:pos x="116" y="106"/>
                    </a:cxn>
                    <a:cxn ang="0">
                      <a:pos x="135" y="140"/>
                    </a:cxn>
                    <a:cxn ang="0">
                      <a:pos x="149" y="179"/>
                    </a:cxn>
                    <a:cxn ang="0">
                      <a:pos x="124" y="176"/>
                    </a:cxn>
                    <a:cxn ang="0">
                      <a:pos x="104" y="171"/>
                    </a:cxn>
                    <a:cxn ang="0">
                      <a:pos x="118" y="199"/>
                    </a:cxn>
                    <a:cxn ang="0">
                      <a:pos x="118" y="215"/>
                    </a:cxn>
                    <a:cxn ang="0">
                      <a:pos x="118" y="232"/>
                    </a:cxn>
                    <a:cxn ang="0">
                      <a:pos x="110" y="224"/>
                    </a:cxn>
                    <a:cxn ang="0">
                      <a:pos x="101" y="210"/>
                    </a:cxn>
                    <a:cxn ang="0">
                      <a:pos x="83" y="193"/>
                    </a:cxn>
                    <a:cxn ang="0">
                      <a:pos x="74" y="185"/>
                    </a:cxn>
                    <a:cxn ang="0">
                      <a:pos x="58" y="193"/>
                    </a:cxn>
                    <a:cxn ang="0">
                      <a:pos x="48" y="199"/>
                    </a:cxn>
                    <a:cxn ang="0">
                      <a:pos x="54" y="213"/>
                    </a:cxn>
                    <a:cxn ang="0">
                      <a:pos x="70" y="224"/>
                    </a:cxn>
                    <a:cxn ang="0">
                      <a:pos x="85" y="235"/>
                    </a:cxn>
                    <a:cxn ang="0">
                      <a:pos x="91" y="254"/>
                    </a:cxn>
                    <a:cxn ang="0">
                      <a:pos x="89" y="280"/>
                    </a:cxn>
                    <a:cxn ang="0">
                      <a:pos x="89" y="288"/>
                    </a:cxn>
                    <a:cxn ang="0">
                      <a:pos x="83" y="288"/>
                    </a:cxn>
                    <a:cxn ang="0">
                      <a:pos x="74" y="280"/>
                    </a:cxn>
                    <a:cxn ang="0">
                      <a:pos x="70" y="277"/>
                    </a:cxn>
                    <a:cxn ang="0">
                      <a:pos x="64" y="271"/>
                    </a:cxn>
                    <a:cxn ang="0">
                      <a:pos x="58" y="285"/>
                    </a:cxn>
                    <a:cxn ang="0">
                      <a:pos x="48" y="288"/>
                    </a:cxn>
                    <a:cxn ang="0">
                      <a:pos x="41" y="277"/>
                    </a:cxn>
                    <a:cxn ang="0">
                      <a:pos x="41" y="252"/>
                    </a:cxn>
                    <a:cxn ang="0">
                      <a:pos x="39" y="238"/>
                    </a:cxn>
                    <a:cxn ang="0">
                      <a:pos x="29" y="229"/>
                    </a:cxn>
                    <a:cxn ang="0">
                      <a:pos x="19" y="243"/>
                    </a:cxn>
                    <a:cxn ang="0">
                      <a:pos x="4" y="243"/>
                    </a:cxn>
                    <a:cxn ang="0">
                      <a:pos x="0" y="232"/>
                    </a:cxn>
                    <a:cxn ang="0">
                      <a:pos x="4" y="204"/>
                    </a:cxn>
                    <a:cxn ang="0">
                      <a:pos x="15" y="187"/>
                    </a:cxn>
                    <a:cxn ang="0">
                      <a:pos x="14" y="143"/>
                    </a:cxn>
                    <a:cxn ang="0">
                      <a:pos x="14" y="131"/>
                    </a:cxn>
                    <a:cxn ang="0">
                      <a:pos x="25" y="129"/>
                    </a:cxn>
                    <a:cxn ang="0">
                      <a:pos x="35" y="140"/>
                    </a:cxn>
                    <a:cxn ang="0">
                      <a:pos x="52" y="145"/>
                    </a:cxn>
                    <a:cxn ang="0">
                      <a:pos x="52" y="126"/>
                    </a:cxn>
                    <a:cxn ang="0">
                      <a:pos x="45" y="115"/>
                    </a:cxn>
                    <a:cxn ang="0">
                      <a:pos x="41" y="106"/>
                    </a:cxn>
                    <a:cxn ang="0">
                      <a:pos x="46" y="106"/>
                    </a:cxn>
                    <a:cxn ang="0">
                      <a:pos x="50" y="106"/>
                    </a:cxn>
                    <a:cxn ang="0">
                      <a:pos x="54" y="106"/>
                    </a:cxn>
                    <a:cxn ang="0">
                      <a:pos x="58" y="106"/>
                    </a:cxn>
                    <a:cxn ang="0">
                      <a:pos x="64" y="98"/>
                    </a:cxn>
                    <a:cxn ang="0">
                      <a:pos x="62" y="89"/>
                    </a:cxn>
                    <a:cxn ang="0">
                      <a:pos x="56" y="70"/>
                    </a:cxn>
                    <a:cxn ang="0">
                      <a:pos x="45" y="50"/>
                    </a:cxn>
                    <a:cxn ang="0">
                      <a:pos x="29" y="39"/>
                    </a:cxn>
                    <a:cxn ang="0">
                      <a:pos x="23" y="28"/>
                    </a:cxn>
                    <a:cxn ang="0">
                      <a:pos x="31" y="0"/>
                    </a:cxn>
                  </a:cxnLst>
                  <a:rect l="0" t="0" r="r" b="b"/>
                  <a:pathLst>
                    <a:path w="150" h="289">
                      <a:moveTo>
                        <a:pt x="31" y="0"/>
                      </a:moveTo>
                      <a:lnTo>
                        <a:pt x="60" y="20"/>
                      </a:lnTo>
                      <a:lnTo>
                        <a:pt x="77" y="36"/>
                      </a:lnTo>
                      <a:lnTo>
                        <a:pt x="89" y="62"/>
                      </a:lnTo>
                      <a:lnTo>
                        <a:pt x="99" y="62"/>
                      </a:lnTo>
                      <a:lnTo>
                        <a:pt x="97" y="78"/>
                      </a:lnTo>
                      <a:lnTo>
                        <a:pt x="108" y="89"/>
                      </a:lnTo>
                      <a:lnTo>
                        <a:pt x="116" y="106"/>
                      </a:lnTo>
                      <a:lnTo>
                        <a:pt x="135" y="140"/>
                      </a:lnTo>
                      <a:lnTo>
                        <a:pt x="149" y="179"/>
                      </a:lnTo>
                      <a:lnTo>
                        <a:pt x="124" y="176"/>
                      </a:lnTo>
                      <a:lnTo>
                        <a:pt x="104" y="171"/>
                      </a:lnTo>
                      <a:lnTo>
                        <a:pt x="118" y="199"/>
                      </a:lnTo>
                      <a:lnTo>
                        <a:pt x="118" y="215"/>
                      </a:lnTo>
                      <a:lnTo>
                        <a:pt x="118" y="232"/>
                      </a:lnTo>
                      <a:lnTo>
                        <a:pt x="110" y="224"/>
                      </a:lnTo>
                      <a:lnTo>
                        <a:pt x="101" y="210"/>
                      </a:lnTo>
                      <a:lnTo>
                        <a:pt x="83" y="193"/>
                      </a:lnTo>
                      <a:lnTo>
                        <a:pt x="74" y="185"/>
                      </a:lnTo>
                      <a:lnTo>
                        <a:pt x="58" y="193"/>
                      </a:lnTo>
                      <a:lnTo>
                        <a:pt x="48" y="199"/>
                      </a:lnTo>
                      <a:lnTo>
                        <a:pt x="54" y="213"/>
                      </a:lnTo>
                      <a:lnTo>
                        <a:pt x="70" y="224"/>
                      </a:lnTo>
                      <a:lnTo>
                        <a:pt x="85" y="235"/>
                      </a:lnTo>
                      <a:lnTo>
                        <a:pt x="91" y="254"/>
                      </a:lnTo>
                      <a:lnTo>
                        <a:pt x="89" y="280"/>
                      </a:lnTo>
                      <a:lnTo>
                        <a:pt x="89" y="288"/>
                      </a:lnTo>
                      <a:lnTo>
                        <a:pt x="83" y="288"/>
                      </a:lnTo>
                      <a:lnTo>
                        <a:pt x="74" y="280"/>
                      </a:lnTo>
                      <a:lnTo>
                        <a:pt x="70" y="277"/>
                      </a:lnTo>
                      <a:lnTo>
                        <a:pt x="64" y="271"/>
                      </a:lnTo>
                      <a:lnTo>
                        <a:pt x="58" y="285"/>
                      </a:lnTo>
                      <a:lnTo>
                        <a:pt x="48" y="288"/>
                      </a:lnTo>
                      <a:lnTo>
                        <a:pt x="41" y="277"/>
                      </a:lnTo>
                      <a:lnTo>
                        <a:pt x="41" y="252"/>
                      </a:lnTo>
                      <a:lnTo>
                        <a:pt x="39" y="238"/>
                      </a:lnTo>
                      <a:lnTo>
                        <a:pt x="29" y="229"/>
                      </a:lnTo>
                      <a:lnTo>
                        <a:pt x="19" y="243"/>
                      </a:lnTo>
                      <a:lnTo>
                        <a:pt x="4" y="243"/>
                      </a:lnTo>
                      <a:lnTo>
                        <a:pt x="0" y="232"/>
                      </a:lnTo>
                      <a:lnTo>
                        <a:pt x="4" y="204"/>
                      </a:lnTo>
                      <a:lnTo>
                        <a:pt x="15" y="187"/>
                      </a:lnTo>
                      <a:lnTo>
                        <a:pt x="14" y="143"/>
                      </a:lnTo>
                      <a:lnTo>
                        <a:pt x="14" y="131"/>
                      </a:lnTo>
                      <a:lnTo>
                        <a:pt x="25" y="129"/>
                      </a:lnTo>
                      <a:lnTo>
                        <a:pt x="35" y="140"/>
                      </a:lnTo>
                      <a:lnTo>
                        <a:pt x="52" y="145"/>
                      </a:lnTo>
                      <a:lnTo>
                        <a:pt x="52" y="126"/>
                      </a:lnTo>
                      <a:lnTo>
                        <a:pt x="45" y="115"/>
                      </a:lnTo>
                      <a:lnTo>
                        <a:pt x="41" y="106"/>
                      </a:lnTo>
                      <a:lnTo>
                        <a:pt x="46" y="106"/>
                      </a:lnTo>
                      <a:lnTo>
                        <a:pt x="50" y="106"/>
                      </a:lnTo>
                      <a:lnTo>
                        <a:pt x="54" y="106"/>
                      </a:lnTo>
                      <a:lnTo>
                        <a:pt x="58" y="106"/>
                      </a:lnTo>
                      <a:lnTo>
                        <a:pt x="64" y="98"/>
                      </a:lnTo>
                      <a:lnTo>
                        <a:pt x="62" y="89"/>
                      </a:lnTo>
                      <a:lnTo>
                        <a:pt x="56" y="70"/>
                      </a:lnTo>
                      <a:lnTo>
                        <a:pt x="45" y="50"/>
                      </a:lnTo>
                      <a:lnTo>
                        <a:pt x="29" y="39"/>
                      </a:lnTo>
                      <a:lnTo>
                        <a:pt x="23" y="28"/>
                      </a:lnTo>
                      <a:lnTo>
                        <a:pt x="31"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72" name="Freeform 20"/>
                <p:cNvSpPr>
                  <a:spLocks/>
                </p:cNvSpPr>
                <p:nvPr/>
              </p:nvSpPr>
              <p:spPr bwMode="auto">
                <a:xfrm>
                  <a:off x="4500" y="1313"/>
                  <a:ext cx="165" cy="236"/>
                </a:xfrm>
                <a:custGeom>
                  <a:avLst/>
                  <a:gdLst/>
                  <a:ahLst/>
                  <a:cxnLst>
                    <a:cxn ang="0">
                      <a:pos x="0" y="0"/>
                    </a:cxn>
                    <a:cxn ang="0">
                      <a:pos x="16" y="0"/>
                    </a:cxn>
                    <a:cxn ang="0">
                      <a:pos x="21" y="17"/>
                    </a:cxn>
                    <a:cxn ang="0">
                      <a:pos x="43" y="42"/>
                    </a:cxn>
                    <a:cxn ang="0">
                      <a:pos x="53" y="69"/>
                    </a:cxn>
                    <a:cxn ang="0">
                      <a:pos x="68" y="72"/>
                    </a:cxn>
                    <a:cxn ang="0">
                      <a:pos x="80" y="78"/>
                    </a:cxn>
                    <a:cxn ang="0">
                      <a:pos x="90" y="89"/>
                    </a:cxn>
                    <a:cxn ang="0">
                      <a:pos x="102" y="89"/>
                    </a:cxn>
                    <a:cxn ang="0">
                      <a:pos x="115" y="106"/>
                    </a:cxn>
                    <a:cxn ang="0">
                      <a:pos x="127" y="119"/>
                    </a:cxn>
                    <a:cxn ang="0">
                      <a:pos x="141" y="128"/>
                    </a:cxn>
                    <a:cxn ang="0">
                      <a:pos x="139" y="136"/>
                    </a:cxn>
                    <a:cxn ang="0">
                      <a:pos x="131" y="142"/>
                    </a:cxn>
                    <a:cxn ang="0">
                      <a:pos x="123" y="142"/>
                    </a:cxn>
                    <a:cxn ang="0">
                      <a:pos x="119" y="150"/>
                    </a:cxn>
                    <a:cxn ang="0">
                      <a:pos x="135" y="167"/>
                    </a:cxn>
                    <a:cxn ang="0">
                      <a:pos x="146" y="183"/>
                    </a:cxn>
                    <a:cxn ang="0">
                      <a:pos x="164" y="200"/>
                    </a:cxn>
                    <a:cxn ang="0">
                      <a:pos x="152" y="219"/>
                    </a:cxn>
                    <a:cxn ang="0">
                      <a:pos x="143" y="225"/>
                    </a:cxn>
                    <a:cxn ang="0">
                      <a:pos x="144" y="236"/>
                    </a:cxn>
                    <a:cxn ang="0">
                      <a:pos x="127" y="236"/>
                    </a:cxn>
                    <a:cxn ang="0">
                      <a:pos x="121" y="228"/>
                    </a:cxn>
                    <a:cxn ang="0">
                      <a:pos x="107" y="205"/>
                    </a:cxn>
                    <a:cxn ang="0">
                      <a:pos x="98" y="186"/>
                    </a:cxn>
                    <a:cxn ang="0">
                      <a:pos x="82" y="153"/>
                    </a:cxn>
                    <a:cxn ang="0">
                      <a:pos x="64" y="128"/>
                    </a:cxn>
                    <a:cxn ang="0">
                      <a:pos x="45" y="92"/>
                    </a:cxn>
                    <a:cxn ang="0">
                      <a:pos x="33" y="81"/>
                    </a:cxn>
                    <a:cxn ang="0">
                      <a:pos x="23" y="72"/>
                    </a:cxn>
                    <a:cxn ang="0">
                      <a:pos x="20" y="53"/>
                    </a:cxn>
                    <a:cxn ang="0">
                      <a:pos x="2" y="36"/>
                    </a:cxn>
                    <a:cxn ang="0">
                      <a:pos x="2" y="25"/>
                    </a:cxn>
                    <a:cxn ang="0">
                      <a:pos x="0" y="0"/>
                    </a:cxn>
                  </a:cxnLst>
                  <a:rect l="0" t="0" r="r" b="b"/>
                  <a:pathLst>
                    <a:path w="165" h="237">
                      <a:moveTo>
                        <a:pt x="0" y="0"/>
                      </a:moveTo>
                      <a:lnTo>
                        <a:pt x="16" y="0"/>
                      </a:lnTo>
                      <a:lnTo>
                        <a:pt x="21" y="17"/>
                      </a:lnTo>
                      <a:lnTo>
                        <a:pt x="43" y="42"/>
                      </a:lnTo>
                      <a:lnTo>
                        <a:pt x="53" y="69"/>
                      </a:lnTo>
                      <a:lnTo>
                        <a:pt x="68" y="72"/>
                      </a:lnTo>
                      <a:lnTo>
                        <a:pt x="80" y="78"/>
                      </a:lnTo>
                      <a:lnTo>
                        <a:pt x="90" y="89"/>
                      </a:lnTo>
                      <a:lnTo>
                        <a:pt x="102" y="89"/>
                      </a:lnTo>
                      <a:lnTo>
                        <a:pt x="115" y="106"/>
                      </a:lnTo>
                      <a:lnTo>
                        <a:pt x="127" y="119"/>
                      </a:lnTo>
                      <a:lnTo>
                        <a:pt x="141" y="128"/>
                      </a:lnTo>
                      <a:lnTo>
                        <a:pt x="139" y="136"/>
                      </a:lnTo>
                      <a:lnTo>
                        <a:pt x="131" y="142"/>
                      </a:lnTo>
                      <a:lnTo>
                        <a:pt x="123" y="142"/>
                      </a:lnTo>
                      <a:lnTo>
                        <a:pt x="119" y="150"/>
                      </a:lnTo>
                      <a:lnTo>
                        <a:pt x="135" y="167"/>
                      </a:lnTo>
                      <a:lnTo>
                        <a:pt x="146" y="183"/>
                      </a:lnTo>
                      <a:lnTo>
                        <a:pt x="164" y="200"/>
                      </a:lnTo>
                      <a:lnTo>
                        <a:pt x="152" y="219"/>
                      </a:lnTo>
                      <a:lnTo>
                        <a:pt x="143" y="225"/>
                      </a:lnTo>
                      <a:lnTo>
                        <a:pt x="144" y="236"/>
                      </a:lnTo>
                      <a:lnTo>
                        <a:pt x="127" y="236"/>
                      </a:lnTo>
                      <a:lnTo>
                        <a:pt x="121" y="228"/>
                      </a:lnTo>
                      <a:lnTo>
                        <a:pt x="107" y="205"/>
                      </a:lnTo>
                      <a:lnTo>
                        <a:pt x="98" y="186"/>
                      </a:lnTo>
                      <a:lnTo>
                        <a:pt x="82" y="153"/>
                      </a:lnTo>
                      <a:lnTo>
                        <a:pt x="64" y="128"/>
                      </a:lnTo>
                      <a:lnTo>
                        <a:pt x="45" y="92"/>
                      </a:lnTo>
                      <a:lnTo>
                        <a:pt x="33" y="81"/>
                      </a:lnTo>
                      <a:lnTo>
                        <a:pt x="23" y="72"/>
                      </a:lnTo>
                      <a:lnTo>
                        <a:pt x="20" y="53"/>
                      </a:lnTo>
                      <a:lnTo>
                        <a:pt x="2" y="36"/>
                      </a:lnTo>
                      <a:lnTo>
                        <a:pt x="2" y="25"/>
                      </a:lnTo>
                      <a:lnTo>
                        <a:pt x="0"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grpSp>
          <p:grpSp>
            <p:nvGrpSpPr>
              <p:cNvPr id="54" name="Group 30"/>
              <p:cNvGrpSpPr>
                <a:grpSpLocks/>
              </p:cNvGrpSpPr>
              <p:nvPr/>
            </p:nvGrpSpPr>
            <p:grpSpPr bwMode="auto">
              <a:xfrm>
                <a:off x="2366" y="829"/>
                <a:ext cx="2384" cy="2766"/>
                <a:chOff x="2366" y="829"/>
                <a:chExt cx="2384" cy="2766"/>
              </a:xfrm>
              <a:grpFill/>
            </p:grpSpPr>
            <p:sp>
              <p:nvSpPr>
                <p:cNvPr id="55" name="Freeform 22"/>
                <p:cNvSpPr>
                  <a:spLocks/>
                </p:cNvSpPr>
                <p:nvPr/>
              </p:nvSpPr>
              <p:spPr bwMode="auto">
                <a:xfrm>
                  <a:off x="2366" y="1795"/>
                  <a:ext cx="1187" cy="1800"/>
                </a:xfrm>
                <a:custGeom>
                  <a:avLst/>
                  <a:gdLst/>
                  <a:ahLst/>
                  <a:cxnLst>
                    <a:cxn ang="0">
                      <a:pos x="906" y="290"/>
                    </a:cxn>
                    <a:cxn ang="0">
                      <a:pos x="1017" y="589"/>
                    </a:cxn>
                    <a:cxn ang="0">
                      <a:pos x="1062" y="664"/>
                    </a:cxn>
                    <a:cxn ang="0">
                      <a:pos x="1159" y="645"/>
                    </a:cxn>
                    <a:cxn ang="0">
                      <a:pos x="1184" y="718"/>
                    </a:cxn>
                    <a:cxn ang="0">
                      <a:pos x="1067" y="919"/>
                    </a:cxn>
                    <a:cxn ang="0">
                      <a:pos x="972" y="1150"/>
                    </a:cxn>
                    <a:cxn ang="0">
                      <a:pos x="986" y="1234"/>
                    </a:cxn>
                    <a:cxn ang="0">
                      <a:pos x="986" y="1318"/>
                    </a:cxn>
                    <a:cxn ang="0">
                      <a:pos x="943" y="1349"/>
                    </a:cxn>
                    <a:cxn ang="0">
                      <a:pos x="881" y="1463"/>
                    </a:cxn>
                    <a:cxn ang="0">
                      <a:pos x="857" y="1561"/>
                    </a:cxn>
                    <a:cxn ang="0">
                      <a:pos x="799" y="1695"/>
                    </a:cxn>
                    <a:cxn ang="0">
                      <a:pos x="766" y="1725"/>
                    </a:cxn>
                    <a:cxn ang="0">
                      <a:pos x="694" y="1792"/>
                    </a:cxn>
                    <a:cxn ang="0">
                      <a:pos x="607" y="1770"/>
                    </a:cxn>
                    <a:cxn ang="0">
                      <a:pos x="597" y="1706"/>
                    </a:cxn>
                    <a:cxn ang="0">
                      <a:pos x="558" y="1617"/>
                    </a:cxn>
                    <a:cxn ang="0">
                      <a:pos x="550" y="1541"/>
                    </a:cxn>
                    <a:cxn ang="0">
                      <a:pos x="539" y="1491"/>
                    </a:cxn>
                    <a:cxn ang="0">
                      <a:pos x="502" y="1435"/>
                    </a:cxn>
                    <a:cxn ang="0">
                      <a:pos x="478" y="1362"/>
                    </a:cxn>
                    <a:cxn ang="0">
                      <a:pos x="511" y="1240"/>
                    </a:cxn>
                    <a:cxn ang="0">
                      <a:pos x="496" y="1067"/>
                    </a:cxn>
                    <a:cxn ang="0">
                      <a:pos x="443" y="980"/>
                    </a:cxn>
                    <a:cxn ang="0">
                      <a:pos x="436" y="843"/>
                    </a:cxn>
                    <a:cxn ang="0">
                      <a:pos x="360" y="793"/>
                    </a:cxn>
                    <a:cxn ang="0">
                      <a:pos x="261" y="807"/>
                    </a:cxn>
                    <a:cxn ang="0">
                      <a:pos x="56" y="698"/>
                    </a:cxn>
                    <a:cxn ang="0">
                      <a:pos x="10" y="522"/>
                    </a:cxn>
                    <a:cxn ang="0">
                      <a:pos x="47" y="396"/>
                    </a:cxn>
                    <a:cxn ang="0">
                      <a:pos x="115" y="260"/>
                    </a:cxn>
                    <a:cxn ang="0">
                      <a:pos x="216" y="156"/>
                    </a:cxn>
                    <a:cxn ang="0">
                      <a:pos x="292" y="47"/>
                    </a:cxn>
                    <a:cxn ang="0">
                      <a:pos x="362" y="75"/>
                    </a:cxn>
                    <a:cxn ang="0">
                      <a:pos x="437" y="28"/>
                    </a:cxn>
                    <a:cxn ang="0">
                      <a:pos x="490" y="6"/>
                    </a:cxn>
                    <a:cxn ang="0">
                      <a:pos x="531" y="61"/>
                    </a:cxn>
                    <a:cxn ang="0">
                      <a:pos x="612" y="151"/>
                    </a:cxn>
                    <a:cxn ang="0">
                      <a:pos x="669" y="109"/>
                    </a:cxn>
                    <a:cxn ang="0">
                      <a:pos x="754" y="140"/>
                    </a:cxn>
                    <a:cxn ang="0">
                      <a:pos x="848" y="137"/>
                    </a:cxn>
                  </a:cxnLst>
                  <a:rect l="0" t="0" r="r" b="b"/>
                  <a:pathLst>
                    <a:path w="1187" h="1799">
                      <a:moveTo>
                        <a:pt x="887" y="215"/>
                      </a:moveTo>
                      <a:lnTo>
                        <a:pt x="906" y="290"/>
                      </a:lnTo>
                      <a:lnTo>
                        <a:pt x="943" y="405"/>
                      </a:lnTo>
                      <a:lnTo>
                        <a:pt x="1017" y="589"/>
                      </a:lnTo>
                      <a:lnTo>
                        <a:pt x="1044" y="611"/>
                      </a:lnTo>
                      <a:lnTo>
                        <a:pt x="1062" y="664"/>
                      </a:lnTo>
                      <a:lnTo>
                        <a:pt x="1120" y="662"/>
                      </a:lnTo>
                      <a:lnTo>
                        <a:pt x="1159" y="645"/>
                      </a:lnTo>
                      <a:lnTo>
                        <a:pt x="1186" y="645"/>
                      </a:lnTo>
                      <a:lnTo>
                        <a:pt x="1184" y="718"/>
                      </a:lnTo>
                      <a:lnTo>
                        <a:pt x="1174" y="757"/>
                      </a:lnTo>
                      <a:lnTo>
                        <a:pt x="1067" y="919"/>
                      </a:lnTo>
                      <a:lnTo>
                        <a:pt x="970" y="1086"/>
                      </a:lnTo>
                      <a:lnTo>
                        <a:pt x="972" y="1150"/>
                      </a:lnTo>
                      <a:lnTo>
                        <a:pt x="999" y="1198"/>
                      </a:lnTo>
                      <a:lnTo>
                        <a:pt x="986" y="1234"/>
                      </a:lnTo>
                      <a:lnTo>
                        <a:pt x="994" y="1281"/>
                      </a:lnTo>
                      <a:lnTo>
                        <a:pt x="986" y="1318"/>
                      </a:lnTo>
                      <a:lnTo>
                        <a:pt x="962" y="1349"/>
                      </a:lnTo>
                      <a:lnTo>
                        <a:pt x="943" y="1349"/>
                      </a:lnTo>
                      <a:lnTo>
                        <a:pt x="910" y="1402"/>
                      </a:lnTo>
                      <a:lnTo>
                        <a:pt x="881" y="1463"/>
                      </a:lnTo>
                      <a:lnTo>
                        <a:pt x="887" y="1530"/>
                      </a:lnTo>
                      <a:lnTo>
                        <a:pt x="857" y="1561"/>
                      </a:lnTo>
                      <a:lnTo>
                        <a:pt x="830" y="1630"/>
                      </a:lnTo>
                      <a:lnTo>
                        <a:pt x="799" y="1695"/>
                      </a:lnTo>
                      <a:lnTo>
                        <a:pt x="782" y="1720"/>
                      </a:lnTo>
                      <a:lnTo>
                        <a:pt x="766" y="1725"/>
                      </a:lnTo>
                      <a:lnTo>
                        <a:pt x="739" y="1767"/>
                      </a:lnTo>
                      <a:lnTo>
                        <a:pt x="694" y="1792"/>
                      </a:lnTo>
                      <a:lnTo>
                        <a:pt x="638" y="1798"/>
                      </a:lnTo>
                      <a:lnTo>
                        <a:pt x="607" y="1770"/>
                      </a:lnTo>
                      <a:lnTo>
                        <a:pt x="603" y="1742"/>
                      </a:lnTo>
                      <a:lnTo>
                        <a:pt x="597" y="1706"/>
                      </a:lnTo>
                      <a:lnTo>
                        <a:pt x="576" y="1686"/>
                      </a:lnTo>
                      <a:lnTo>
                        <a:pt x="558" y="1617"/>
                      </a:lnTo>
                      <a:lnTo>
                        <a:pt x="552" y="1583"/>
                      </a:lnTo>
                      <a:lnTo>
                        <a:pt x="550" y="1541"/>
                      </a:lnTo>
                      <a:lnTo>
                        <a:pt x="541" y="1510"/>
                      </a:lnTo>
                      <a:lnTo>
                        <a:pt x="539" y="1491"/>
                      </a:lnTo>
                      <a:lnTo>
                        <a:pt x="521" y="1460"/>
                      </a:lnTo>
                      <a:lnTo>
                        <a:pt x="502" y="1435"/>
                      </a:lnTo>
                      <a:lnTo>
                        <a:pt x="488" y="1393"/>
                      </a:lnTo>
                      <a:lnTo>
                        <a:pt x="478" y="1362"/>
                      </a:lnTo>
                      <a:lnTo>
                        <a:pt x="482" y="1312"/>
                      </a:lnTo>
                      <a:lnTo>
                        <a:pt x="511" y="1240"/>
                      </a:lnTo>
                      <a:lnTo>
                        <a:pt x="517" y="1159"/>
                      </a:lnTo>
                      <a:lnTo>
                        <a:pt x="496" y="1067"/>
                      </a:lnTo>
                      <a:lnTo>
                        <a:pt x="465" y="1030"/>
                      </a:lnTo>
                      <a:lnTo>
                        <a:pt x="443" y="980"/>
                      </a:lnTo>
                      <a:lnTo>
                        <a:pt x="451" y="902"/>
                      </a:lnTo>
                      <a:lnTo>
                        <a:pt x="436" y="843"/>
                      </a:lnTo>
                      <a:lnTo>
                        <a:pt x="399" y="838"/>
                      </a:lnTo>
                      <a:lnTo>
                        <a:pt x="360" y="793"/>
                      </a:lnTo>
                      <a:lnTo>
                        <a:pt x="311" y="768"/>
                      </a:lnTo>
                      <a:lnTo>
                        <a:pt x="261" y="807"/>
                      </a:lnTo>
                      <a:lnTo>
                        <a:pt x="128" y="796"/>
                      </a:lnTo>
                      <a:lnTo>
                        <a:pt x="56" y="698"/>
                      </a:lnTo>
                      <a:lnTo>
                        <a:pt x="0" y="567"/>
                      </a:lnTo>
                      <a:lnTo>
                        <a:pt x="10" y="522"/>
                      </a:lnTo>
                      <a:lnTo>
                        <a:pt x="35" y="489"/>
                      </a:lnTo>
                      <a:lnTo>
                        <a:pt x="47" y="396"/>
                      </a:lnTo>
                      <a:lnTo>
                        <a:pt x="64" y="329"/>
                      </a:lnTo>
                      <a:lnTo>
                        <a:pt x="115" y="260"/>
                      </a:lnTo>
                      <a:lnTo>
                        <a:pt x="167" y="229"/>
                      </a:lnTo>
                      <a:lnTo>
                        <a:pt x="216" y="156"/>
                      </a:lnTo>
                      <a:lnTo>
                        <a:pt x="227" y="126"/>
                      </a:lnTo>
                      <a:lnTo>
                        <a:pt x="292" y="47"/>
                      </a:lnTo>
                      <a:lnTo>
                        <a:pt x="332" y="78"/>
                      </a:lnTo>
                      <a:lnTo>
                        <a:pt x="362" y="75"/>
                      </a:lnTo>
                      <a:lnTo>
                        <a:pt x="397" y="34"/>
                      </a:lnTo>
                      <a:lnTo>
                        <a:pt x="437" y="28"/>
                      </a:lnTo>
                      <a:lnTo>
                        <a:pt x="465" y="39"/>
                      </a:lnTo>
                      <a:lnTo>
                        <a:pt x="490" y="6"/>
                      </a:lnTo>
                      <a:lnTo>
                        <a:pt x="523" y="0"/>
                      </a:lnTo>
                      <a:lnTo>
                        <a:pt x="531" y="61"/>
                      </a:lnTo>
                      <a:lnTo>
                        <a:pt x="552" y="106"/>
                      </a:lnTo>
                      <a:lnTo>
                        <a:pt x="612" y="151"/>
                      </a:lnTo>
                      <a:lnTo>
                        <a:pt x="663" y="159"/>
                      </a:lnTo>
                      <a:lnTo>
                        <a:pt x="669" y="109"/>
                      </a:lnTo>
                      <a:lnTo>
                        <a:pt x="708" y="109"/>
                      </a:lnTo>
                      <a:lnTo>
                        <a:pt x="754" y="140"/>
                      </a:lnTo>
                      <a:lnTo>
                        <a:pt x="805" y="156"/>
                      </a:lnTo>
                      <a:lnTo>
                        <a:pt x="848" y="137"/>
                      </a:lnTo>
                      <a:lnTo>
                        <a:pt x="887" y="215"/>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grpSp>
              <p:nvGrpSpPr>
                <p:cNvPr id="56" name="Group 27"/>
                <p:cNvGrpSpPr>
                  <a:grpSpLocks/>
                </p:cNvGrpSpPr>
                <p:nvPr/>
              </p:nvGrpSpPr>
              <p:grpSpPr bwMode="auto">
                <a:xfrm>
                  <a:off x="2447" y="829"/>
                  <a:ext cx="526" cy="617"/>
                  <a:chOff x="2447" y="829"/>
                  <a:chExt cx="526" cy="617"/>
                </a:xfrm>
                <a:grpFill/>
              </p:grpSpPr>
              <p:grpSp>
                <p:nvGrpSpPr>
                  <p:cNvPr id="59" name="Group 25"/>
                  <p:cNvGrpSpPr>
                    <a:grpSpLocks/>
                  </p:cNvGrpSpPr>
                  <p:nvPr/>
                </p:nvGrpSpPr>
                <p:grpSpPr bwMode="auto">
                  <a:xfrm>
                    <a:off x="2655" y="1216"/>
                    <a:ext cx="165" cy="230"/>
                    <a:chOff x="2655" y="1216"/>
                    <a:chExt cx="165" cy="230"/>
                  </a:xfrm>
                  <a:grpFill/>
                </p:grpSpPr>
                <p:sp>
                  <p:nvSpPr>
                    <p:cNvPr id="61" name="Freeform 23"/>
                    <p:cNvSpPr>
                      <a:spLocks/>
                    </p:cNvSpPr>
                    <p:nvPr/>
                  </p:nvSpPr>
                  <p:spPr bwMode="auto">
                    <a:xfrm>
                      <a:off x="2655" y="1298"/>
                      <a:ext cx="77" cy="133"/>
                    </a:xfrm>
                    <a:custGeom>
                      <a:avLst/>
                      <a:gdLst/>
                      <a:ahLst/>
                      <a:cxnLst>
                        <a:cxn ang="0">
                          <a:pos x="18" y="40"/>
                        </a:cxn>
                        <a:cxn ang="0">
                          <a:pos x="24" y="26"/>
                        </a:cxn>
                        <a:cxn ang="0">
                          <a:pos x="38" y="26"/>
                        </a:cxn>
                        <a:cxn ang="0">
                          <a:pos x="57" y="0"/>
                        </a:cxn>
                        <a:cxn ang="0">
                          <a:pos x="63" y="17"/>
                        </a:cxn>
                        <a:cxn ang="0">
                          <a:pos x="73" y="17"/>
                        </a:cxn>
                        <a:cxn ang="0">
                          <a:pos x="77" y="26"/>
                        </a:cxn>
                        <a:cxn ang="0">
                          <a:pos x="71" y="40"/>
                        </a:cxn>
                        <a:cxn ang="0">
                          <a:pos x="63" y="46"/>
                        </a:cxn>
                        <a:cxn ang="0">
                          <a:pos x="63" y="57"/>
                        </a:cxn>
                        <a:cxn ang="0">
                          <a:pos x="61" y="63"/>
                        </a:cxn>
                        <a:cxn ang="0">
                          <a:pos x="59" y="71"/>
                        </a:cxn>
                        <a:cxn ang="0">
                          <a:pos x="63" y="83"/>
                        </a:cxn>
                        <a:cxn ang="0">
                          <a:pos x="57" y="94"/>
                        </a:cxn>
                        <a:cxn ang="0">
                          <a:pos x="51" y="100"/>
                        </a:cxn>
                        <a:cxn ang="0">
                          <a:pos x="45" y="100"/>
                        </a:cxn>
                        <a:cxn ang="0">
                          <a:pos x="43" y="103"/>
                        </a:cxn>
                        <a:cxn ang="0">
                          <a:pos x="41" y="111"/>
                        </a:cxn>
                        <a:cxn ang="0">
                          <a:pos x="32" y="114"/>
                        </a:cxn>
                        <a:cxn ang="0">
                          <a:pos x="30" y="111"/>
                        </a:cxn>
                        <a:cxn ang="0">
                          <a:pos x="22" y="120"/>
                        </a:cxn>
                        <a:cxn ang="0">
                          <a:pos x="20" y="122"/>
                        </a:cxn>
                        <a:cxn ang="0">
                          <a:pos x="10" y="131"/>
                        </a:cxn>
                        <a:cxn ang="0">
                          <a:pos x="6" y="131"/>
                        </a:cxn>
                        <a:cxn ang="0">
                          <a:pos x="4" y="125"/>
                        </a:cxn>
                        <a:cxn ang="0">
                          <a:pos x="2" y="111"/>
                        </a:cxn>
                        <a:cxn ang="0">
                          <a:pos x="0" y="108"/>
                        </a:cxn>
                        <a:cxn ang="0">
                          <a:pos x="0" y="97"/>
                        </a:cxn>
                        <a:cxn ang="0">
                          <a:pos x="6" y="91"/>
                        </a:cxn>
                        <a:cxn ang="0">
                          <a:pos x="12" y="85"/>
                        </a:cxn>
                        <a:cxn ang="0">
                          <a:pos x="16" y="74"/>
                        </a:cxn>
                        <a:cxn ang="0">
                          <a:pos x="22" y="74"/>
                        </a:cxn>
                        <a:cxn ang="0">
                          <a:pos x="26" y="77"/>
                        </a:cxn>
                        <a:cxn ang="0">
                          <a:pos x="32" y="74"/>
                        </a:cxn>
                        <a:cxn ang="0">
                          <a:pos x="26" y="71"/>
                        </a:cxn>
                        <a:cxn ang="0">
                          <a:pos x="18" y="40"/>
                        </a:cxn>
                      </a:cxnLst>
                      <a:rect l="0" t="0" r="r" b="b"/>
                      <a:pathLst>
                        <a:path w="78" h="132">
                          <a:moveTo>
                            <a:pt x="18" y="40"/>
                          </a:moveTo>
                          <a:lnTo>
                            <a:pt x="24" y="26"/>
                          </a:lnTo>
                          <a:lnTo>
                            <a:pt x="38" y="26"/>
                          </a:lnTo>
                          <a:lnTo>
                            <a:pt x="57" y="0"/>
                          </a:lnTo>
                          <a:lnTo>
                            <a:pt x="63" y="17"/>
                          </a:lnTo>
                          <a:lnTo>
                            <a:pt x="73" y="17"/>
                          </a:lnTo>
                          <a:lnTo>
                            <a:pt x="77" y="26"/>
                          </a:lnTo>
                          <a:lnTo>
                            <a:pt x="71" y="40"/>
                          </a:lnTo>
                          <a:lnTo>
                            <a:pt x="63" y="46"/>
                          </a:lnTo>
                          <a:lnTo>
                            <a:pt x="63" y="57"/>
                          </a:lnTo>
                          <a:lnTo>
                            <a:pt x="61" y="63"/>
                          </a:lnTo>
                          <a:lnTo>
                            <a:pt x="59" y="71"/>
                          </a:lnTo>
                          <a:lnTo>
                            <a:pt x="63" y="83"/>
                          </a:lnTo>
                          <a:lnTo>
                            <a:pt x="57" y="94"/>
                          </a:lnTo>
                          <a:lnTo>
                            <a:pt x="51" y="100"/>
                          </a:lnTo>
                          <a:lnTo>
                            <a:pt x="45" y="100"/>
                          </a:lnTo>
                          <a:lnTo>
                            <a:pt x="43" y="103"/>
                          </a:lnTo>
                          <a:lnTo>
                            <a:pt x="41" y="111"/>
                          </a:lnTo>
                          <a:lnTo>
                            <a:pt x="32" y="114"/>
                          </a:lnTo>
                          <a:lnTo>
                            <a:pt x="30" y="111"/>
                          </a:lnTo>
                          <a:lnTo>
                            <a:pt x="22" y="120"/>
                          </a:lnTo>
                          <a:lnTo>
                            <a:pt x="20" y="122"/>
                          </a:lnTo>
                          <a:lnTo>
                            <a:pt x="10" y="131"/>
                          </a:lnTo>
                          <a:lnTo>
                            <a:pt x="6" y="131"/>
                          </a:lnTo>
                          <a:lnTo>
                            <a:pt x="4" y="125"/>
                          </a:lnTo>
                          <a:lnTo>
                            <a:pt x="2" y="111"/>
                          </a:lnTo>
                          <a:lnTo>
                            <a:pt x="0" y="108"/>
                          </a:lnTo>
                          <a:lnTo>
                            <a:pt x="0" y="97"/>
                          </a:lnTo>
                          <a:lnTo>
                            <a:pt x="6" y="91"/>
                          </a:lnTo>
                          <a:lnTo>
                            <a:pt x="12" y="85"/>
                          </a:lnTo>
                          <a:lnTo>
                            <a:pt x="16" y="74"/>
                          </a:lnTo>
                          <a:lnTo>
                            <a:pt x="22" y="74"/>
                          </a:lnTo>
                          <a:lnTo>
                            <a:pt x="26" y="77"/>
                          </a:lnTo>
                          <a:lnTo>
                            <a:pt x="32" y="74"/>
                          </a:lnTo>
                          <a:lnTo>
                            <a:pt x="26" y="71"/>
                          </a:lnTo>
                          <a:lnTo>
                            <a:pt x="18" y="4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62" name="Freeform 24"/>
                    <p:cNvSpPr>
                      <a:spLocks/>
                    </p:cNvSpPr>
                    <p:nvPr/>
                  </p:nvSpPr>
                  <p:spPr bwMode="auto">
                    <a:xfrm>
                      <a:off x="2726" y="1216"/>
                      <a:ext cx="94" cy="230"/>
                    </a:xfrm>
                    <a:custGeom>
                      <a:avLst/>
                      <a:gdLst/>
                      <a:ahLst/>
                      <a:cxnLst>
                        <a:cxn ang="0">
                          <a:pos x="36" y="25"/>
                        </a:cxn>
                        <a:cxn ang="0">
                          <a:pos x="57" y="22"/>
                        </a:cxn>
                        <a:cxn ang="0">
                          <a:pos x="65" y="14"/>
                        </a:cxn>
                        <a:cxn ang="0">
                          <a:pos x="75" y="6"/>
                        </a:cxn>
                        <a:cxn ang="0">
                          <a:pos x="93" y="3"/>
                        </a:cxn>
                        <a:cxn ang="0">
                          <a:pos x="87" y="22"/>
                        </a:cxn>
                        <a:cxn ang="0">
                          <a:pos x="79" y="28"/>
                        </a:cxn>
                        <a:cxn ang="0">
                          <a:pos x="67" y="45"/>
                        </a:cxn>
                        <a:cxn ang="0">
                          <a:pos x="81" y="45"/>
                        </a:cxn>
                        <a:cxn ang="0">
                          <a:pos x="93" y="45"/>
                        </a:cxn>
                        <a:cxn ang="0">
                          <a:pos x="85" y="64"/>
                        </a:cxn>
                        <a:cxn ang="0">
                          <a:pos x="71" y="73"/>
                        </a:cxn>
                        <a:cxn ang="0">
                          <a:pos x="69" y="87"/>
                        </a:cxn>
                        <a:cxn ang="0">
                          <a:pos x="81" y="106"/>
                        </a:cxn>
                        <a:cxn ang="0">
                          <a:pos x="87" y="126"/>
                        </a:cxn>
                        <a:cxn ang="0">
                          <a:pos x="93" y="151"/>
                        </a:cxn>
                        <a:cxn ang="0">
                          <a:pos x="89" y="182"/>
                        </a:cxn>
                        <a:cxn ang="0">
                          <a:pos x="79" y="196"/>
                        </a:cxn>
                        <a:cxn ang="0">
                          <a:pos x="87" y="218"/>
                        </a:cxn>
                        <a:cxn ang="0">
                          <a:pos x="65" y="218"/>
                        </a:cxn>
                        <a:cxn ang="0">
                          <a:pos x="53" y="215"/>
                        </a:cxn>
                        <a:cxn ang="0">
                          <a:pos x="36" y="224"/>
                        </a:cxn>
                        <a:cxn ang="0">
                          <a:pos x="26" y="226"/>
                        </a:cxn>
                        <a:cxn ang="0">
                          <a:pos x="14" y="229"/>
                        </a:cxn>
                        <a:cxn ang="0">
                          <a:pos x="4" y="221"/>
                        </a:cxn>
                        <a:cxn ang="0">
                          <a:pos x="0" y="207"/>
                        </a:cxn>
                        <a:cxn ang="0">
                          <a:pos x="10" y="193"/>
                        </a:cxn>
                        <a:cxn ang="0">
                          <a:pos x="24" y="190"/>
                        </a:cxn>
                        <a:cxn ang="0">
                          <a:pos x="16" y="182"/>
                        </a:cxn>
                        <a:cxn ang="0">
                          <a:pos x="16" y="168"/>
                        </a:cxn>
                        <a:cxn ang="0">
                          <a:pos x="28" y="159"/>
                        </a:cxn>
                        <a:cxn ang="0">
                          <a:pos x="38" y="157"/>
                        </a:cxn>
                        <a:cxn ang="0">
                          <a:pos x="44" y="131"/>
                        </a:cxn>
                        <a:cxn ang="0">
                          <a:pos x="49" y="106"/>
                        </a:cxn>
                        <a:cxn ang="0">
                          <a:pos x="40" y="89"/>
                        </a:cxn>
                        <a:cxn ang="0">
                          <a:pos x="20" y="84"/>
                        </a:cxn>
                        <a:cxn ang="0">
                          <a:pos x="30" y="34"/>
                        </a:cxn>
                      </a:cxnLst>
                      <a:rect l="0" t="0" r="r" b="b"/>
                      <a:pathLst>
                        <a:path w="94" h="233">
                          <a:moveTo>
                            <a:pt x="30" y="34"/>
                          </a:moveTo>
                          <a:lnTo>
                            <a:pt x="36" y="25"/>
                          </a:lnTo>
                          <a:lnTo>
                            <a:pt x="53" y="28"/>
                          </a:lnTo>
                          <a:lnTo>
                            <a:pt x="57" y="22"/>
                          </a:lnTo>
                          <a:lnTo>
                            <a:pt x="61" y="14"/>
                          </a:lnTo>
                          <a:lnTo>
                            <a:pt x="65" y="14"/>
                          </a:lnTo>
                          <a:lnTo>
                            <a:pt x="69" y="11"/>
                          </a:lnTo>
                          <a:lnTo>
                            <a:pt x="75" y="6"/>
                          </a:lnTo>
                          <a:lnTo>
                            <a:pt x="83" y="0"/>
                          </a:lnTo>
                          <a:lnTo>
                            <a:pt x="93" y="3"/>
                          </a:lnTo>
                          <a:lnTo>
                            <a:pt x="91" y="14"/>
                          </a:lnTo>
                          <a:lnTo>
                            <a:pt x="87" y="22"/>
                          </a:lnTo>
                          <a:lnTo>
                            <a:pt x="83" y="25"/>
                          </a:lnTo>
                          <a:lnTo>
                            <a:pt x="79" y="28"/>
                          </a:lnTo>
                          <a:lnTo>
                            <a:pt x="67" y="34"/>
                          </a:lnTo>
                          <a:lnTo>
                            <a:pt x="67" y="45"/>
                          </a:lnTo>
                          <a:lnTo>
                            <a:pt x="69" y="50"/>
                          </a:lnTo>
                          <a:lnTo>
                            <a:pt x="81" y="45"/>
                          </a:lnTo>
                          <a:lnTo>
                            <a:pt x="91" y="39"/>
                          </a:lnTo>
                          <a:lnTo>
                            <a:pt x="93" y="45"/>
                          </a:lnTo>
                          <a:lnTo>
                            <a:pt x="93" y="61"/>
                          </a:lnTo>
                          <a:lnTo>
                            <a:pt x="85" y="64"/>
                          </a:lnTo>
                          <a:lnTo>
                            <a:pt x="77" y="64"/>
                          </a:lnTo>
                          <a:lnTo>
                            <a:pt x="71" y="73"/>
                          </a:lnTo>
                          <a:lnTo>
                            <a:pt x="69" y="78"/>
                          </a:lnTo>
                          <a:lnTo>
                            <a:pt x="69" y="87"/>
                          </a:lnTo>
                          <a:lnTo>
                            <a:pt x="75" y="98"/>
                          </a:lnTo>
                          <a:lnTo>
                            <a:pt x="81" y="106"/>
                          </a:lnTo>
                          <a:lnTo>
                            <a:pt x="85" y="115"/>
                          </a:lnTo>
                          <a:lnTo>
                            <a:pt x="87" y="126"/>
                          </a:lnTo>
                          <a:lnTo>
                            <a:pt x="89" y="137"/>
                          </a:lnTo>
                          <a:lnTo>
                            <a:pt x="93" y="151"/>
                          </a:lnTo>
                          <a:lnTo>
                            <a:pt x="93" y="171"/>
                          </a:lnTo>
                          <a:lnTo>
                            <a:pt x="89" y="182"/>
                          </a:lnTo>
                          <a:lnTo>
                            <a:pt x="81" y="190"/>
                          </a:lnTo>
                          <a:lnTo>
                            <a:pt x="79" y="196"/>
                          </a:lnTo>
                          <a:lnTo>
                            <a:pt x="83" y="207"/>
                          </a:lnTo>
                          <a:lnTo>
                            <a:pt x="87" y="218"/>
                          </a:lnTo>
                          <a:lnTo>
                            <a:pt x="75" y="218"/>
                          </a:lnTo>
                          <a:lnTo>
                            <a:pt x="65" y="218"/>
                          </a:lnTo>
                          <a:lnTo>
                            <a:pt x="61" y="215"/>
                          </a:lnTo>
                          <a:lnTo>
                            <a:pt x="53" y="215"/>
                          </a:lnTo>
                          <a:lnTo>
                            <a:pt x="44" y="218"/>
                          </a:lnTo>
                          <a:lnTo>
                            <a:pt x="36" y="224"/>
                          </a:lnTo>
                          <a:lnTo>
                            <a:pt x="30" y="224"/>
                          </a:lnTo>
                          <a:lnTo>
                            <a:pt x="26" y="226"/>
                          </a:lnTo>
                          <a:lnTo>
                            <a:pt x="16" y="232"/>
                          </a:lnTo>
                          <a:lnTo>
                            <a:pt x="14" y="229"/>
                          </a:lnTo>
                          <a:lnTo>
                            <a:pt x="10" y="224"/>
                          </a:lnTo>
                          <a:lnTo>
                            <a:pt x="4" y="221"/>
                          </a:lnTo>
                          <a:lnTo>
                            <a:pt x="0" y="218"/>
                          </a:lnTo>
                          <a:lnTo>
                            <a:pt x="0" y="207"/>
                          </a:lnTo>
                          <a:lnTo>
                            <a:pt x="4" y="193"/>
                          </a:lnTo>
                          <a:lnTo>
                            <a:pt x="10" y="193"/>
                          </a:lnTo>
                          <a:lnTo>
                            <a:pt x="16" y="190"/>
                          </a:lnTo>
                          <a:lnTo>
                            <a:pt x="24" y="190"/>
                          </a:lnTo>
                          <a:lnTo>
                            <a:pt x="24" y="187"/>
                          </a:lnTo>
                          <a:lnTo>
                            <a:pt x="16" y="182"/>
                          </a:lnTo>
                          <a:lnTo>
                            <a:pt x="16" y="173"/>
                          </a:lnTo>
                          <a:lnTo>
                            <a:pt x="16" y="168"/>
                          </a:lnTo>
                          <a:lnTo>
                            <a:pt x="24" y="162"/>
                          </a:lnTo>
                          <a:lnTo>
                            <a:pt x="28" y="159"/>
                          </a:lnTo>
                          <a:lnTo>
                            <a:pt x="32" y="157"/>
                          </a:lnTo>
                          <a:lnTo>
                            <a:pt x="38" y="157"/>
                          </a:lnTo>
                          <a:lnTo>
                            <a:pt x="42" y="154"/>
                          </a:lnTo>
                          <a:lnTo>
                            <a:pt x="44" y="131"/>
                          </a:lnTo>
                          <a:lnTo>
                            <a:pt x="49" y="115"/>
                          </a:lnTo>
                          <a:lnTo>
                            <a:pt x="49" y="106"/>
                          </a:lnTo>
                          <a:lnTo>
                            <a:pt x="36" y="103"/>
                          </a:lnTo>
                          <a:lnTo>
                            <a:pt x="40" y="89"/>
                          </a:lnTo>
                          <a:lnTo>
                            <a:pt x="30" y="81"/>
                          </a:lnTo>
                          <a:lnTo>
                            <a:pt x="20" y="84"/>
                          </a:lnTo>
                          <a:lnTo>
                            <a:pt x="32" y="64"/>
                          </a:lnTo>
                          <a:lnTo>
                            <a:pt x="30" y="34"/>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grpSp>
              <p:sp>
                <p:nvSpPr>
                  <p:cNvPr id="60" name="Freeform 26"/>
                  <p:cNvSpPr>
                    <a:spLocks/>
                  </p:cNvSpPr>
                  <p:nvPr/>
                </p:nvSpPr>
                <p:spPr bwMode="auto">
                  <a:xfrm>
                    <a:off x="2447" y="829"/>
                    <a:ext cx="526" cy="390"/>
                  </a:xfrm>
                  <a:custGeom>
                    <a:avLst/>
                    <a:gdLst/>
                    <a:ahLst/>
                    <a:cxnLst>
                      <a:cxn ang="0">
                        <a:pos x="33" y="381"/>
                      </a:cxn>
                      <a:cxn ang="0">
                        <a:pos x="53" y="353"/>
                      </a:cxn>
                      <a:cxn ang="0">
                        <a:pos x="64" y="344"/>
                      </a:cxn>
                      <a:cxn ang="0">
                        <a:pos x="82" y="336"/>
                      </a:cxn>
                      <a:cxn ang="0">
                        <a:pos x="95" y="336"/>
                      </a:cxn>
                      <a:cxn ang="0">
                        <a:pos x="107" y="325"/>
                      </a:cxn>
                      <a:cxn ang="0">
                        <a:pos x="121" y="308"/>
                      </a:cxn>
                      <a:cxn ang="0">
                        <a:pos x="134" y="299"/>
                      </a:cxn>
                      <a:cxn ang="0">
                        <a:pos x="148" y="291"/>
                      </a:cxn>
                      <a:cxn ang="0">
                        <a:pos x="163" y="280"/>
                      </a:cxn>
                      <a:cxn ang="0">
                        <a:pos x="183" y="274"/>
                      </a:cxn>
                      <a:cxn ang="0">
                        <a:pos x="214" y="280"/>
                      </a:cxn>
                      <a:cxn ang="0">
                        <a:pos x="239" y="269"/>
                      </a:cxn>
                      <a:cxn ang="0">
                        <a:pos x="253" y="241"/>
                      </a:cxn>
                      <a:cxn ang="0">
                        <a:pos x="270" y="218"/>
                      </a:cxn>
                      <a:cxn ang="0">
                        <a:pos x="282" y="199"/>
                      </a:cxn>
                      <a:cxn ang="0">
                        <a:pos x="292" y="182"/>
                      </a:cxn>
                      <a:cxn ang="0">
                        <a:pos x="315" y="165"/>
                      </a:cxn>
                      <a:cxn ang="0">
                        <a:pos x="311" y="188"/>
                      </a:cxn>
                      <a:cxn ang="0">
                        <a:pos x="329" y="199"/>
                      </a:cxn>
                      <a:cxn ang="0">
                        <a:pos x="344" y="190"/>
                      </a:cxn>
                      <a:cxn ang="0">
                        <a:pos x="350" y="174"/>
                      </a:cxn>
                      <a:cxn ang="0">
                        <a:pos x="356" y="157"/>
                      </a:cxn>
                      <a:cxn ang="0">
                        <a:pos x="366" y="140"/>
                      </a:cxn>
                      <a:cxn ang="0">
                        <a:pos x="395" y="140"/>
                      </a:cxn>
                      <a:cxn ang="0">
                        <a:pos x="424" y="112"/>
                      </a:cxn>
                      <a:cxn ang="0">
                        <a:pos x="453" y="92"/>
                      </a:cxn>
                      <a:cxn ang="0">
                        <a:pos x="484" y="45"/>
                      </a:cxn>
                      <a:cxn ang="0">
                        <a:pos x="511" y="22"/>
                      </a:cxn>
                      <a:cxn ang="0">
                        <a:pos x="502" y="0"/>
                      </a:cxn>
                      <a:cxn ang="0">
                        <a:pos x="455" y="14"/>
                      </a:cxn>
                      <a:cxn ang="0">
                        <a:pos x="424" y="28"/>
                      </a:cxn>
                      <a:cxn ang="0">
                        <a:pos x="391" y="36"/>
                      </a:cxn>
                      <a:cxn ang="0">
                        <a:pos x="350" y="59"/>
                      </a:cxn>
                      <a:cxn ang="0">
                        <a:pos x="315" y="73"/>
                      </a:cxn>
                      <a:cxn ang="0">
                        <a:pos x="278" y="92"/>
                      </a:cxn>
                      <a:cxn ang="0">
                        <a:pos x="253" y="120"/>
                      </a:cxn>
                      <a:cxn ang="0">
                        <a:pos x="231" y="140"/>
                      </a:cxn>
                      <a:cxn ang="0">
                        <a:pos x="189" y="174"/>
                      </a:cxn>
                      <a:cxn ang="0">
                        <a:pos x="146" y="215"/>
                      </a:cxn>
                      <a:cxn ang="0">
                        <a:pos x="109" y="246"/>
                      </a:cxn>
                      <a:cxn ang="0">
                        <a:pos x="80" y="288"/>
                      </a:cxn>
                      <a:cxn ang="0">
                        <a:pos x="49" y="316"/>
                      </a:cxn>
                      <a:cxn ang="0">
                        <a:pos x="0" y="389"/>
                      </a:cxn>
                    </a:cxnLst>
                    <a:rect l="0" t="0" r="r" b="b"/>
                    <a:pathLst>
                      <a:path w="526" h="390">
                        <a:moveTo>
                          <a:pt x="0" y="389"/>
                        </a:moveTo>
                        <a:lnTo>
                          <a:pt x="33" y="381"/>
                        </a:lnTo>
                        <a:lnTo>
                          <a:pt x="45" y="364"/>
                        </a:lnTo>
                        <a:lnTo>
                          <a:pt x="53" y="353"/>
                        </a:lnTo>
                        <a:lnTo>
                          <a:pt x="56" y="344"/>
                        </a:lnTo>
                        <a:lnTo>
                          <a:pt x="64" y="344"/>
                        </a:lnTo>
                        <a:lnTo>
                          <a:pt x="72" y="336"/>
                        </a:lnTo>
                        <a:lnTo>
                          <a:pt x="82" y="336"/>
                        </a:lnTo>
                        <a:lnTo>
                          <a:pt x="88" y="336"/>
                        </a:lnTo>
                        <a:lnTo>
                          <a:pt x="95" y="336"/>
                        </a:lnTo>
                        <a:lnTo>
                          <a:pt x="99" y="336"/>
                        </a:lnTo>
                        <a:lnTo>
                          <a:pt x="107" y="325"/>
                        </a:lnTo>
                        <a:lnTo>
                          <a:pt x="111" y="316"/>
                        </a:lnTo>
                        <a:lnTo>
                          <a:pt x="121" y="308"/>
                        </a:lnTo>
                        <a:lnTo>
                          <a:pt x="128" y="305"/>
                        </a:lnTo>
                        <a:lnTo>
                          <a:pt x="134" y="299"/>
                        </a:lnTo>
                        <a:lnTo>
                          <a:pt x="142" y="297"/>
                        </a:lnTo>
                        <a:lnTo>
                          <a:pt x="148" y="291"/>
                        </a:lnTo>
                        <a:lnTo>
                          <a:pt x="156" y="285"/>
                        </a:lnTo>
                        <a:lnTo>
                          <a:pt x="163" y="280"/>
                        </a:lnTo>
                        <a:lnTo>
                          <a:pt x="173" y="271"/>
                        </a:lnTo>
                        <a:lnTo>
                          <a:pt x="183" y="274"/>
                        </a:lnTo>
                        <a:lnTo>
                          <a:pt x="198" y="280"/>
                        </a:lnTo>
                        <a:lnTo>
                          <a:pt x="214" y="280"/>
                        </a:lnTo>
                        <a:lnTo>
                          <a:pt x="231" y="271"/>
                        </a:lnTo>
                        <a:lnTo>
                          <a:pt x="239" y="269"/>
                        </a:lnTo>
                        <a:lnTo>
                          <a:pt x="245" y="252"/>
                        </a:lnTo>
                        <a:lnTo>
                          <a:pt x="253" y="241"/>
                        </a:lnTo>
                        <a:lnTo>
                          <a:pt x="266" y="227"/>
                        </a:lnTo>
                        <a:lnTo>
                          <a:pt x="270" y="218"/>
                        </a:lnTo>
                        <a:lnTo>
                          <a:pt x="270" y="207"/>
                        </a:lnTo>
                        <a:lnTo>
                          <a:pt x="282" y="199"/>
                        </a:lnTo>
                        <a:lnTo>
                          <a:pt x="288" y="190"/>
                        </a:lnTo>
                        <a:lnTo>
                          <a:pt x="292" y="182"/>
                        </a:lnTo>
                        <a:lnTo>
                          <a:pt x="296" y="182"/>
                        </a:lnTo>
                        <a:lnTo>
                          <a:pt x="315" y="165"/>
                        </a:lnTo>
                        <a:lnTo>
                          <a:pt x="315" y="182"/>
                        </a:lnTo>
                        <a:lnTo>
                          <a:pt x="311" y="188"/>
                        </a:lnTo>
                        <a:lnTo>
                          <a:pt x="315" y="196"/>
                        </a:lnTo>
                        <a:lnTo>
                          <a:pt x="329" y="199"/>
                        </a:lnTo>
                        <a:lnTo>
                          <a:pt x="336" y="199"/>
                        </a:lnTo>
                        <a:lnTo>
                          <a:pt x="344" y="190"/>
                        </a:lnTo>
                        <a:lnTo>
                          <a:pt x="350" y="182"/>
                        </a:lnTo>
                        <a:lnTo>
                          <a:pt x="350" y="174"/>
                        </a:lnTo>
                        <a:lnTo>
                          <a:pt x="356" y="165"/>
                        </a:lnTo>
                        <a:lnTo>
                          <a:pt x="356" y="157"/>
                        </a:lnTo>
                        <a:lnTo>
                          <a:pt x="362" y="146"/>
                        </a:lnTo>
                        <a:lnTo>
                          <a:pt x="366" y="140"/>
                        </a:lnTo>
                        <a:lnTo>
                          <a:pt x="375" y="140"/>
                        </a:lnTo>
                        <a:lnTo>
                          <a:pt x="395" y="140"/>
                        </a:lnTo>
                        <a:lnTo>
                          <a:pt x="410" y="129"/>
                        </a:lnTo>
                        <a:lnTo>
                          <a:pt x="424" y="112"/>
                        </a:lnTo>
                        <a:lnTo>
                          <a:pt x="439" y="106"/>
                        </a:lnTo>
                        <a:lnTo>
                          <a:pt x="453" y="92"/>
                        </a:lnTo>
                        <a:lnTo>
                          <a:pt x="463" y="70"/>
                        </a:lnTo>
                        <a:lnTo>
                          <a:pt x="484" y="45"/>
                        </a:lnTo>
                        <a:lnTo>
                          <a:pt x="498" y="34"/>
                        </a:lnTo>
                        <a:lnTo>
                          <a:pt x="511" y="22"/>
                        </a:lnTo>
                        <a:lnTo>
                          <a:pt x="525" y="8"/>
                        </a:lnTo>
                        <a:lnTo>
                          <a:pt x="502" y="0"/>
                        </a:lnTo>
                        <a:lnTo>
                          <a:pt x="478" y="0"/>
                        </a:lnTo>
                        <a:lnTo>
                          <a:pt x="455" y="14"/>
                        </a:lnTo>
                        <a:lnTo>
                          <a:pt x="443" y="22"/>
                        </a:lnTo>
                        <a:lnTo>
                          <a:pt x="424" y="28"/>
                        </a:lnTo>
                        <a:lnTo>
                          <a:pt x="403" y="31"/>
                        </a:lnTo>
                        <a:lnTo>
                          <a:pt x="391" y="36"/>
                        </a:lnTo>
                        <a:lnTo>
                          <a:pt x="366" y="50"/>
                        </a:lnTo>
                        <a:lnTo>
                          <a:pt x="350" y="59"/>
                        </a:lnTo>
                        <a:lnTo>
                          <a:pt x="334" y="67"/>
                        </a:lnTo>
                        <a:lnTo>
                          <a:pt x="315" y="73"/>
                        </a:lnTo>
                        <a:lnTo>
                          <a:pt x="296" y="81"/>
                        </a:lnTo>
                        <a:lnTo>
                          <a:pt x="278" y="92"/>
                        </a:lnTo>
                        <a:lnTo>
                          <a:pt x="264" y="106"/>
                        </a:lnTo>
                        <a:lnTo>
                          <a:pt x="253" y="120"/>
                        </a:lnTo>
                        <a:lnTo>
                          <a:pt x="241" y="132"/>
                        </a:lnTo>
                        <a:lnTo>
                          <a:pt x="231" y="140"/>
                        </a:lnTo>
                        <a:lnTo>
                          <a:pt x="210" y="157"/>
                        </a:lnTo>
                        <a:lnTo>
                          <a:pt x="189" y="174"/>
                        </a:lnTo>
                        <a:lnTo>
                          <a:pt x="163" y="190"/>
                        </a:lnTo>
                        <a:lnTo>
                          <a:pt x="146" y="215"/>
                        </a:lnTo>
                        <a:lnTo>
                          <a:pt x="126" y="235"/>
                        </a:lnTo>
                        <a:lnTo>
                          <a:pt x="109" y="246"/>
                        </a:lnTo>
                        <a:lnTo>
                          <a:pt x="91" y="271"/>
                        </a:lnTo>
                        <a:lnTo>
                          <a:pt x="80" y="288"/>
                        </a:lnTo>
                        <a:lnTo>
                          <a:pt x="64" y="305"/>
                        </a:lnTo>
                        <a:lnTo>
                          <a:pt x="49" y="316"/>
                        </a:lnTo>
                        <a:lnTo>
                          <a:pt x="33" y="327"/>
                        </a:lnTo>
                        <a:lnTo>
                          <a:pt x="0" y="389"/>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grpSp>
            <p:sp>
              <p:nvSpPr>
                <p:cNvPr id="57" name="Freeform 28"/>
                <p:cNvSpPr>
                  <a:spLocks/>
                </p:cNvSpPr>
                <p:nvPr/>
              </p:nvSpPr>
              <p:spPr bwMode="auto">
                <a:xfrm>
                  <a:off x="3373" y="3024"/>
                  <a:ext cx="158" cy="378"/>
                </a:xfrm>
                <a:custGeom>
                  <a:avLst/>
                  <a:gdLst/>
                  <a:ahLst/>
                  <a:cxnLst>
                    <a:cxn ang="0">
                      <a:pos x="29" y="117"/>
                    </a:cxn>
                    <a:cxn ang="0">
                      <a:pos x="26" y="193"/>
                    </a:cxn>
                    <a:cxn ang="0">
                      <a:pos x="12" y="240"/>
                    </a:cxn>
                    <a:cxn ang="0">
                      <a:pos x="0" y="285"/>
                    </a:cxn>
                    <a:cxn ang="0">
                      <a:pos x="0" y="318"/>
                    </a:cxn>
                    <a:cxn ang="0">
                      <a:pos x="4" y="346"/>
                    </a:cxn>
                    <a:cxn ang="0">
                      <a:pos x="18" y="371"/>
                    </a:cxn>
                    <a:cxn ang="0">
                      <a:pos x="29" y="374"/>
                    </a:cxn>
                    <a:cxn ang="0">
                      <a:pos x="39" y="374"/>
                    </a:cxn>
                    <a:cxn ang="0">
                      <a:pos x="51" y="377"/>
                    </a:cxn>
                    <a:cxn ang="0">
                      <a:pos x="57" y="357"/>
                    </a:cxn>
                    <a:cxn ang="0">
                      <a:pos x="63" y="307"/>
                    </a:cxn>
                    <a:cxn ang="0">
                      <a:pos x="80" y="274"/>
                    </a:cxn>
                    <a:cxn ang="0">
                      <a:pos x="84" y="223"/>
                    </a:cxn>
                    <a:cxn ang="0">
                      <a:pos x="92" y="204"/>
                    </a:cxn>
                    <a:cxn ang="0">
                      <a:pos x="100" y="190"/>
                    </a:cxn>
                    <a:cxn ang="0">
                      <a:pos x="106" y="154"/>
                    </a:cxn>
                    <a:cxn ang="0">
                      <a:pos x="118" y="131"/>
                    </a:cxn>
                    <a:cxn ang="0">
                      <a:pos x="126" y="114"/>
                    </a:cxn>
                    <a:cxn ang="0">
                      <a:pos x="133" y="101"/>
                    </a:cxn>
                    <a:cxn ang="0">
                      <a:pos x="133" y="92"/>
                    </a:cxn>
                    <a:cxn ang="0">
                      <a:pos x="151" y="73"/>
                    </a:cxn>
                    <a:cxn ang="0">
                      <a:pos x="153" y="42"/>
                    </a:cxn>
                    <a:cxn ang="0">
                      <a:pos x="157" y="22"/>
                    </a:cxn>
                    <a:cxn ang="0">
                      <a:pos x="141" y="14"/>
                    </a:cxn>
                    <a:cxn ang="0">
                      <a:pos x="131" y="0"/>
                    </a:cxn>
                    <a:cxn ang="0">
                      <a:pos x="118" y="14"/>
                    </a:cxn>
                    <a:cxn ang="0">
                      <a:pos x="106" y="47"/>
                    </a:cxn>
                    <a:cxn ang="0">
                      <a:pos x="92" y="70"/>
                    </a:cxn>
                    <a:cxn ang="0">
                      <a:pos x="80" y="89"/>
                    </a:cxn>
                    <a:cxn ang="0">
                      <a:pos x="75" y="89"/>
                    </a:cxn>
                    <a:cxn ang="0">
                      <a:pos x="63" y="101"/>
                    </a:cxn>
                    <a:cxn ang="0">
                      <a:pos x="57" y="112"/>
                    </a:cxn>
                    <a:cxn ang="0">
                      <a:pos x="29" y="117"/>
                    </a:cxn>
                  </a:cxnLst>
                  <a:rect l="0" t="0" r="r" b="b"/>
                  <a:pathLst>
                    <a:path w="158" h="378">
                      <a:moveTo>
                        <a:pt x="29" y="117"/>
                      </a:moveTo>
                      <a:lnTo>
                        <a:pt x="26" y="193"/>
                      </a:lnTo>
                      <a:lnTo>
                        <a:pt x="12" y="240"/>
                      </a:lnTo>
                      <a:lnTo>
                        <a:pt x="0" y="285"/>
                      </a:lnTo>
                      <a:lnTo>
                        <a:pt x="0" y="318"/>
                      </a:lnTo>
                      <a:lnTo>
                        <a:pt x="4" y="346"/>
                      </a:lnTo>
                      <a:lnTo>
                        <a:pt x="18" y="371"/>
                      </a:lnTo>
                      <a:lnTo>
                        <a:pt x="29" y="374"/>
                      </a:lnTo>
                      <a:lnTo>
                        <a:pt x="39" y="374"/>
                      </a:lnTo>
                      <a:lnTo>
                        <a:pt x="51" y="377"/>
                      </a:lnTo>
                      <a:lnTo>
                        <a:pt x="57" y="357"/>
                      </a:lnTo>
                      <a:lnTo>
                        <a:pt x="63" y="307"/>
                      </a:lnTo>
                      <a:lnTo>
                        <a:pt x="80" y="274"/>
                      </a:lnTo>
                      <a:lnTo>
                        <a:pt x="84" y="223"/>
                      </a:lnTo>
                      <a:lnTo>
                        <a:pt x="92" y="204"/>
                      </a:lnTo>
                      <a:lnTo>
                        <a:pt x="100" y="190"/>
                      </a:lnTo>
                      <a:lnTo>
                        <a:pt x="106" y="154"/>
                      </a:lnTo>
                      <a:lnTo>
                        <a:pt x="118" y="131"/>
                      </a:lnTo>
                      <a:lnTo>
                        <a:pt x="126" y="114"/>
                      </a:lnTo>
                      <a:lnTo>
                        <a:pt x="133" y="101"/>
                      </a:lnTo>
                      <a:lnTo>
                        <a:pt x="133" y="92"/>
                      </a:lnTo>
                      <a:lnTo>
                        <a:pt x="151" y="73"/>
                      </a:lnTo>
                      <a:lnTo>
                        <a:pt x="153" y="42"/>
                      </a:lnTo>
                      <a:lnTo>
                        <a:pt x="157" y="22"/>
                      </a:lnTo>
                      <a:lnTo>
                        <a:pt x="141" y="14"/>
                      </a:lnTo>
                      <a:lnTo>
                        <a:pt x="131" y="0"/>
                      </a:lnTo>
                      <a:lnTo>
                        <a:pt x="118" y="14"/>
                      </a:lnTo>
                      <a:lnTo>
                        <a:pt x="106" y="47"/>
                      </a:lnTo>
                      <a:lnTo>
                        <a:pt x="92" y="70"/>
                      </a:lnTo>
                      <a:lnTo>
                        <a:pt x="80" y="89"/>
                      </a:lnTo>
                      <a:lnTo>
                        <a:pt x="75" y="89"/>
                      </a:lnTo>
                      <a:lnTo>
                        <a:pt x="63" y="101"/>
                      </a:lnTo>
                      <a:lnTo>
                        <a:pt x="57" y="112"/>
                      </a:lnTo>
                      <a:lnTo>
                        <a:pt x="29" y="117"/>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58" name="Freeform 29"/>
                <p:cNvSpPr>
                  <a:spLocks/>
                </p:cNvSpPr>
                <p:nvPr/>
              </p:nvSpPr>
              <p:spPr bwMode="auto">
                <a:xfrm>
                  <a:off x="2627" y="866"/>
                  <a:ext cx="2123" cy="1787"/>
                </a:xfrm>
                <a:custGeom>
                  <a:avLst/>
                  <a:gdLst/>
                  <a:ahLst/>
                  <a:cxnLst>
                    <a:cxn ang="0">
                      <a:pos x="124" y="750"/>
                    </a:cxn>
                    <a:cxn ang="0">
                      <a:pos x="142" y="619"/>
                    </a:cxn>
                    <a:cxn ang="0">
                      <a:pos x="214" y="544"/>
                    </a:cxn>
                    <a:cxn ang="0">
                      <a:pos x="296" y="508"/>
                    </a:cxn>
                    <a:cxn ang="0">
                      <a:pos x="319" y="432"/>
                    </a:cxn>
                    <a:cxn ang="0">
                      <a:pos x="424" y="365"/>
                    </a:cxn>
                    <a:cxn ang="0">
                      <a:pos x="492" y="271"/>
                    </a:cxn>
                    <a:cxn ang="0">
                      <a:pos x="461" y="223"/>
                    </a:cxn>
                    <a:cxn ang="0">
                      <a:pos x="467" y="179"/>
                    </a:cxn>
                    <a:cxn ang="0">
                      <a:pos x="399" y="243"/>
                    </a:cxn>
                    <a:cxn ang="0">
                      <a:pos x="377" y="371"/>
                    </a:cxn>
                    <a:cxn ang="0">
                      <a:pos x="331" y="410"/>
                    </a:cxn>
                    <a:cxn ang="0">
                      <a:pos x="307" y="343"/>
                    </a:cxn>
                    <a:cxn ang="0">
                      <a:pos x="243" y="374"/>
                    </a:cxn>
                    <a:cxn ang="0">
                      <a:pos x="226" y="324"/>
                    </a:cxn>
                    <a:cxn ang="0">
                      <a:pos x="227" y="273"/>
                    </a:cxn>
                    <a:cxn ang="0">
                      <a:pos x="296" y="240"/>
                    </a:cxn>
                    <a:cxn ang="0">
                      <a:pos x="340" y="153"/>
                    </a:cxn>
                    <a:cxn ang="0">
                      <a:pos x="412" y="53"/>
                    </a:cxn>
                    <a:cxn ang="0">
                      <a:pos x="511" y="25"/>
                    </a:cxn>
                    <a:cxn ang="0">
                      <a:pos x="642" y="103"/>
                    </a:cxn>
                    <a:cxn ang="0">
                      <a:pos x="595" y="223"/>
                    </a:cxn>
                    <a:cxn ang="0">
                      <a:pos x="642" y="285"/>
                    </a:cxn>
                    <a:cxn ang="0">
                      <a:pos x="682" y="215"/>
                    </a:cxn>
                    <a:cxn ang="0">
                      <a:pos x="859" y="187"/>
                    </a:cxn>
                    <a:cxn ang="0">
                      <a:pos x="1073" y="33"/>
                    </a:cxn>
                    <a:cxn ang="0">
                      <a:pos x="1406" y="103"/>
                    </a:cxn>
                    <a:cxn ang="0">
                      <a:pos x="2004" y="226"/>
                    </a:cxn>
                    <a:cxn ang="0">
                      <a:pos x="2057" y="298"/>
                    </a:cxn>
                    <a:cxn ang="0">
                      <a:pos x="2076" y="541"/>
                    </a:cxn>
                    <a:cxn ang="0">
                      <a:pos x="1901" y="346"/>
                    </a:cxn>
                    <a:cxn ang="0">
                      <a:pos x="1763" y="435"/>
                    </a:cxn>
                    <a:cxn ang="0">
                      <a:pos x="1954" y="775"/>
                    </a:cxn>
                    <a:cxn ang="0">
                      <a:pos x="1876" y="920"/>
                    </a:cxn>
                    <a:cxn ang="0">
                      <a:pos x="2003" y="1252"/>
                    </a:cxn>
                    <a:cxn ang="0">
                      <a:pos x="1874" y="1425"/>
                    </a:cxn>
                    <a:cxn ang="0">
                      <a:pos x="1841" y="1559"/>
                    </a:cxn>
                    <a:cxn ang="0">
                      <a:pos x="1833" y="1690"/>
                    </a:cxn>
                    <a:cxn ang="0">
                      <a:pos x="1789" y="1685"/>
                    </a:cxn>
                    <a:cxn ang="0">
                      <a:pos x="1658" y="1411"/>
                    </a:cxn>
                    <a:cxn ang="0">
                      <a:pos x="1472" y="1403"/>
                    </a:cxn>
                    <a:cxn ang="0">
                      <a:pos x="1359" y="1562"/>
                    </a:cxn>
                    <a:cxn ang="0">
                      <a:pos x="1128" y="1213"/>
                    </a:cxn>
                    <a:cxn ang="0">
                      <a:pos x="822" y="1091"/>
                    </a:cxn>
                    <a:cxn ang="0">
                      <a:pos x="1054" y="1308"/>
                    </a:cxn>
                    <a:cxn ang="0">
                      <a:pos x="784" y="1503"/>
                    </a:cxn>
                    <a:cxn ang="0">
                      <a:pos x="714" y="1319"/>
                    </a:cxn>
                    <a:cxn ang="0">
                      <a:pos x="601" y="1105"/>
                    </a:cxn>
                    <a:cxn ang="0">
                      <a:pos x="537" y="946"/>
                    </a:cxn>
                    <a:cxn ang="0">
                      <a:pos x="505" y="873"/>
                    </a:cxn>
                    <a:cxn ang="0">
                      <a:pos x="465" y="831"/>
                    </a:cxn>
                    <a:cxn ang="0">
                      <a:pos x="449" y="909"/>
                    </a:cxn>
                    <a:cxn ang="0">
                      <a:pos x="393" y="787"/>
                    </a:cxn>
                    <a:cxn ang="0">
                      <a:pos x="329" y="742"/>
                    </a:cxn>
                    <a:cxn ang="0">
                      <a:pos x="397" y="848"/>
                    </a:cxn>
                    <a:cxn ang="0">
                      <a:pos x="367" y="873"/>
                    </a:cxn>
                    <a:cxn ang="0">
                      <a:pos x="313" y="803"/>
                    </a:cxn>
                    <a:cxn ang="0">
                      <a:pos x="251" y="753"/>
                    </a:cxn>
                    <a:cxn ang="0">
                      <a:pos x="169" y="817"/>
                    </a:cxn>
                    <a:cxn ang="0">
                      <a:pos x="152" y="890"/>
                    </a:cxn>
                    <a:cxn ang="0">
                      <a:pos x="95" y="943"/>
                    </a:cxn>
                    <a:cxn ang="0">
                      <a:pos x="12" y="909"/>
                    </a:cxn>
                  </a:cxnLst>
                  <a:rect l="0" t="0" r="r" b="b"/>
                  <a:pathLst>
                    <a:path w="2126" h="1789">
                      <a:moveTo>
                        <a:pt x="0" y="803"/>
                      </a:moveTo>
                      <a:lnTo>
                        <a:pt x="19" y="778"/>
                      </a:lnTo>
                      <a:lnTo>
                        <a:pt x="31" y="759"/>
                      </a:lnTo>
                      <a:lnTo>
                        <a:pt x="56" y="759"/>
                      </a:lnTo>
                      <a:lnTo>
                        <a:pt x="84" y="764"/>
                      </a:lnTo>
                      <a:lnTo>
                        <a:pt x="103" y="753"/>
                      </a:lnTo>
                      <a:lnTo>
                        <a:pt x="124" y="750"/>
                      </a:lnTo>
                      <a:lnTo>
                        <a:pt x="126" y="717"/>
                      </a:lnTo>
                      <a:lnTo>
                        <a:pt x="138" y="695"/>
                      </a:lnTo>
                      <a:lnTo>
                        <a:pt x="109" y="669"/>
                      </a:lnTo>
                      <a:lnTo>
                        <a:pt x="105" y="650"/>
                      </a:lnTo>
                      <a:lnTo>
                        <a:pt x="107" y="622"/>
                      </a:lnTo>
                      <a:lnTo>
                        <a:pt x="128" y="622"/>
                      </a:lnTo>
                      <a:lnTo>
                        <a:pt x="142" y="619"/>
                      </a:lnTo>
                      <a:lnTo>
                        <a:pt x="144" y="622"/>
                      </a:lnTo>
                      <a:lnTo>
                        <a:pt x="159" y="605"/>
                      </a:lnTo>
                      <a:lnTo>
                        <a:pt x="175" y="597"/>
                      </a:lnTo>
                      <a:lnTo>
                        <a:pt x="181" y="597"/>
                      </a:lnTo>
                      <a:lnTo>
                        <a:pt x="191" y="580"/>
                      </a:lnTo>
                      <a:lnTo>
                        <a:pt x="202" y="575"/>
                      </a:lnTo>
                      <a:lnTo>
                        <a:pt x="214" y="544"/>
                      </a:lnTo>
                      <a:lnTo>
                        <a:pt x="222" y="552"/>
                      </a:lnTo>
                      <a:lnTo>
                        <a:pt x="237" y="533"/>
                      </a:lnTo>
                      <a:lnTo>
                        <a:pt x="239" y="533"/>
                      </a:lnTo>
                      <a:lnTo>
                        <a:pt x="259" y="510"/>
                      </a:lnTo>
                      <a:lnTo>
                        <a:pt x="270" y="508"/>
                      </a:lnTo>
                      <a:lnTo>
                        <a:pt x="286" y="508"/>
                      </a:lnTo>
                      <a:lnTo>
                        <a:pt x="296" y="508"/>
                      </a:lnTo>
                      <a:lnTo>
                        <a:pt x="288" y="480"/>
                      </a:lnTo>
                      <a:lnTo>
                        <a:pt x="284" y="457"/>
                      </a:lnTo>
                      <a:lnTo>
                        <a:pt x="280" y="410"/>
                      </a:lnTo>
                      <a:lnTo>
                        <a:pt x="303" y="407"/>
                      </a:lnTo>
                      <a:lnTo>
                        <a:pt x="315" y="399"/>
                      </a:lnTo>
                      <a:lnTo>
                        <a:pt x="309" y="418"/>
                      </a:lnTo>
                      <a:lnTo>
                        <a:pt x="319" y="432"/>
                      </a:lnTo>
                      <a:lnTo>
                        <a:pt x="329" y="449"/>
                      </a:lnTo>
                      <a:lnTo>
                        <a:pt x="334" y="460"/>
                      </a:lnTo>
                      <a:lnTo>
                        <a:pt x="362" y="457"/>
                      </a:lnTo>
                      <a:lnTo>
                        <a:pt x="385" y="416"/>
                      </a:lnTo>
                      <a:lnTo>
                        <a:pt x="402" y="396"/>
                      </a:lnTo>
                      <a:lnTo>
                        <a:pt x="412" y="382"/>
                      </a:lnTo>
                      <a:lnTo>
                        <a:pt x="424" y="365"/>
                      </a:lnTo>
                      <a:lnTo>
                        <a:pt x="435" y="343"/>
                      </a:lnTo>
                      <a:lnTo>
                        <a:pt x="445" y="351"/>
                      </a:lnTo>
                      <a:lnTo>
                        <a:pt x="445" y="338"/>
                      </a:lnTo>
                      <a:lnTo>
                        <a:pt x="451" y="329"/>
                      </a:lnTo>
                      <a:lnTo>
                        <a:pt x="469" y="335"/>
                      </a:lnTo>
                      <a:lnTo>
                        <a:pt x="498" y="371"/>
                      </a:lnTo>
                      <a:lnTo>
                        <a:pt x="492" y="271"/>
                      </a:lnTo>
                      <a:lnTo>
                        <a:pt x="467" y="315"/>
                      </a:lnTo>
                      <a:lnTo>
                        <a:pt x="447" y="312"/>
                      </a:lnTo>
                      <a:lnTo>
                        <a:pt x="441" y="285"/>
                      </a:lnTo>
                      <a:lnTo>
                        <a:pt x="441" y="271"/>
                      </a:lnTo>
                      <a:lnTo>
                        <a:pt x="435" y="262"/>
                      </a:lnTo>
                      <a:lnTo>
                        <a:pt x="451" y="240"/>
                      </a:lnTo>
                      <a:lnTo>
                        <a:pt x="461" y="223"/>
                      </a:lnTo>
                      <a:lnTo>
                        <a:pt x="470" y="218"/>
                      </a:lnTo>
                      <a:lnTo>
                        <a:pt x="478" y="215"/>
                      </a:lnTo>
                      <a:lnTo>
                        <a:pt x="484" y="201"/>
                      </a:lnTo>
                      <a:lnTo>
                        <a:pt x="492" y="198"/>
                      </a:lnTo>
                      <a:lnTo>
                        <a:pt x="502" y="198"/>
                      </a:lnTo>
                      <a:lnTo>
                        <a:pt x="484" y="173"/>
                      </a:lnTo>
                      <a:lnTo>
                        <a:pt x="467" y="179"/>
                      </a:lnTo>
                      <a:lnTo>
                        <a:pt x="455" y="179"/>
                      </a:lnTo>
                      <a:lnTo>
                        <a:pt x="445" y="170"/>
                      </a:lnTo>
                      <a:lnTo>
                        <a:pt x="445" y="187"/>
                      </a:lnTo>
                      <a:lnTo>
                        <a:pt x="435" y="204"/>
                      </a:lnTo>
                      <a:lnTo>
                        <a:pt x="422" y="232"/>
                      </a:lnTo>
                      <a:lnTo>
                        <a:pt x="408" y="243"/>
                      </a:lnTo>
                      <a:lnTo>
                        <a:pt x="399" y="243"/>
                      </a:lnTo>
                      <a:lnTo>
                        <a:pt x="395" y="262"/>
                      </a:lnTo>
                      <a:lnTo>
                        <a:pt x="395" y="271"/>
                      </a:lnTo>
                      <a:lnTo>
                        <a:pt x="387" y="279"/>
                      </a:lnTo>
                      <a:lnTo>
                        <a:pt x="397" y="312"/>
                      </a:lnTo>
                      <a:lnTo>
                        <a:pt x="402" y="329"/>
                      </a:lnTo>
                      <a:lnTo>
                        <a:pt x="391" y="354"/>
                      </a:lnTo>
                      <a:lnTo>
                        <a:pt x="377" y="371"/>
                      </a:lnTo>
                      <a:lnTo>
                        <a:pt x="373" y="396"/>
                      </a:lnTo>
                      <a:lnTo>
                        <a:pt x="366" y="416"/>
                      </a:lnTo>
                      <a:lnTo>
                        <a:pt x="358" y="416"/>
                      </a:lnTo>
                      <a:lnTo>
                        <a:pt x="346" y="418"/>
                      </a:lnTo>
                      <a:lnTo>
                        <a:pt x="334" y="427"/>
                      </a:lnTo>
                      <a:lnTo>
                        <a:pt x="331" y="424"/>
                      </a:lnTo>
                      <a:lnTo>
                        <a:pt x="331" y="410"/>
                      </a:lnTo>
                      <a:lnTo>
                        <a:pt x="329" y="388"/>
                      </a:lnTo>
                      <a:lnTo>
                        <a:pt x="319" y="388"/>
                      </a:lnTo>
                      <a:lnTo>
                        <a:pt x="313" y="374"/>
                      </a:lnTo>
                      <a:lnTo>
                        <a:pt x="315" y="354"/>
                      </a:lnTo>
                      <a:lnTo>
                        <a:pt x="317" y="343"/>
                      </a:lnTo>
                      <a:lnTo>
                        <a:pt x="315" y="338"/>
                      </a:lnTo>
                      <a:lnTo>
                        <a:pt x="307" y="343"/>
                      </a:lnTo>
                      <a:lnTo>
                        <a:pt x="303" y="343"/>
                      </a:lnTo>
                      <a:lnTo>
                        <a:pt x="297" y="340"/>
                      </a:lnTo>
                      <a:lnTo>
                        <a:pt x="294" y="338"/>
                      </a:lnTo>
                      <a:lnTo>
                        <a:pt x="284" y="349"/>
                      </a:lnTo>
                      <a:lnTo>
                        <a:pt x="274" y="363"/>
                      </a:lnTo>
                      <a:lnTo>
                        <a:pt x="264" y="377"/>
                      </a:lnTo>
                      <a:lnTo>
                        <a:pt x="243" y="374"/>
                      </a:lnTo>
                      <a:lnTo>
                        <a:pt x="229" y="371"/>
                      </a:lnTo>
                      <a:lnTo>
                        <a:pt x="220" y="357"/>
                      </a:lnTo>
                      <a:lnTo>
                        <a:pt x="220" y="349"/>
                      </a:lnTo>
                      <a:lnTo>
                        <a:pt x="226" y="338"/>
                      </a:lnTo>
                      <a:lnTo>
                        <a:pt x="233" y="329"/>
                      </a:lnTo>
                      <a:lnTo>
                        <a:pt x="239" y="318"/>
                      </a:lnTo>
                      <a:lnTo>
                        <a:pt x="226" y="324"/>
                      </a:lnTo>
                      <a:lnTo>
                        <a:pt x="220" y="310"/>
                      </a:lnTo>
                      <a:lnTo>
                        <a:pt x="220" y="301"/>
                      </a:lnTo>
                      <a:lnTo>
                        <a:pt x="239" y="298"/>
                      </a:lnTo>
                      <a:lnTo>
                        <a:pt x="257" y="296"/>
                      </a:lnTo>
                      <a:lnTo>
                        <a:pt x="245" y="287"/>
                      </a:lnTo>
                      <a:lnTo>
                        <a:pt x="227" y="290"/>
                      </a:lnTo>
                      <a:lnTo>
                        <a:pt x="227" y="273"/>
                      </a:lnTo>
                      <a:lnTo>
                        <a:pt x="235" y="262"/>
                      </a:lnTo>
                      <a:lnTo>
                        <a:pt x="253" y="251"/>
                      </a:lnTo>
                      <a:lnTo>
                        <a:pt x="259" y="240"/>
                      </a:lnTo>
                      <a:lnTo>
                        <a:pt x="264" y="234"/>
                      </a:lnTo>
                      <a:lnTo>
                        <a:pt x="278" y="232"/>
                      </a:lnTo>
                      <a:lnTo>
                        <a:pt x="290" y="234"/>
                      </a:lnTo>
                      <a:lnTo>
                        <a:pt x="296" y="240"/>
                      </a:lnTo>
                      <a:lnTo>
                        <a:pt x="305" y="232"/>
                      </a:lnTo>
                      <a:lnTo>
                        <a:pt x="296" y="229"/>
                      </a:lnTo>
                      <a:lnTo>
                        <a:pt x="296" y="206"/>
                      </a:lnTo>
                      <a:lnTo>
                        <a:pt x="321" y="181"/>
                      </a:lnTo>
                      <a:lnTo>
                        <a:pt x="334" y="165"/>
                      </a:lnTo>
                      <a:lnTo>
                        <a:pt x="342" y="162"/>
                      </a:lnTo>
                      <a:lnTo>
                        <a:pt x="340" y="153"/>
                      </a:lnTo>
                      <a:lnTo>
                        <a:pt x="352" y="137"/>
                      </a:lnTo>
                      <a:lnTo>
                        <a:pt x="366" y="112"/>
                      </a:lnTo>
                      <a:lnTo>
                        <a:pt x="381" y="100"/>
                      </a:lnTo>
                      <a:lnTo>
                        <a:pt x="369" y="89"/>
                      </a:lnTo>
                      <a:lnTo>
                        <a:pt x="401" y="64"/>
                      </a:lnTo>
                      <a:lnTo>
                        <a:pt x="414" y="67"/>
                      </a:lnTo>
                      <a:lnTo>
                        <a:pt x="412" y="53"/>
                      </a:lnTo>
                      <a:lnTo>
                        <a:pt x="439" y="50"/>
                      </a:lnTo>
                      <a:lnTo>
                        <a:pt x="490" y="6"/>
                      </a:lnTo>
                      <a:lnTo>
                        <a:pt x="498" y="0"/>
                      </a:lnTo>
                      <a:lnTo>
                        <a:pt x="488" y="33"/>
                      </a:lnTo>
                      <a:lnTo>
                        <a:pt x="500" y="17"/>
                      </a:lnTo>
                      <a:lnTo>
                        <a:pt x="513" y="11"/>
                      </a:lnTo>
                      <a:lnTo>
                        <a:pt x="511" y="25"/>
                      </a:lnTo>
                      <a:lnTo>
                        <a:pt x="550" y="8"/>
                      </a:lnTo>
                      <a:lnTo>
                        <a:pt x="568" y="22"/>
                      </a:lnTo>
                      <a:lnTo>
                        <a:pt x="542" y="36"/>
                      </a:lnTo>
                      <a:lnTo>
                        <a:pt x="552" y="53"/>
                      </a:lnTo>
                      <a:lnTo>
                        <a:pt x="589" y="50"/>
                      </a:lnTo>
                      <a:lnTo>
                        <a:pt x="645" y="75"/>
                      </a:lnTo>
                      <a:lnTo>
                        <a:pt x="642" y="103"/>
                      </a:lnTo>
                      <a:lnTo>
                        <a:pt x="618" y="128"/>
                      </a:lnTo>
                      <a:lnTo>
                        <a:pt x="583" y="142"/>
                      </a:lnTo>
                      <a:lnTo>
                        <a:pt x="577" y="170"/>
                      </a:lnTo>
                      <a:lnTo>
                        <a:pt x="579" y="198"/>
                      </a:lnTo>
                      <a:lnTo>
                        <a:pt x="589" y="204"/>
                      </a:lnTo>
                      <a:lnTo>
                        <a:pt x="591" y="218"/>
                      </a:lnTo>
                      <a:lnTo>
                        <a:pt x="595" y="223"/>
                      </a:lnTo>
                      <a:lnTo>
                        <a:pt x="603" y="229"/>
                      </a:lnTo>
                      <a:lnTo>
                        <a:pt x="605" y="245"/>
                      </a:lnTo>
                      <a:lnTo>
                        <a:pt x="616" y="265"/>
                      </a:lnTo>
                      <a:lnTo>
                        <a:pt x="616" y="273"/>
                      </a:lnTo>
                      <a:lnTo>
                        <a:pt x="628" y="273"/>
                      </a:lnTo>
                      <a:lnTo>
                        <a:pt x="632" y="279"/>
                      </a:lnTo>
                      <a:lnTo>
                        <a:pt x="642" y="285"/>
                      </a:lnTo>
                      <a:lnTo>
                        <a:pt x="647" y="276"/>
                      </a:lnTo>
                      <a:lnTo>
                        <a:pt x="653" y="262"/>
                      </a:lnTo>
                      <a:lnTo>
                        <a:pt x="657" y="254"/>
                      </a:lnTo>
                      <a:lnTo>
                        <a:pt x="667" y="259"/>
                      </a:lnTo>
                      <a:lnTo>
                        <a:pt x="679" y="240"/>
                      </a:lnTo>
                      <a:lnTo>
                        <a:pt x="679" y="226"/>
                      </a:lnTo>
                      <a:lnTo>
                        <a:pt x="682" y="215"/>
                      </a:lnTo>
                      <a:lnTo>
                        <a:pt x="684" y="206"/>
                      </a:lnTo>
                      <a:lnTo>
                        <a:pt x="708" y="198"/>
                      </a:lnTo>
                      <a:lnTo>
                        <a:pt x="727" y="190"/>
                      </a:lnTo>
                      <a:lnTo>
                        <a:pt x="752" y="179"/>
                      </a:lnTo>
                      <a:lnTo>
                        <a:pt x="782" y="187"/>
                      </a:lnTo>
                      <a:lnTo>
                        <a:pt x="811" y="187"/>
                      </a:lnTo>
                      <a:lnTo>
                        <a:pt x="859" y="187"/>
                      </a:lnTo>
                      <a:lnTo>
                        <a:pt x="867" y="120"/>
                      </a:lnTo>
                      <a:lnTo>
                        <a:pt x="894" y="123"/>
                      </a:lnTo>
                      <a:lnTo>
                        <a:pt x="914" y="173"/>
                      </a:lnTo>
                      <a:lnTo>
                        <a:pt x="918" y="131"/>
                      </a:lnTo>
                      <a:lnTo>
                        <a:pt x="1007" y="8"/>
                      </a:lnTo>
                      <a:lnTo>
                        <a:pt x="1042" y="8"/>
                      </a:lnTo>
                      <a:lnTo>
                        <a:pt x="1073" y="33"/>
                      </a:lnTo>
                      <a:lnTo>
                        <a:pt x="1114" y="31"/>
                      </a:lnTo>
                      <a:lnTo>
                        <a:pt x="1168" y="75"/>
                      </a:lnTo>
                      <a:lnTo>
                        <a:pt x="1231" y="100"/>
                      </a:lnTo>
                      <a:lnTo>
                        <a:pt x="1275" y="95"/>
                      </a:lnTo>
                      <a:lnTo>
                        <a:pt x="1334" y="123"/>
                      </a:lnTo>
                      <a:lnTo>
                        <a:pt x="1382" y="123"/>
                      </a:lnTo>
                      <a:lnTo>
                        <a:pt x="1406" y="103"/>
                      </a:lnTo>
                      <a:lnTo>
                        <a:pt x="1460" y="103"/>
                      </a:lnTo>
                      <a:lnTo>
                        <a:pt x="1489" y="126"/>
                      </a:lnTo>
                      <a:lnTo>
                        <a:pt x="1563" y="126"/>
                      </a:lnTo>
                      <a:lnTo>
                        <a:pt x="1625" y="162"/>
                      </a:lnTo>
                      <a:lnTo>
                        <a:pt x="1736" y="156"/>
                      </a:lnTo>
                      <a:lnTo>
                        <a:pt x="1917" y="173"/>
                      </a:lnTo>
                      <a:lnTo>
                        <a:pt x="2004" y="226"/>
                      </a:lnTo>
                      <a:lnTo>
                        <a:pt x="2078" y="259"/>
                      </a:lnTo>
                      <a:lnTo>
                        <a:pt x="2125" y="287"/>
                      </a:lnTo>
                      <a:lnTo>
                        <a:pt x="2111" y="296"/>
                      </a:lnTo>
                      <a:lnTo>
                        <a:pt x="2078" y="273"/>
                      </a:lnTo>
                      <a:lnTo>
                        <a:pt x="2003" y="265"/>
                      </a:lnTo>
                      <a:lnTo>
                        <a:pt x="2024" y="287"/>
                      </a:lnTo>
                      <a:lnTo>
                        <a:pt x="2057" y="298"/>
                      </a:lnTo>
                      <a:lnTo>
                        <a:pt x="2047" y="335"/>
                      </a:lnTo>
                      <a:lnTo>
                        <a:pt x="2012" y="357"/>
                      </a:lnTo>
                      <a:lnTo>
                        <a:pt x="2001" y="393"/>
                      </a:lnTo>
                      <a:lnTo>
                        <a:pt x="2047" y="427"/>
                      </a:lnTo>
                      <a:lnTo>
                        <a:pt x="2080" y="471"/>
                      </a:lnTo>
                      <a:lnTo>
                        <a:pt x="2098" y="536"/>
                      </a:lnTo>
                      <a:lnTo>
                        <a:pt x="2076" y="541"/>
                      </a:lnTo>
                      <a:lnTo>
                        <a:pt x="2030" y="522"/>
                      </a:lnTo>
                      <a:lnTo>
                        <a:pt x="1981" y="474"/>
                      </a:lnTo>
                      <a:lnTo>
                        <a:pt x="1962" y="449"/>
                      </a:lnTo>
                      <a:lnTo>
                        <a:pt x="1950" y="416"/>
                      </a:lnTo>
                      <a:lnTo>
                        <a:pt x="1938" y="365"/>
                      </a:lnTo>
                      <a:lnTo>
                        <a:pt x="1919" y="349"/>
                      </a:lnTo>
                      <a:lnTo>
                        <a:pt x="1901" y="346"/>
                      </a:lnTo>
                      <a:lnTo>
                        <a:pt x="1886" y="351"/>
                      </a:lnTo>
                      <a:lnTo>
                        <a:pt x="1903" y="391"/>
                      </a:lnTo>
                      <a:lnTo>
                        <a:pt x="1857" y="396"/>
                      </a:lnTo>
                      <a:lnTo>
                        <a:pt x="1835" y="377"/>
                      </a:lnTo>
                      <a:lnTo>
                        <a:pt x="1794" y="388"/>
                      </a:lnTo>
                      <a:lnTo>
                        <a:pt x="1763" y="418"/>
                      </a:lnTo>
                      <a:lnTo>
                        <a:pt x="1763" y="435"/>
                      </a:lnTo>
                      <a:lnTo>
                        <a:pt x="1775" y="463"/>
                      </a:lnTo>
                      <a:lnTo>
                        <a:pt x="1824" y="471"/>
                      </a:lnTo>
                      <a:lnTo>
                        <a:pt x="1863" y="505"/>
                      </a:lnTo>
                      <a:lnTo>
                        <a:pt x="1929" y="597"/>
                      </a:lnTo>
                      <a:lnTo>
                        <a:pt x="1956" y="658"/>
                      </a:lnTo>
                      <a:lnTo>
                        <a:pt x="1960" y="722"/>
                      </a:lnTo>
                      <a:lnTo>
                        <a:pt x="1954" y="775"/>
                      </a:lnTo>
                      <a:lnTo>
                        <a:pt x="1938" y="775"/>
                      </a:lnTo>
                      <a:lnTo>
                        <a:pt x="1921" y="756"/>
                      </a:lnTo>
                      <a:lnTo>
                        <a:pt x="1896" y="781"/>
                      </a:lnTo>
                      <a:lnTo>
                        <a:pt x="1870" y="803"/>
                      </a:lnTo>
                      <a:lnTo>
                        <a:pt x="1866" y="840"/>
                      </a:lnTo>
                      <a:lnTo>
                        <a:pt x="1894" y="884"/>
                      </a:lnTo>
                      <a:lnTo>
                        <a:pt x="1876" y="920"/>
                      </a:lnTo>
                      <a:lnTo>
                        <a:pt x="1870" y="982"/>
                      </a:lnTo>
                      <a:lnTo>
                        <a:pt x="1903" y="1021"/>
                      </a:lnTo>
                      <a:lnTo>
                        <a:pt x="1940" y="1032"/>
                      </a:lnTo>
                      <a:lnTo>
                        <a:pt x="1979" y="1074"/>
                      </a:lnTo>
                      <a:lnTo>
                        <a:pt x="2012" y="1130"/>
                      </a:lnTo>
                      <a:lnTo>
                        <a:pt x="2014" y="1213"/>
                      </a:lnTo>
                      <a:lnTo>
                        <a:pt x="2003" y="1252"/>
                      </a:lnTo>
                      <a:lnTo>
                        <a:pt x="1968" y="1286"/>
                      </a:lnTo>
                      <a:lnTo>
                        <a:pt x="1925" y="1303"/>
                      </a:lnTo>
                      <a:lnTo>
                        <a:pt x="1898" y="1328"/>
                      </a:lnTo>
                      <a:lnTo>
                        <a:pt x="1882" y="1314"/>
                      </a:lnTo>
                      <a:lnTo>
                        <a:pt x="1868" y="1328"/>
                      </a:lnTo>
                      <a:lnTo>
                        <a:pt x="1864" y="1389"/>
                      </a:lnTo>
                      <a:lnTo>
                        <a:pt x="1874" y="1425"/>
                      </a:lnTo>
                      <a:lnTo>
                        <a:pt x="1917" y="1467"/>
                      </a:lnTo>
                      <a:lnTo>
                        <a:pt x="1934" y="1509"/>
                      </a:lnTo>
                      <a:lnTo>
                        <a:pt x="1948" y="1531"/>
                      </a:lnTo>
                      <a:lnTo>
                        <a:pt x="1944" y="1576"/>
                      </a:lnTo>
                      <a:lnTo>
                        <a:pt x="1917" y="1612"/>
                      </a:lnTo>
                      <a:lnTo>
                        <a:pt x="1888" y="1612"/>
                      </a:lnTo>
                      <a:lnTo>
                        <a:pt x="1841" y="1559"/>
                      </a:lnTo>
                      <a:lnTo>
                        <a:pt x="1808" y="1540"/>
                      </a:lnTo>
                      <a:lnTo>
                        <a:pt x="1794" y="1529"/>
                      </a:lnTo>
                      <a:lnTo>
                        <a:pt x="1781" y="1556"/>
                      </a:lnTo>
                      <a:lnTo>
                        <a:pt x="1785" y="1596"/>
                      </a:lnTo>
                      <a:lnTo>
                        <a:pt x="1796" y="1626"/>
                      </a:lnTo>
                      <a:lnTo>
                        <a:pt x="1804" y="1674"/>
                      </a:lnTo>
                      <a:lnTo>
                        <a:pt x="1833" y="1690"/>
                      </a:lnTo>
                      <a:lnTo>
                        <a:pt x="1824" y="1715"/>
                      </a:lnTo>
                      <a:lnTo>
                        <a:pt x="1826" y="1752"/>
                      </a:lnTo>
                      <a:lnTo>
                        <a:pt x="1835" y="1788"/>
                      </a:lnTo>
                      <a:lnTo>
                        <a:pt x="1816" y="1785"/>
                      </a:lnTo>
                      <a:lnTo>
                        <a:pt x="1794" y="1743"/>
                      </a:lnTo>
                      <a:lnTo>
                        <a:pt x="1796" y="1699"/>
                      </a:lnTo>
                      <a:lnTo>
                        <a:pt x="1789" y="1685"/>
                      </a:lnTo>
                      <a:lnTo>
                        <a:pt x="1781" y="1635"/>
                      </a:lnTo>
                      <a:lnTo>
                        <a:pt x="1771" y="1621"/>
                      </a:lnTo>
                      <a:lnTo>
                        <a:pt x="1767" y="1551"/>
                      </a:lnTo>
                      <a:lnTo>
                        <a:pt x="1754" y="1509"/>
                      </a:lnTo>
                      <a:lnTo>
                        <a:pt x="1730" y="1470"/>
                      </a:lnTo>
                      <a:lnTo>
                        <a:pt x="1688" y="1448"/>
                      </a:lnTo>
                      <a:lnTo>
                        <a:pt x="1658" y="1411"/>
                      </a:lnTo>
                      <a:lnTo>
                        <a:pt x="1647" y="1384"/>
                      </a:lnTo>
                      <a:lnTo>
                        <a:pt x="1625" y="1353"/>
                      </a:lnTo>
                      <a:lnTo>
                        <a:pt x="1592" y="1283"/>
                      </a:lnTo>
                      <a:lnTo>
                        <a:pt x="1563" y="1289"/>
                      </a:lnTo>
                      <a:lnTo>
                        <a:pt x="1524" y="1322"/>
                      </a:lnTo>
                      <a:lnTo>
                        <a:pt x="1507" y="1350"/>
                      </a:lnTo>
                      <a:lnTo>
                        <a:pt x="1472" y="1403"/>
                      </a:lnTo>
                      <a:lnTo>
                        <a:pt x="1446" y="1459"/>
                      </a:lnTo>
                      <a:lnTo>
                        <a:pt x="1437" y="1478"/>
                      </a:lnTo>
                      <a:lnTo>
                        <a:pt x="1446" y="1543"/>
                      </a:lnTo>
                      <a:lnTo>
                        <a:pt x="1445" y="1607"/>
                      </a:lnTo>
                      <a:lnTo>
                        <a:pt x="1413" y="1651"/>
                      </a:lnTo>
                      <a:lnTo>
                        <a:pt x="1396" y="1654"/>
                      </a:lnTo>
                      <a:lnTo>
                        <a:pt x="1359" y="1562"/>
                      </a:lnTo>
                      <a:lnTo>
                        <a:pt x="1330" y="1498"/>
                      </a:lnTo>
                      <a:lnTo>
                        <a:pt x="1272" y="1375"/>
                      </a:lnTo>
                      <a:lnTo>
                        <a:pt x="1270" y="1328"/>
                      </a:lnTo>
                      <a:lnTo>
                        <a:pt x="1256" y="1305"/>
                      </a:lnTo>
                      <a:lnTo>
                        <a:pt x="1246" y="1336"/>
                      </a:lnTo>
                      <a:lnTo>
                        <a:pt x="1196" y="1266"/>
                      </a:lnTo>
                      <a:lnTo>
                        <a:pt x="1128" y="1213"/>
                      </a:lnTo>
                      <a:lnTo>
                        <a:pt x="1085" y="1225"/>
                      </a:lnTo>
                      <a:lnTo>
                        <a:pt x="1023" y="1219"/>
                      </a:lnTo>
                      <a:lnTo>
                        <a:pt x="993" y="1180"/>
                      </a:lnTo>
                      <a:lnTo>
                        <a:pt x="960" y="1185"/>
                      </a:lnTo>
                      <a:lnTo>
                        <a:pt x="914" y="1169"/>
                      </a:lnTo>
                      <a:lnTo>
                        <a:pt x="817" y="1038"/>
                      </a:lnTo>
                      <a:lnTo>
                        <a:pt x="822" y="1091"/>
                      </a:lnTo>
                      <a:lnTo>
                        <a:pt x="852" y="1166"/>
                      </a:lnTo>
                      <a:lnTo>
                        <a:pt x="885" y="1219"/>
                      </a:lnTo>
                      <a:lnTo>
                        <a:pt x="920" y="1247"/>
                      </a:lnTo>
                      <a:lnTo>
                        <a:pt x="958" y="1225"/>
                      </a:lnTo>
                      <a:lnTo>
                        <a:pt x="990" y="1225"/>
                      </a:lnTo>
                      <a:lnTo>
                        <a:pt x="1030" y="1272"/>
                      </a:lnTo>
                      <a:lnTo>
                        <a:pt x="1054" y="1308"/>
                      </a:lnTo>
                      <a:lnTo>
                        <a:pt x="1050" y="1331"/>
                      </a:lnTo>
                      <a:lnTo>
                        <a:pt x="980" y="1434"/>
                      </a:lnTo>
                      <a:lnTo>
                        <a:pt x="933" y="1473"/>
                      </a:lnTo>
                      <a:lnTo>
                        <a:pt x="836" y="1523"/>
                      </a:lnTo>
                      <a:lnTo>
                        <a:pt x="807" y="1540"/>
                      </a:lnTo>
                      <a:lnTo>
                        <a:pt x="789" y="1523"/>
                      </a:lnTo>
                      <a:lnTo>
                        <a:pt x="784" y="1503"/>
                      </a:lnTo>
                      <a:lnTo>
                        <a:pt x="782" y="1473"/>
                      </a:lnTo>
                      <a:lnTo>
                        <a:pt x="774" y="1442"/>
                      </a:lnTo>
                      <a:lnTo>
                        <a:pt x="760" y="1417"/>
                      </a:lnTo>
                      <a:lnTo>
                        <a:pt x="749" y="1395"/>
                      </a:lnTo>
                      <a:lnTo>
                        <a:pt x="731" y="1364"/>
                      </a:lnTo>
                      <a:lnTo>
                        <a:pt x="721" y="1344"/>
                      </a:lnTo>
                      <a:lnTo>
                        <a:pt x="714" y="1319"/>
                      </a:lnTo>
                      <a:lnTo>
                        <a:pt x="700" y="1297"/>
                      </a:lnTo>
                      <a:lnTo>
                        <a:pt x="679" y="1241"/>
                      </a:lnTo>
                      <a:lnTo>
                        <a:pt x="667" y="1219"/>
                      </a:lnTo>
                      <a:lnTo>
                        <a:pt x="651" y="1188"/>
                      </a:lnTo>
                      <a:lnTo>
                        <a:pt x="626" y="1146"/>
                      </a:lnTo>
                      <a:lnTo>
                        <a:pt x="612" y="1121"/>
                      </a:lnTo>
                      <a:lnTo>
                        <a:pt x="601" y="1105"/>
                      </a:lnTo>
                      <a:lnTo>
                        <a:pt x="587" y="1068"/>
                      </a:lnTo>
                      <a:lnTo>
                        <a:pt x="628" y="1035"/>
                      </a:lnTo>
                      <a:lnTo>
                        <a:pt x="645" y="962"/>
                      </a:lnTo>
                      <a:lnTo>
                        <a:pt x="607" y="943"/>
                      </a:lnTo>
                      <a:lnTo>
                        <a:pt x="554" y="954"/>
                      </a:lnTo>
                      <a:lnTo>
                        <a:pt x="542" y="946"/>
                      </a:lnTo>
                      <a:lnTo>
                        <a:pt x="537" y="946"/>
                      </a:lnTo>
                      <a:lnTo>
                        <a:pt x="529" y="946"/>
                      </a:lnTo>
                      <a:lnTo>
                        <a:pt x="523" y="946"/>
                      </a:lnTo>
                      <a:lnTo>
                        <a:pt x="521" y="932"/>
                      </a:lnTo>
                      <a:lnTo>
                        <a:pt x="517" y="920"/>
                      </a:lnTo>
                      <a:lnTo>
                        <a:pt x="517" y="898"/>
                      </a:lnTo>
                      <a:lnTo>
                        <a:pt x="507" y="887"/>
                      </a:lnTo>
                      <a:lnTo>
                        <a:pt x="505" y="873"/>
                      </a:lnTo>
                      <a:lnTo>
                        <a:pt x="500" y="870"/>
                      </a:lnTo>
                      <a:lnTo>
                        <a:pt x="494" y="859"/>
                      </a:lnTo>
                      <a:lnTo>
                        <a:pt x="492" y="848"/>
                      </a:lnTo>
                      <a:lnTo>
                        <a:pt x="488" y="837"/>
                      </a:lnTo>
                      <a:lnTo>
                        <a:pt x="484" y="831"/>
                      </a:lnTo>
                      <a:lnTo>
                        <a:pt x="472" y="831"/>
                      </a:lnTo>
                      <a:lnTo>
                        <a:pt x="465" y="831"/>
                      </a:lnTo>
                      <a:lnTo>
                        <a:pt x="461" y="831"/>
                      </a:lnTo>
                      <a:lnTo>
                        <a:pt x="459" y="845"/>
                      </a:lnTo>
                      <a:lnTo>
                        <a:pt x="459" y="859"/>
                      </a:lnTo>
                      <a:lnTo>
                        <a:pt x="459" y="876"/>
                      </a:lnTo>
                      <a:lnTo>
                        <a:pt x="459" y="893"/>
                      </a:lnTo>
                      <a:lnTo>
                        <a:pt x="459" y="904"/>
                      </a:lnTo>
                      <a:lnTo>
                        <a:pt x="449" y="909"/>
                      </a:lnTo>
                      <a:lnTo>
                        <a:pt x="441" y="920"/>
                      </a:lnTo>
                      <a:lnTo>
                        <a:pt x="430" y="904"/>
                      </a:lnTo>
                      <a:lnTo>
                        <a:pt x="422" y="881"/>
                      </a:lnTo>
                      <a:lnTo>
                        <a:pt x="424" y="856"/>
                      </a:lnTo>
                      <a:lnTo>
                        <a:pt x="412" y="823"/>
                      </a:lnTo>
                      <a:lnTo>
                        <a:pt x="406" y="801"/>
                      </a:lnTo>
                      <a:lnTo>
                        <a:pt x="393" y="787"/>
                      </a:lnTo>
                      <a:lnTo>
                        <a:pt x="377" y="773"/>
                      </a:lnTo>
                      <a:lnTo>
                        <a:pt x="369" y="753"/>
                      </a:lnTo>
                      <a:lnTo>
                        <a:pt x="364" y="739"/>
                      </a:lnTo>
                      <a:lnTo>
                        <a:pt x="350" y="736"/>
                      </a:lnTo>
                      <a:lnTo>
                        <a:pt x="346" y="728"/>
                      </a:lnTo>
                      <a:lnTo>
                        <a:pt x="336" y="728"/>
                      </a:lnTo>
                      <a:lnTo>
                        <a:pt x="329" y="742"/>
                      </a:lnTo>
                      <a:lnTo>
                        <a:pt x="321" y="753"/>
                      </a:lnTo>
                      <a:lnTo>
                        <a:pt x="338" y="767"/>
                      </a:lnTo>
                      <a:lnTo>
                        <a:pt x="348" y="787"/>
                      </a:lnTo>
                      <a:lnTo>
                        <a:pt x="366" y="812"/>
                      </a:lnTo>
                      <a:lnTo>
                        <a:pt x="373" y="823"/>
                      </a:lnTo>
                      <a:lnTo>
                        <a:pt x="387" y="831"/>
                      </a:lnTo>
                      <a:lnTo>
                        <a:pt x="397" y="848"/>
                      </a:lnTo>
                      <a:lnTo>
                        <a:pt x="385" y="868"/>
                      </a:lnTo>
                      <a:lnTo>
                        <a:pt x="383" y="859"/>
                      </a:lnTo>
                      <a:lnTo>
                        <a:pt x="383" y="848"/>
                      </a:lnTo>
                      <a:lnTo>
                        <a:pt x="377" y="873"/>
                      </a:lnTo>
                      <a:lnTo>
                        <a:pt x="375" y="895"/>
                      </a:lnTo>
                      <a:lnTo>
                        <a:pt x="364" y="901"/>
                      </a:lnTo>
                      <a:lnTo>
                        <a:pt x="367" y="873"/>
                      </a:lnTo>
                      <a:lnTo>
                        <a:pt x="366" y="859"/>
                      </a:lnTo>
                      <a:lnTo>
                        <a:pt x="352" y="851"/>
                      </a:lnTo>
                      <a:lnTo>
                        <a:pt x="346" y="845"/>
                      </a:lnTo>
                      <a:lnTo>
                        <a:pt x="340" y="834"/>
                      </a:lnTo>
                      <a:lnTo>
                        <a:pt x="329" y="828"/>
                      </a:lnTo>
                      <a:lnTo>
                        <a:pt x="321" y="820"/>
                      </a:lnTo>
                      <a:lnTo>
                        <a:pt x="313" y="803"/>
                      </a:lnTo>
                      <a:lnTo>
                        <a:pt x="303" y="795"/>
                      </a:lnTo>
                      <a:lnTo>
                        <a:pt x="297" y="778"/>
                      </a:lnTo>
                      <a:lnTo>
                        <a:pt x="296" y="764"/>
                      </a:lnTo>
                      <a:lnTo>
                        <a:pt x="288" y="759"/>
                      </a:lnTo>
                      <a:lnTo>
                        <a:pt x="280" y="750"/>
                      </a:lnTo>
                      <a:lnTo>
                        <a:pt x="264" y="750"/>
                      </a:lnTo>
                      <a:lnTo>
                        <a:pt x="251" y="753"/>
                      </a:lnTo>
                      <a:lnTo>
                        <a:pt x="235" y="750"/>
                      </a:lnTo>
                      <a:lnTo>
                        <a:pt x="208" y="753"/>
                      </a:lnTo>
                      <a:lnTo>
                        <a:pt x="189" y="756"/>
                      </a:lnTo>
                      <a:lnTo>
                        <a:pt x="183" y="762"/>
                      </a:lnTo>
                      <a:lnTo>
                        <a:pt x="181" y="778"/>
                      </a:lnTo>
                      <a:lnTo>
                        <a:pt x="181" y="798"/>
                      </a:lnTo>
                      <a:lnTo>
                        <a:pt x="169" y="817"/>
                      </a:lnTo>
                      <a:lnTo>
                        <a:pt x="161" y="826"/>
                      </a:lnTo>
                      <a:lnTo>
                        <a:pt x="157" y="831"/>
                      </a:lnTo>
                      <a:lnTo>
                        <a:pt x="152" y="845"/>
                      </a:lnTo>
                      <a:lnTo>
                        <a:pt x="148" y="856"/>
                      </a:lnTo>
                      <a:lnTo>
                        <a:pt x="154" y="865"/>
                      </a:lnTo>
                      <a:lnTo>
                        <a:pt x="154" y="881"/>
                      </a:lnTo>
                      <a:lnTo>
                        <a:pt x="152" y="890"/>
                      </a:lnTo>
                      <a:lnTo>
                        <a:pt x="148" y="901"/>
                      </a:lnTo>
                      <a:lnTo>
                        <a:pt x="138" y="920"/>
                      </a:lnTo>
                      <a:lnTo>
                        <a:pt x="132" y="912"/>
                      </a:lnTo>
                      <a:lnTo>
                        <a:pt x="126" y="918"/>
                      </a:lnTo>
                      <a:lnTo>
                        <a:pt x="119" y="926"/>
                      </a:lnTo>
                      <a:lnTo>
                        <a:pt x="107" y="929"/>
                      </a:lnTo>
                      <a:lnTo>
                        <a:pt x="95" y="943"/>
                      </a:lnTo>
                      <a:lnTo>
                        <a:pt x="84" y="946"/>
                      </a:lnTo>
                      <a:lnTo>
                        <a:pt x="72" y="946"/>
                      </a:lnTo>
                      <a:lnTo>
                        <a:pt x="60" y="946"/>
                      </a:lnTo>
                      <a:lnTo>
                        <a:pt x="35" y="954"/>
                      </a:lnTo>
                      <a:lnTo>
                        <a:pt x="23" y="954"/>
                      </a:lnTo>
                      <a:lnTo>
                        <a:pt x="17" y="934"/>
                      </a:lnTo>
                      <a:lnTo>
                        <a:pt x="12" y="909"/>
                      </a:lnTo>
                      <a:lnTo>
                        <a:pt x="8" y="887"/>
                      </a:lnTo>
                      <a:lnTo>
                        <a:pt x="6" y="865"/>
                      </a:lnTo>
                      <a:lnTo>
                        <a:pt x="6" y="837"/>
                      </a:lnTo>
                      <a:lnTo>
                        <a:pt x="0" y="803"/>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grpSp>
        </p:grpSp>
        <p:grpSp>
          <p:nvGrpSpPr>
            <p:cNvPr id="45" name="Group 38"/>
            <p:cNvGrpSpPr>
              <a:grpSpLocks/>
            </p:cNvGrpSpPr>
            <p:nvPr/>
          </p:nvGrpSpPr>
          <p:grpSpPr bwMode="auto">
            <a:xfrm>
              <a:off x="144" y="824"/>
              <a:ext cx="1868" cy="3311"/>
              <a:chOff x="144" y="824"/>
              <a:chExt cx="1868" cy="3311"/>
            </a:xfrm>
            <a:grpFill/>
          </p:grpSpPr>
          <p:sp>
            <p:nvSpPr>
              <p:cNvPr id="46" name="Freeform 32"/>
              <p:cNvSpPr>
                <a:spLocks/>
              </p:cNvSpPr>
              <p:nvPr/>
            </p:nvSpPr>
            <p:spPr bwMode="auto">
              <a:xfrm>
                <a:off x="144" y="970"/>
                <a:ext cx="1262" cy="1551"/>
              </a:xfrm>
              <a:custGeom>
                <a:avLst/>
                <a:gdLst/>
                <a:ahLst/>
                <a:cxnLst>
                  <a:cxn ang="0">
                    <a:pos x="101" y="290"/>
                  </a:cxn>
                  <a:cxn ang="0">
                    <a:pos x="82" y="203"/>
                  </a:cxn>
                  <a:cxn ang="0">
                    <a:pos x="181" y="131"/>
                  </a:cxn>
                  <a:cxn ang="0">
                    <a:pos x="225" y="75"/>
                  </a:cxn>
                  <a:cxn ang="0">
                    <a:pos x="303" y="64"/>
                  </a:cxn>
                  <a:cxn ang="0">
                    <a:pos x="544" y="67"/>
                  </a:cxn>
                  <a:cxn ang="0">
                    <a:pos x="666" y="95"/>
                  </a:cxn>
                  <a:cxn ang="0">
                    <a:pos x="620" y="92"/>
                  </a:cxn>
                  <a:cxn ang="0">
                    <a:pos x="589" y="3"/>
                  </a:cxn>
                  <a:cxn ang="0">
                    <a:pos x="649" y="0"/>
                  </a:cxn>
                  <a:cxn ang="0">
                    <a:pos x="696" y="39"/>
                  </a:cxn>
                  <a:cxn ang="0">
                    <a:pos x="767" y="103"/>
                  </a:cxn>
                  <a:cxn ang="0">
                    <a:pos x="754" y="33"/>
                  </a:cxn>
                  <a:cxn ang="0">
                    <a:pos x="884" y="100"/>
                  </a:cxn>
                  <a:cxn ang="0">
                    <a:pos x="886" y="128"/>
                  </a:cxn>
                  <a:cxn ang="0">
                    <a:pos x="847" y="198"/>
                  </a:cxn>
                  <a:cxn ang="0">
                    <a:pos x="814" y="312"/>
                  </a:cxn>
                  <a:cxn ang="0">
                    <a:pos x="935" y="376"/>
                  </a:cxn>
                  <a:cxn ang="0">
                    <a:pos x="938" y="476"/>
                  </a:cxn>
                  <a:cxn ang="0">
                    <a:pos x="956" y="398"/>
                  </a:cxn>
                  <a:cxn ang="0">
                    <a:pos x="956" y="254"/>
                  </a:cxn>
                  <a:cxn ang="0">
                    <a:pos x="1043" y="293"/>
                  </a:cxn>
                  <a:cxn ang="0">
                    <a:pos x="1098" y="251"/>
                  </a:cxn>
                  <a:cxn ang="0">
                    <a:pos x="1195" y="357"/>
                  </a:cxn>
                  <a:cxn ang="0">
                    <a:pos x="1261" y="449"/>
                  </a:cxn>
                  <a:cxn ang="0">
                    <a:pos x="1209" y="485"/>
                  </a:cxn>
                  <a:cxn ang="0">
                    <a:pos x="1117" y="515"/>
                  </a:cxn>
                  <a:cxn ang="0">
                    <a:pos x="1181" y="535"/>
                  </a:cxn>
                  <a:cxn ang="0">
                    <a:pos x="1209" y="618"/>
                  </a:cxn>
                  <a:cxn ang="0">
                    <a:pos x="1183" y="624"/>
                  </a:cxn>
                  <a:cxn ang="0">
                    <a:pos x="1146" y="657"/>
                  </a:cxn>
                  <a:cxn ang="0">
                    <a:pos x="1088" y="730"/>
                  </a:cxn>
                  <a:cxn ang="0">
                    <a:pos x="1082" y="839"/>
                  </a:cxn>
                  <a:cxn ang="0">
                    <a:pos x="1020" y="1003"/>
                  </a:cxn>
                  <a:cxn ang="0">
                    <a:pos x="1038" y="1142"/>
                  </a:cxn>
                  <a:cxn ang="0">
                    <a:pos x="1003" y="1048"/>
                  </a:cxn>
                  <a:cxn ang="0">
                    <a:pos x="942" y="1006"/>
                  </a:cxn>
                  <a:cxn ang="0">
                    <a:pos x="890" y="1034"/>
                  </a:cxn>
                  <a:cxn ang="0">
                    <a:pos x="804" y="1048"/>
                  </a:cxn>
                  <a:cxn ang="0">
                    <a:pos x="760" y="1151"/>
                  </a:cxn>
                  <a:cxn ang="0">
                    <a:pos x="859" y="1290"/>
                  </a:cxn>
                  <a:cxn ang="0">
                    <a:pos x="874" y="1212"/>
                  </a:cxn>
                  <a:cxn ang="0">
                    <a:pos x="931" y="1268"/>
                  </a:cxn>
                  <a:cxn ang="0">
                    <a:pos x="962" y="1346"/>
                  </a:cxn>
                  <a:cxn ang="0">
                    <a:pos x="987" y="1415"/>
                  </a:cxn>
                  <a:cxn ang="0">
                    <a:pos x="1045" y="1521"/>
                  </a:cxn>
                  <a:cxn ang="0">
                    <a:pos x="1133" y="1518"/>
                  </a:cxn>
                  <a:cxn ang="0">
                    <a:pos x="1080" y="1532"/>
                  </a:cxn>
                  <a:cxn ang="0">
                    <a:pos x="977" y="1516"/>
                  </a:cxn>
                  <a:cxn ang="0">
                    <a:pos x="905" y="1421"/>
                  </a:cxn>
                  <a:cxn ang="0">
                    <a:pos x="853" y="1385"/>
                  </a:cxn>
                  <a:cxn ang="0">
                    <a:pos x="769" y="1340"/>
                  </a:cxn>
                  <a:cxn ang="0">
                    <a:pos x="622" y="1190"/>
                  </a:cxn>
                  <a:cxn ang="0">
                    <a:pos x="501" y="970"/>
                  </a:cxn>
                  <a:cxn ang="0">
                    <a:pos x="542" y="1167"/>
                  </a:cxn>
                  <a:cxn ang="0">
                    <a:pos x="464" y="1031"/>
                  </a:cxn>
                  <a:cxn ang="0">
                    <a:pos x="392" y="763"/>
                  </a:cxn>
                  <a:cxn ang="0">
                    <a:pos x="400" y="568"/>
                  </a:cxn>
                  <a:cxn ang="0">
                    <a:pos x="375" y="418"/>
                  </a:cxn>
                  <a:cxn ang="0">
                    <a:pos x="354" y="329"/>
                  </a:cxn>
                  <a:cxn ang="0">
                    <a:pos x="305" y="276"/>
                  </a:cxn>
                  <a:cxn ang="0">
                    <a:pos x="202" y="290"/>
                  </a:cxn>
                  <a:cxn ang="0">
                    <a:pos x="124" y="345"/>
                  </a:cxn>
                </a:cxnLst>
                <a:rect l="0" t="0" r="r" b="b"/>
                <a:pathLst>
                  <a:path w="1262" h="1550">
                    <a:moveTo>
                      <a:pt x="0" y="398"/>
                    </a:moveTo>
                    <a:lnTo>
                      <a:pt x="60" y="345"/>
                    </a:lnTo>
                    <a:lnTo>
                      <a:pt x="95" y="323"/>
                    </a:lnTo>
                    <a:lnTo>
                      <a:pt x="101" y="290"/>
                    </a:lnTo>
                    <a:lnTo>
                      <a:pt x="74" y="270"/>
                    </a:lnTo>
                    <a:lnTo>
                      <a:pt x="72" y="231"/>
                    </a:lnTo>
                    <a:lnTo>
                      <a:pt x="84" y="220"/>
                    </a:lnTo>
                    <a:lnTo>
                      <a:pt x="82" y="203"/>
                    </a:lnTo>
                    <a:lnTo>
                      <a:pt x="128" y="198"/>
                    </a:lnTo>
                    <a:lnTo>
                      <a:pt x="140" y="167"/>
                    </a:lnTo>
                    <a:lnTo>
                      <a:pt x="142" y="139"/>
                    </a:lnTo>
                    <a:lnTo>
                      <a:pt x="181" y="131"/>
                    </a:lnTo>
                    <a:lnTo>
                      <a:pt x="185" y="103"/>
                    </a:lnTo>
                    <a:lnTo>
                      <a:pt x="148" y="95"/>
                    </a:lnTo>
                    <a:lnTo>
                      <a:pt x="165" y="75"/>
                    </a:lnTo>
                    <a:lnTo>
                      <a:pt x="225" y="75"/>
                    </a:lnTo>
                    <a:lnTo>
                      <a:pt x="243" y="53"/>
                    </a:lnTo>
                    <a:lnTo>
                      <a:pt x="268" y="50"/>
                    </a:lnTo>
                    <a:lnTo>
                      <a:pt x="284" y="33"/>
                    </a:lnTo>
                    <a:lnTo>
                      <a:pt x="303" y="64"/>
                    </a:lnTo>
                    <a:lnTo>
                      <a:pt x="379" y="59"/>
                    </a:lnTo>
                    <a:lnTo>
                      <a:pt x="414" y="92"/>
                    </a:lnTo>
                    <a:lnTo>
                      <a:pt x="527" y="84"/>
                    </a:lnTo>
                    <a:lnTo>
                      <a:pt x="544" y="67"/>
                    </a:lnTo>
                    <a:lnTo>
                      <a:pt x="587" y="95"/>
                    </a:lnTo>
                    <a:lnTo>
                      <a:pt x="631" y="120"/>
                    </a:lnTo>
                    <a:lnTo>
                      <a:pt x="653" y="109"/>
                    </a:lnTo>
                    <a:lnTo>
                      <a:pt x="666" y="95"/>
                    </a:lnTo>
                    <a:lnTo>
                      <a:pt x="703" y="103"/>
                    </a:lnTo>
                    <a:lnTo>
                      <a:pt x="678" y="84"/>
                    </a:lnTo>
                    <a:lnTo>
                      <a:pt x="655" y="86"/>
                    </a:lnTo>
                    <a:lnTo>
                      <a:pt x="620" y="92"/>
                    </a:lnTo>
                    <a:lnTo>
                      <a:pt x="602" y="64"/>
                    </a:lnTo>
                    <a:lnTo>
                      <a:pt x="583" y="50"/>
                    </a:lnTo>
                    <a:lnTo>
                      <a:pt x="583" y="28"/>
                    </a:lnTo>
                    <a:lnTo>
                      <a:pt x="589" y="3"/>
                    </a:lnTo>
                    <a:lnTo>
                      <a:pt x="604" y="0"/>
                    </a:lnTo>
                    <a:lnTo>
                      <a:pt x="626" y="22"/>
                    </a:lnTo>
                    <a:lnTo>
                      <a:pt x="631" y="11"/>
                    </a:lnTo>
                    <a:lnTo>
                      <a:pt x="649" y="0"/>
                    </a:lnTo>
                    <a:lnTo>
                      <a:pt x="670" y="17"/>
                    </a:lnTo>
                    <a:lnTo>
                      <a:pt x="682" y="3"/>
                    </a:lnTo>
                    <a:lnTo>
                      <a:pt x="694" y="25"/>
                    </a:lnTo>
                    <a:lnTo>
                      <a:pt x="696" y="39"/>
                    </a:lnTo>
                    <a:lnTo>
                      <a:pt x="727" y="59"/>
                    </a:lnTo>
                    <a:lnTo>
                      <a:pt x="715" y="75"/>
                    </a:lnTo>
                    <a:lnTo>
                      <a:pt x="715" y="98"/>
                    </a:lnTo>
                    <a:lnTo>
                      <a:pt x="767" y="103"/>
                    </a:lnTo>
                    <a:lnTo>
                      <a:pt x="781" y="75"/>
                    </a:lnTo>
                    <a:lnTo>
                      <a:pt x="771" y="61"/>
                    </a:lnTo>
                    <a:lnTo>
                      <a:pt x="748" y="64"/>
                    </a:lnTo>
                    <a:lnTo>
                      <a:pt x="754" y="33"/>
                    </a:lnTo>
                    <a:lnTo>
                      <a:pt x="801" y="50"/>
                    </a:lnTo>
                    <a:lnTo>
                      <a:pt x="810" y="72"/>
                    </a:lnTo>
                    <a:lnTo>
                      <a:pt x="849" y="72"/>
                    </a:lnTo>
                    <a:lnTo>
                      <a:pt x="884" y="100"/>
                    </a:lnTo>
                    <a:lnTo>
                      <a:pt x="903" y="95"/>
                    </a:lnTo>
                    <a:lnTo>
                      <a:pt x="925" y="120"/>
                    </a:lnTo>
                    <a:lnTo>
                      <a:pt x="903" y="153"/>
                    </a:lnTo>
                    <a:lnTo>
                      <a:pt x="886" y="128"/>
                    </a:lnTo>
                    <a:lnTo>
                      <a:pt x="874" y="137"/>
                    </a:lnTo>
                    <a:lnTo>
                      <a:pt x="859" y="156"/>
                    </a:lnTo>
                    <a:lnTo>
                      <a:pt x="834" y="173"/>
                    </a:lnTo>
                    <a:lnTo>
                      <a:pt x="847" y="198"/>
                    </a:lnTo>
                    <a:lnTo>
                      <a:pt x="824" y="201"/>
                    </a:lnTo>
                    <a:lnTo>
                      <a:pt x="804" y="234"/>
                    </a:lnTo>
                    <a:lnTo>
                      <a:pt x="785" y="276"/>
                    </a:lnTo>
                    <a:lnTo>
                      <a:pt x="814" y="312"/>
                    </a:lnTo>
                    <a:lnTo>
                      <a:pt x="837" y="354"/>
                    </a:lnTo>
                    <a:lnTo>
                      <a:pt x="878" y="359"/>
                    </a:lnTo>
                    <a:lnTo>
                      <a:pt x="917" y="354"/>
                    </a:lnTo>
                    <a:lnTo>
                      <a:pt x="935" y="376"/>
                    </a:lnTo>
                    <a:lnTo>
                      <a:pt x="927" y="387"/>
                    </a:lnTo>
                    <a:lnTo>
                      <a:pt x="915" y="410"/>
                    </a:lnTo>
                    <a:lnTo>
                      <a:pt x="933" y="449"/>
                    </a:lnTo>
                    <a:lnTo>
                      <a:pt x="938" y="476"/>
                    </a:lnTo>
                    <a:lnTo>
                      <a:pt x="960" y="490"/>
                    </a:lnTo>
                    <a:lnTo>
                      <a:pt x="989" y="465"/>
                    </a:lnTo>
                    <a:lnTo>
                      <a:pt x="981" y="429"/>
                    </a:lnTo>
                    <a:lnTo>
                      <a:pt x="956" y="398"/>
                    </a:lnTo>
                    <a:lnTo>
                      <a:pt x="985" y="362"/>
                    </a:lnTo>
                    <a:lnTo>
                      <a:pt x="960" y="301"/>
                    </a:lnTo>
                    <a:lnTo>
                      <a:pt x="937" y="276"/>
                    </a:lnTo>
                    <a:lnTo>
                      <a:pt x="956" y="254"/>
                    </a:lnTo>
                    <a:lnTo>
                      <a:pt x="952" y="220"/>
                    </a:lnTo>
                    <a:lnTo>
                      <a:pt x="966" y="201"/>
                    </a:lnTo>
                    <a:lnTo>
                      <a:pt x="989" y="220"/>
                    </a:lnTo>
                    <a:lnTo>
                      <a:pt x="1043" y="293"/>
                    </a:lnTo>
                    <a:lnTo>
                      <a:pt x="1076" y="304"/>
                    </a:lnTo>
                    <a:lnTo>
                      <a:pt x="1086" y="284"/>
                    </a:lnTo>
                    <a:lnTo>
                      <a:pt x="1078" y="245"/>
                    </a:lnTo>
                    <a:lnTo>
                      <a:pt x="1098" y="251"/>
                    </a:lnTo>
                    <a:lnTo>
                      <a:pt x="1131" y="295"/>
                    </a:lnTo>
                    <a:lnTo>
                      <a:pt x="1137" y="320"/>
                    </a:lnTo>
                    <a:lnTo>
                      <a:pt x="1156" y="337"/>
                    </a:lnTo>
                    <a:lnTo>
                      <a:pt x="1195" y="357"/>
                    </a:lnTo>
                    <a:lnTo>
                      <a:pt x="1214" y="393"/>
                    </a:lnTo>
                    <a:lnTo>
                      <a:pt x="1244" y="418"/>
                    </a:lnTo>
                    <a:lnTo>
                      <a:pt x="1259" y="426"/>
                    </a:lnTo>
                    <a:lnTo>
                      <a:pt x="1261" y="449"/>
                    </a:lnTo>
                    <a:lnTo>
                      <a:pt x="1238" y="462"/>
                    </a:lnTo>
                    <a:lnTo>
                      <a:pt x="1224" y="446"/>
                    </a:lnTo>
                    <a:lnTo>
                      <a:pt x="1212" y="449"/>
                    </a:lnTo>
                    <a:lnTo>
                      <a:pt x="1209" y="485"/>
                    </a:lnTo>
                    <a:lnTo>
                      <a:pt x="1189" y="493"/>
                    </a:lnTo>
                    <a:lnTo>
                      <a:pt x="1168" y="474"/>
                    </a:lnTo>
                    <a:lnTo>
                      <a:pt x="1123" y="474"/>
                    </a:lnTo>
                    <a:lnTo>
                      <a:pt x="1117" y="515"/>
                    </a:lnTo>
                    <a:lnTo>
                      <a:pt x="1129" y="540"/>
                    </a:lnTo>
                    <a:lnTo>
                      <a:pt x="1146" y="527"/>
                    </a:lnTo>
                    <a:lnTo>
                      <a:pt x="1164" y="521"/>
                    </a:lnTo>
                    <a:lnTo>
                      <a:pt x="1181" y="535"/>
                    </a:lnTo>
                    <a:lnTo>
                      <a:pt x="1158" y="566"/>
                    </a:lnTo>
                    <a:lnTo>
                      <a:pt x="1181" y="593"/>
                    </a:lnTo>
                    <a:lnTo>
                      <a:pt x="1212" y="602"/>
                    </a:lnTo>
                    <a:lnTo>
                      <a:pt x="1209" y="618"/>
                    </a:lnTo>
                    <a:lnTo>
                      <a:pt x="1197" y="621"/>
                    </a:lnTo>
                    <a:lnTo>
                      <a:pt x="1168" y="716"/>
                    </a:lnTo>
                    <a:lnTo>
                      <a:pt x="1170" y="655"/>
                    </a:lnTo>
                    <a:lnTo>
                      <a:pt x="1183" y="624"/>
                    </a:lnTo>
                    <a:lnTo>
                      <a:pt x="1168" y="610"/>
                    </a:lnTo>
                    <a:lnTo>
                      <a:pt x="1150" y="630"/>
                    </a:lnTo>
                    <a:lnTo>
                      <a:pt x="1160" y="646"/>
                    </a:lnTo>
                    <a:lnTo>
                      <a:pt x="1146" y="657"/>
                    </a:lnTo>
                    <a:lnTo>
                      <a:pt x="1133" y="671"/>
                    </a:lnTo>
                    <a:lnTo>
                      <a:pt x="1135" y="713"/>
                    </a:lnTo>
                    <a:lnTo>
                      <a:pt x="1115" y="727"/>
                    </a:lnTo>
                    <a:lnTo>
                      <a:pt x="1088" y="730"/>
                    </a:lnTo>
                    <a:lnTo>
                      <a:pt x="1098" y="752"/>
                    </a:lnTo>
                    <a:lnTo>
                      <a:pt x="1088" y="777"/>
                    </a:lnTo>
                    <a:lnTo>
                      <a:pt x="1098" y="797"/>
                    </a:lnTo>
                    <a:lnTo>
                      <a:pt x="1082" y="839"/>
                    </a:lnTo>
                    <a:lnTo>
                      <a:pt x="1076" y="878"/>
                    </a:lnTo>
                    <a:lnTo>
                      <a:pt x="1053" y="900"/>
                    </a:lnTo>
                    <a:lnTo>
                      <a:pt x="1024" y="961"/>
                    </a:lnTo>
                    <a:lnTo>
                      <a:pt x="1020" y="1003"/>
                    </a:lnTo>
                    <a:lnTo>
                      <a:pt x="1030" y="1036"/>
                    </a:lnTo>
                    <a:lnTo>
                      <a:pt x="1043" y="1078"/>
                    </a:lnTo>
                    <a:lnTo>
                      <a:pt x="1051" y="1123"/>
                    </a:lnTo>
                    <a:lnTo>
                      <a:pt x="1038" y="1142"/>
                    </a:lnTo>
                    <a:lnTo>
                      <a:pt x="1020" y="1128"/>
                    </a:lnTo>
                    <a:lnTo>
                      <a:pt x="1024" y="1106"/>
                    </a:lnTo>
                    <a:lnTo>
                      <a:pt x="1014" y="1056"/>
                    </a:lnTo>
                    <a:lnTo>
                      <a:pt x="1003" y="1048"/>
                    </a:lnTo>
                    <a:lnTo>
                      <a:pt x="995" y="1017"/>
                    </a:lnTo>
                    <a:lnTo>
                      <a:pt x="979" y="1017"/>
                    </a:lnTo>
                    <a:lnTo>
                      <a:pt x="962" y="1000"/>
                    </a:lnTo>
                    <a:lnTo>
                      <a:pt x="942" y="1006"/>
                    </a:lnTo>
                    <a:lnTo>
                      <a:pt x="925" y="995"/>
                    </a:lnTo>
                    <a:lnTo>
                      <a:pt x="903" y="1009"/>
                    </a:lnTo>
                    <a:lnTo>
                      <a:pt x="865" y="997"/>
                    </a:lnTo>
                    <a:lnTo>
                      <a:pt x="890" y="1034"/>
                    </a:lnTo>
                    <a:lnTo>
                      <a:pt x="859" y="1031"/>
                    </a:lnTo>
                    <a:lnTo>
                      <a:pt x="837" y="1003"/>
                    </a:lnTo>
                    <a:lnTo>
                      <a:pt x="799" y="1003"/>
                    </a:lnTo>
                    <a:lnTo>
                      <a:pt x="804" y="1048"/>
                    </a:lnTo>
                    <a:lnTo>
                      <a:pt x="775" y="1034"/>
                    </a:lnTo>
                    <a:lnTo>
                      <a:pt x="760" y="1078"/>
                    </a:lnTo>
                    <a:lnTo>
                      <a:pt x="771" y="1098"/>
                    </a:lnTo>
                    <a:lnTo>
                      <a:pt x="760" y="1151"/>
                    </a:lnTo>
                    <a:lnTo>
                      <a:pt x="773" y="1212"/>
                    </a:lnTo>
                    <a:lnTo>
                      <a:pt x="789" y="1254"/>
                    </a:lnTo>
                    <a:lnTo>
                      <a:pt x="806" y="1293"/>
                    </a:lnTo>
                    <a:lnTo>
                      <a:pt x="859" y="1290"/>
                    </a:lnTo>
                    <a:lnTo>
                      <a:pt x="880" y="1282"/>
                    </a:lnTo>
                    <a:lnTo>
                      <a:pt x="884" y="1254"/>
                    </a:lnTo>
                    <a:lnTo>
                      <a:pt x="872" y="1231"/>
                    </a:lnTo>
                    <a:lnTo>
                      <a:pt x="874" y="1212"/>
                    </a:lnTo>
                    <a:lnTo>
                      <a:pt x="907" y="1217"/>
                    </a:lnTo>
                    <a:lnTo>
                      <a:pt x="940" y="1206"/>
                    </a:lnTo>
                    <a:lnTo>
                      <a:pt x="940" y="1231"/>
                    </a:lnTo>
                    <a:lnTo>
                      <a:pt x="931" y="1268"/>
                    </a:lnTo>
                    <a:lnTo>
                      <a:pt x="915" y="1295"/>
                    </a:lnTo>
                    <a:lnTo>
                      <a:pt x="911" y="1334"/>
                    </a:lnTo>
                    <a:lnTo>
                      <a:pt x="933" y="1351"/>
                    </a:lnTo>
                    <a:lnTo>
                      <a:pt x="962" y="1346"/>
                    </a:lnTo>
                    <a:lnTo>
                      <a:pt x="979" y="1360"/>
                    </a:lnTo>
                    <a:lnTo>
                      <a:pt x="995" y="1354"/>
                    </a:lnTo>
                    <a:lnTo>
                      <a:pt x="1001" y="1379"/>
                    </a:lnTo>
                    <a:lnTo>
                      <a:pt x="987" y="1415"/>
                    </a:lnTo>
                    <a:lnTo>
                      <a:pt x="999" y="1438"/>
                    </a:lnTo>
                    <a:lnTo>
                      <a:pt x="1001" y="1482"/>
                    </a:lnTo>
                    <a:lnTo>
                      <a:pt x="1020" y="1513"/>
                    </a:lnTo>
                    <a:lnTo>
                      <a:pt x="1045" y="1521"/>
                    </a:lnTo>
                    <a:lnTo>
                      <a:pt x="1063" y="1513"/>
                    </a:lnTo>
                    <a:lnTo>
                      <a:pt x="1071" y="1516"/>
                    </a:lnTo>
                    <a:lnTo>
                      <a:pt x="1104" y="1516"/>
                    </a:lnTo>
                    <a:lnTo>
                      <a:pt x="1133" y="1518"/>
                    </a:lnTo>
                    <a:lnTo>
                      <a:pt x="1141" y="1499"/>
                    </a:lnTo>
                    <a:lnTo>
                      <a:pt x="1115" y="1532"/>
                    </a:lnTo>
                    <a:lnTo>
                      <a:pt x="1098" y="1529"/>
                    </a:lnTo>
                    <a:lnTo>
                      <a:pt x="1080" y="1532"/>
                    </a:lnTo>
                    <a:lnTo>
                      <a:pt x="1045" y="1549"/>
                    </a:lnTo>
                    <a:lnTo>
                      <a:pt x="1016" y="1527"/>
                    </a:lnTo>
                    <a:lnTo>
                      <a:pt x="989" y="1513"/>
                    </a:lnTo>
                    <a:lnTo>
                      <a:pt x="977" y="1516"/>
                    </a:lnTo>
                    <a:lnTo>
                      <a:pt x="979" y="1496"/>
                    </a:lnTo>
                    <a:lnTo>
                      <a:pt x="977" y="1465"/>
                    </a:lnTo>
                    <a:lnTo>
                      <a:pt x="954" y="1438"/>
                    </a:lnTo>
                    <a:lnTo>
                      <a:pt x="905" y="1421"/>
                    </a:lnTo>
                    <a:lnTo>
                      <a:pt x="898" y="1410"/>
                    </a:lnTo>
                    <a:lnTo>
                      <a:pt x="884" y="1412"/>
                    </a:lnTo>
                    <a:lnTo>
                      <a:pt x="870" y="1399"/>
                    </a:lnTo>
                    <a:lnTo>
                      <a:pt x="853" y="1385"/>
                    </a:lnTo>
                    <a:lnTo>
                      <a:pt x="830" y="1346"/>
                    </a:lnTo>
                    <a:lnTo>
                      <a:pt x="802" y="1334"/>
                    </a:lnTo>
                    <a:lnTo>
                      <a:pt x="787" y="1360"/>
                    </a:lnTo>
                    <a:lnTo>
                      <a:pt x="769" y="1340"/>
                    </a:lnTo>
                    <a:lnTo>
                      <a:pt x="748" y="1340"/>
                    </a:lnTo>
                    <a:lnTo>
                      <a:pt x="705" y="1326"/>
                    </a:lnTo>
                    <a:lnTo>
                      <a:pt x="628" y="1259"/>
                    </a:lnTo>
                    <a:lnTo>
                      <a:pt x="622" y="1190"/>
                    </a:lnTo>
                    <a:lnTo>
                      <a:pt x="614" y="1162"/>
                    </a:lnTo>
                    <a:lnTo>
                      <a:pt x="600" y="1142"/>
                    </a:lnTo>
                    <a:lnTo>
                      <a:pt x="583" y="1103"/>
                    </a:lnTo>
                    <a:lnTo>
                      <a:pt x="501" y="970"/>
                    </a:lnTo>
                    <a:lnTo>
                      <a:pt x="501" y="1020"/>
                    </a:lnTo>
                    <a:lnTo>
                      <a:pt x="552" y="1109"/>
                    </a:lnTo>
                    <a:lnTo>
                      <a:pt x="573" y="1184"/>
                    </a:lnTo>
                    <a:lnTo>
                      <a:pt x="542" y="1167"/>
                    </a:lnTo>
                    <a:lnTo>
                      <a:pt x="536" y="1123"/>
                    </a:lnTo>
                    <a:lnTo>
                      <a:pt x="495" y="1095"/>
                    </a:lnTo>
                    <a:lnTo>
                      <a:pt x="519" y="1078"/>
                    </a:lnTo>
                    <a:lnTo>
                      <a:pt x="464" y="1031"/>
                    </a:lnTo>
                    <a:lnTo>
                      <a:pt x="486" y="1003"/>
                    </a:lnTo>
                    <a:lnTo>
                      <a:pt x="466" y="947"/>
                    </a:lnTo>
                    <a:lnTo>
                      <a:pt x="400" y="830"/>
                    </a:lnTo>
                    <a:lnTo>
                      <a:pt x="392" y="763"/>
                    </a:lnTo>
                    <a:lnTo>
                      <a:pt x="396" y="713"/>
                    </a:lnTo>
                    <a:lnTo>
                      <a:pt x="414" y="657"/>
                    </a:lnTo>
                    <a:lnTo>
                      <a:pt x="414" y="602"/>
                    </a:lnTo>
                    <a:lnTo>
                      <a:pt x="400" y="568"/>
                    </a:lnTo>
                    <a:lnTo>
                      <a:pt x="437" y="557"/>
                    </a:lnTo>
                    <a:lnTo>
                      <a:pt x="392" y="490"/>
                    </a:lnTo>
                    <a:lnTo>
                      <a:pt x="394" y="460"/>
                    </a:lnTo>
                    <a:lnTo>
                      <a:pt x="375" y="418"/>
                    </a:lnTo>
                    <a:lnTo>
                      <a:pt x="383" y="393"/>
                    </a:lnTo>
                    <a:lnTo>
                      <a:pt x="369" y="379"/>
                    </a:lnTo>
                    <a:lnTo>
                      <a:pt x="367" y="351"/>
                    </a:lnTo>
                    <a:lnTo>
                      <a:pt x="354" y="329"/>
                    </a:lnTo>
                    <a:lnTo>
                      <a:pt x="369" y="309"/>
                    </a:lnTo>
                    <a:lnTo>
                      <a:pt x="348" y="295"/>
                    </a:lnTo>
                    <a:lnTo>
                      <a:pt x="330" y="315"/>
                    </a:lnTo>
                    <a:lnTo>
                      <a:pt x="305" y="276"/>
                    </a:lnTo>
                    <a:lnTo>
                      <a:pt x="278" y="265"/>
                    </a:lnTo>
                    <a:lnTo>
                      <a:pt x="239" y="265"/>
                    </a:lnTo>
                    <a:lnTo>
                      <a:pt x="214" y="301"/>
                    </a:lnTo>
                    <a:lnTo>
                      <a:pt x="202" y="290"/>
                    </a:lnTo>
                    <a:lnTo>
                      <a:pt x="223" y="242"/>
                    </a:lnTo>
                    <a:lnTo>
                      <a:pt x="204" y="251"/>
                    </a:lnTo>
                    <a:lnTo>
                      <a:pt x="165" y="301"/>
                    </a:lnTo>
                    <a:lnTo>
                      <a:pt x="124" y="345"/>
                    </a:lnTo>
                    <a:lnTo>
                      <a:pt x="87" y="357"/>
                    </a:lnTo>
                    <a:lnTo>
                      <a:pt x="25" y="401"/>
                    </a:lnTo>
                    <a:lnTo>
                      <a:pt x="0" y="398"/>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47" name="Freeform 33"/>
              <p:cNvSpPr>
                <a:spLocks/>
              </p:cNvSpPr>
              <p:nvPr/>
            </p:nvSpPr>
            <p:spPr bwMode="auto">
              <a:xfrm>
                <a:off x="1046" y="824"/>
                <a:ext cx="430" cy="407"/>
              </a:xfrm>
              <a:custGeom>
                <a:avLst/>
                <a:gdLst/>
                <a:ahLst/>
                <a:cxnLst>
                  <a:cxn ang="0">
                    <a:pos x="0" y="84"/>
                  </a:cxn>
                  <a:cxn ang="0">
                    <a:pos x="10" y="53"/>
                  </a:cxn>
                  <a:cxn ang="0">
                    <a:pos x="10" y="31"/>
                  </a:cxn>
                  <a:cxn ang="0">
                    <a:pos x="25" y="0"/>
                  </a:cxn>
                  <a:cxn ang="0">
                    <a:pos x="103" y="20"/>
                  </a:cxn>
                  <a:cxn ang="0">
                    <a:pos x="236" y="56"/>
                  </a:cxn>
                  <a:cxn ang="0">
                    <a:pos x="289" y="86"/>
                  </a:cxn>
                  <a:cxn ang="0">
                    <a:pos x="358" y="114"/>
                  </a:cxn>
                  <a:cxn ang="0">
                    <a:pos x="393" y="167"/>
                  </a:cxn>
                  <a:cxn ang="0">
                    <a:pos x="428" y="192"/>
                  </a:cxn>
                  <a:cxn ang="0">
                    <a:pos x="414" y="212"/>
                  </a:cxn>
                  <a:cxn ang="0">
                    <a:pos x="414" y="237"/>
                  </a:cxn>
                  <a:cxn ang="0">
                    <a:pos x="401" y="243"/>
                  </a:cxn>
                  <a:cxn ang="0">
                    <a:pos x="389" y="265"/>
                  </a:cxn>
                  <a:cxn ang="0">
                    <a:pos x="401" y="287"/>
                  </a:cxn>
                  <a:cxn ang="0">
                    <a:pos x="399" y="304"/>
                  </a:cxn>
                  <a:cxn ang="0">
                    <a:pos x="385" y="326"/>
                  </a:cxn>
                  <a:cxn ang="0">
                    <a:pos x="387" y="348"/>
                  </a:cxn>
                  <a:cxn ang="0">
                    <a:pos x="411" y="371"/>
                  </a:cxn>
                  <a:cxn ang="0">
                    <a:pos x="413" y="393"/>
                  </a:cxn>
                  <a:cxn ang="0">
                    <a:pos x="407" y="404"/>
                  </a:cxn>
                  <a:cxn ang="0">
                    <a:pos x="383" y="407"/>
                  </a:cxn>
                  <a:cxn ang="0">
                    <a:pos x="366" y="396"/>
                  </a:cxn>
                  <a:cxn ang="0">
                    <a:pos x="347" y="368"/>
                  </a:cxn>
                  <a:cxn ang="0">
                    <a:pos x="339" y="368"/>
                  </a:cxn>
                  <a:cxn ang="0">
                    <a:pos x="329" y="357"/>
                  </a:cxn>
                  <a:cxn ang="0">
                    <a:pos x="320" y="323"/>
                  </a:cxn>
                  <a:cxn ang="0">
                    <a:pos x="308" y="312"/>
                  </a:cxn>
                  <a:cxn ang="0">
                    <a:pos x="283" y="295"/>
                  </a:cxn>
                  <a:cxn ang="0">
                    <a:pos x="261" y="284"/>
                  </a:cxn>
                  <a:cxn ang="0">
                    <a:pos x="230" y="254"/>
                  </a:cxn>
                  <a:cxn ang="0">
                    <a:pos x="217" y="231"/>
                  </a:cxn>
                  <a:cxn ang="0">
                    <a:pos x="219" y="215"/>
                  </a:cxn>
                  <a:cxn ang="0">
                    <a:pos x="232" y="201"/>
                  </a:cxn>
                  <a:cxn ang="0">
                    <a:pos x="221" y="184"/>
                  </a:cxn>
                  <a:cxn ang="0">
                    <a:pos x="209" y="192"/>
                  </a:cxn>
                  <a:cxn ang="0">
                    <a:pos x="190" y="167"/>
                  </a:cxn>
                  <a:cxn ang="0">
                    <a:pos x="186" y="181"/>
                  </a:cxn>
                  <a:cxn ang="0">
                    <a:pos x="168" y="181"/>
                  </a:cxn>
                  <a:cxn ang="0">
                    <a:pos x="165" y="170"/>
                  </a:cxn>
                  <a:cxn ang="0">
                    <a:pos x="165" y="151"/>
                  </a:cxn>
                  <a:cxn ang="0">
                    <a:pos x="157" y="139"/>
                  </a:cxn>
                  <a:cxn ang="0">
                    <a:pos x="145" y="142"/>
                  </a:cxn>
                  <a:cxn ang="0">
                    <a:pos x="130" y="112"/>
                  </a:cxn>
                  <a:cxn ang="0">
                    <a:pos x="118" y="109"/>
                  </a:cxn>
                  <a:cxn ang="0">
                    <a:pos x="101" y="95"/>
                  </a:cxn>
                  <a:cxn ang="0">
                    <a:pos x="64" y="98"/>
                  </a:cxn>
                  <a:cxn ang="0">
                    <a:pos x="27" y="95"/>
                  </a:cxn>
                  <a:cxn ang="0">
                    <a:pos x="0" y="84"/>
                  </a:cxn>
                </a:cxnLst>
                <a:rect l="0" t="0" r="r" b="b"/>
                <a:pathLst>
                  <a:path w="429" h="408">
                    <a:moveTo>
                      <a:pt x="0" y="84"/>
                    </a:moveTo>
                    <a:lnTo>
                      <a:pt x="10" y="53"/>
                    </a:lnTo>
                    <a:lnTo>
                      <a:pt x="10" y="31"/>
                    </a:lnTo>
                    <a:lnTo>
                      <a:pt x="25" y="0"/>
                    </a:lnTo>
                    <a:lnTo>
                      <a:pt x="103" y="20"/>
                    </a:lnTo>
                    <a:lnTo>
                      <a:pt x="236" y="56"/>
                    </a:lnTo>
                    <a:lnTo>
                      <a:pt x="289" y="86"/>
                    </a:lnTo>
                    <a:lnTo>
                      <a:pt x="358" y="114"/>
                    </a:lnTo>
                    <a:lnTo>
                      <a:pt x="393" y="167"/>
                    </a:lnTo>
                    <a:lnTo>
                      <a:pt x="428" y="192"/>
                    </a:lnTo>
                    <a:lnTo>
                      <a:pt x="414" y="212"/>
                    </a:lnTo>
                    <a:lnTo>
                      <a:pt x="414" y="237"/>
                    </a:lnTo>
                    <a:lnTo>
                      <a:pt x="401" y="243"/>
                    </a:lnTo>
                    <a:lnTo>
                      <a:pt x="389" y="265"/>
                    </a:lnTo>
                    <a:lnTo>
                      <a:pt x="401" y="287"/>
                    </a:lnTo>
                    <a:lnTo>
                      <a:pt x="399" y="304"/>
                    </a:lnTo>
                    <a:lnTo>
                      <a:pt x="385" y="326"/>
                    </a:lnTo>
                    <a:lnTo>
                      <a:pt x="387" y="348"/>
                    </a:lnTo>
                    <a:lnTo>
                      <a:pt x="411" y="371"/>
                    </a:lnTo>
                    <a:lnTo>
                      <a:pt x="413" y="393"/>
                    </a:lnTo>
                    <a:lnTo>
                      <a:pt x="407" y="404"/>
                    </a:lnTo>
                    <a:lnTo>
                      <a:pt x="383" y="407"/>
                    </a:lnTo>
                    <a:lnTo>
                      <a:pt x="366" y="396"/>
                    </a:lnTo>
                    <a:lnTo>
                      <a:pt x="347" y="368"/>
                    </a:lnTo>
                    <a:lnTo>
                      <a:pt x="339" y="368"/>
                    </a:lnTo>
                    <a:lnTo>
                      <a:pt x="329" y="357"/>
                    </a:lnTo>
                    <a:lnTo>
                      <a:pt x="320" y="323"/>
                    </a:lnTo>
                    <a:lnTo>
                      <a:pt x="308" y="312"/>
                    </a:lnTo>
                    <a:lnTo>
                      <a:pt x="283" y="295"/>
                    </a:lnTo>
                    <a:lnTo>
                      <a:pt x="261" y="284"/>
                    </a:lnTo>
                    <a:lnTo>
                      <a:pt x="230" y="254"/>
                    </a:lnTo>
                    <a:lnTo>
                      <a:pt x="217" y="231"/>
                    </a:lnTo>
                    <a:lnTo>
                      <a:pt x="219" y="215"/>
                    </a:lnTo>
                    <a:lnTo>
                      <a:pt x="232" y="201"/>
                    </a:lnTo>
                    <a:lnTo>
                      <a:pt x="221" y="184"/>
                    </a:lnTo>
                    <a:lnTo>
                      <a:pt x="209" y="192"/>
                    </a:lnTo>
                    <a:lnTo>
                      <a:pt x="190" y="167"/>
                    </a:lnTo>
                    <a:lnTo>
                      <a:pt x="186" y="181"/>
                    </a:lnTo>
                    <a:lnTo>
                      <a:pt x="168" y="181"/>
                    </a:lnTo>
                    <a:lnTo>
                      <a:pt x="165" y="170"/>
                    </a:lnTo>
                    <a:lnTo>
                      <a:pt x="165" y="151"/>
                    </a:lnTo>
                    <a:lnTo>
                      <a:pt x="157" y="139"/>
                    </a:lnTo>
                    <a:lnTo>
                      <a:pt x="145" y="142"/>
                    </a:lnTo>
                    <a:lnTo>
                      <a:pt x="130" y="112"/>
                    </a:lnTo>
                    <a:lnTo>
                      <a:pt x="118" y="109"/>
                    </a:lnTo>
                    <a:lnTo>
                      <a:pt x="101" y="95"/>
                    </a:lnTo>
                    <a:lnTo>
                      <a:pt x="64" y="98"/>
                    </a:lnTo>
                    <a:lnTo>
                      <a:pt x="27" y="95"/>
                    </a:lnTo>
                    <a:lnTo>
                      <a:pt x="0" y="84"/>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48" name="Freeform 34"/>
              <p:cNvSpPr>
                <a:spLocks/>
              </p:cNvSpPr>
              <p:nvPr/>
            </p:nvSpPr>
            <p:spPr bwMode="auto">
              <a:xfrm>
                <a:off x="960" y="967"/>
                <a:ext cx="277" cy="209"/>
              </a:xfrm>
              <a:custGeom>
                <a:avLst/>
                <a:gdLst/>
                <a:ahLst/>
                <a:cxnLst>
                  <a:cxn ang="0">
                    <a:pos x="10" y="0"/>
                  </a:cxn>
                  <a:cxn ang="0">
                    <a:pos x="0" y="17"/>
                  </a:cxn>
                  <a:cxn ang="0">
                    <a:pos x="0" y="36"/>
                  </a:cxn>
                  <a:cxn ang="0">
                    <a:pos x="19" y="56"/>
                  </a:cxn>
                  <a:cxn ang="0">
                    <a:pos x="31" y="50"/>
                  </a:cxn>
                  <a:cxn ang="0">
                    <a:pos x="35" y="59"/>
                  </a:cxn>
                  <a:cxn ang="0">
                    <a:pos x="46" y="61"/>
                  </a:cxn>
                  <a:cxn ang="0">
                    <a:pos x="54" y="47"/>
                  </a:cxn>
                  <a:cxn ang="0">
                    <a:pos x="81" y="50"/>
                  </a:cxn>
                  <a:cxn ang="0">
                    <a:pos x="85" y="64"/>
                  </a:cxn>
                  <a:cxn ang="0">
                    <a:pos x="94" y="70"/>
                  </a:cxn>
                  <a:cxn ang="0">
                    <a:pos x="117" y="67"/>
                  </a:cxn>
                  <a:cxn ang="0">
                    <a:pos x="125" y="75"/>
                  </a:cxn>
                  <a:cxn ang="0">
                    <a:pos x="137" y="84"/>
                  </a:cxn>
                  <a:cxn ang="0">
                    <a:pos x="146" y="100"/>
                  </a:cxn>
                  <a:cxn ang="0">
                    <a:pos x="146" y="123"/>
                  </a:cxn>
                  <a:cxn ang="0">
                    <a:pos x="138" y="128"/>
                  </a:cxn>
                  <a:cxn ang="0">
                    <a:pos x="142" y="137"/>
                  </a:cxn>
                  <a:cxn ang="0">
                    <a:pos x="131" y="150"/>
                  </a:cxn>
                  <a:cxn ang="0">
                    <a:pos x="131" y="170"/>
                  </a:cxn>
                  <a:cxn ang="0">
                    <a:pos x="148" y="173"/>
                  </a:cxn>
                  <a:cxn ang="0">
                    <a:pos x="158" y="167"/>
                  </a:cxn>
                  <a:cxn ang="0">
                    <a:pos x="161" y="159"/>
                  </a:cxn>
                  <a:cxn ang="0">
                    <a:pos x="167" y="167"/>
                  </a:cxn>
                  <a:cxn ang="0">
                    <a:pos x="177" y="162"/>
                  </a:cxn>
                  <a:cxn ang="0">
                    <a:pos x="198" y="173"/>
                  </a:cxn>
                  <a:cxn ang="0">
                    <a:pos x="211" y="192"/>
                  </a:cxn>
                  <a:cxn ang="0">
                    <a:pos x="215" y="192"/>
                  </a:cxn>
                  <a:cxn ang="0">
                    <a:pos x="217" y="203"/>
                  </a:cxn>
                  <a:cxn ang="0">
                    <a:pos x="231" y="209"/>
                  </a:cxn>
                  <a:cxn ang="0">
                    <a:pos x="246" y="209"/>
                  </a:cxn>
                  <a:cxn ang="0">
                    <a:pos x="236" y="198"/>
                  </a:cxn>
                  <a:cxn ang="0">
                    <a:pos x="240" y="187"/>
                  </a:cxn>
                  <a:cxn ang="0">
                    <a:pos x="252" y="198"/>
                  </a:cxn>
                  <a:cxn ang="0">
                    <a:pos x="265" y="201"/>
                  </a:cxn>
                  <a:cxn ang="0">
                    <a:pos x="267" y="184"/>
                  </a:cxn>
                  <a:cxn ang="0">
                    <a:pos x="254" y="170"/>
                  </a:cxn>
                  <a:cxn ang="0">
                    <a:pos x="244" y="170"/>
                  </a:cxn>
                  <a:cxn ang="0">
                    <a:pos x="231" y="156"/>
                  </a:cxn>
                  <a:cxn ang="0">
                    <a:pos x="244" y="156"/>
                  </a:cxn>
                  <a:cxn ang="0">
                    <a:pos x="254" y="164"/>
                  </a:cxn>
                  <a:cxn ang="0">
                    <a:pos x="273" y="164"/>
                  </a:cxn>
                  <a:cxn ang="0">
                    <a:pos x="269" y="148"/>
                  </a:cxn>
                  <a:cxn ang="0">
                    <a:pos x="252" y="131"/>
                  </a:cxn>
                  <a:cxn ang="0">
                    <a:pos x="240" y="128"/>
                  </a:cxn>
                  <a:cxn ang="0">
                    <a:pos x="223" y="109"/>
                  </a:cxn>
                  <a:cxn ang="0">
                    <a:pos x="202" y="103"/>
                  </a:cxn>
                  <a:cxn ang="0">
                    <a:pos x="185" y="95"/>
                  </a:cxn>
                  <a:cxn ang="0">
                    <a:pos x="171" y="70"/>
                  </a:cxn>
                  <a:cxn ang="0">
                    <a:pos x="161" y="39"/>
                  </a:cxn>
                  <a:cxn ang="0">
                    <a:pos x="148" y="39"/>
                  </a:cxn>
                  <a:cxn ang="0">
                    <a:pos x="144" y="31"/>
                  </a:cxn>
                  <a:cxn ang="0">
                    <a:pos x="137" y="33"/>
                  </a:cxn>
                  <a:cxn ang="0">
                    <a:pos x="123" y="20"/>
                  </a:cxn>
                  <a:cxn ang="0">
                    <a:pos x="100" y="14"/>
                  </a:cxn>
                  <a:cxn ang="0">
                    <a:pos x="90" y="22"/>
                  </a:cxn>
                  <a:cxn ang="0">
                    <a:pos x="69" y="14"/>
                  </a:cxn>
                  <a:cxn ang="0">
                    <a:pos x="56" y="14"/>
                  </a:cxn>
                  <a:cxn ang="0">
                    <a:pos x="50" y="3"/>
                  </a:cxn>
                  <a:cxn ang="0">
                    <a:pos x="44" y="0"/>
                  </a:cxn>
                  <a:cxn ang="0">
                    <a:pos x="35" y="3"/>
                  </a:cxn>
                  <a:cxn ang="0">
                    <a:pos x="10" y="0"/>
                  </a:cxn>
                </a:cxnLst>
                <a:rect l="0" t="0" r="r" b="b"/>
                <a:pathLst>
                  <a:path w="274" h="210">
                    <a:moveTo>
                      <a:pt x="10" y="0"/>
                    </a:moveTo>
                    <a:lnTo>
                      <a:pt x="0" y="17"/>
                    </a:lnTo>
                    <a:lnTo>
                      <a:pt x="0" y="36"/>
                    </a:lnTo>
                    <a:lnTo>
                      <a:pt x="19" y="56"/>
                    </a:lnTo>
                    <a:lnTo>
                      <a:pt x="31" y="50"/>
                    </a:lnTo>
                    <a:lnTo>
                      <a:pt x="35" y="59"/>
                    </a:lnTo>
                    <a:lnTo>
                      <a:pt x="46" y="61"/>
                    </a:lnTo>
                    <a:lnTo>
                      <a:pt x="54" y="47"/>
                    </a:lnTo>
                    <a:lnTo>
                      <a:pt x="81" y="50"/>
                    </a:lnTo>
                    <a:lnTo>
                      <a:pt x="85" y="64"/>
                    </a:lnTo>
                    <a:lnTo>
                      <a:pt x="94" y="70"/>
                    </a:lnTo>
                    <a:lnTo>
                      <a:pt x="117" y="67"/>
                    </a:lnTo>
                    <a:lnTo>
                      <a:pt x="125" y="75"/>
                    </a:lnTo>
                    <a:lnTo>
                      <a:pt x="137" y="84"/>
                    </a:lnTo>
                    <a:lnTo>
                      <a:pt x="146" y="100"/>
                    </a:lnTo>
                    <a:lnTo>
                      <a:pt x="146" y="123"/>
                    </a:lnTo>
                    <a:lnTo>
                      <a:pt x="138" y="128"/>
                    </a:lnTo>
                    <a:lnTo>
                      <a:pt x="142" y="137"/>
                    </a:lnTo>
                    <a:lnTo>
                      <a:pt x="131" y="150"/>
                    </a:lnTo>
                    <a:lnTo>
                      <a:pt x="131" y="170"/>
                    </a:lnTo>
                    <a:lnTo>
                      <a:pt x="148" y="173"/>
                    </a:lnTo>
                    <a:lnTo>
                      <a:pt x="158" y="167"/>
                    </a:lnTo>
                    <a:lnTo>
                      <a:pt x="161" y="159"/>
                    </a:lnTo>
                    <a:lnTo>
                      <a:pt x="167" y="167"/>
                    </a:lnTo>
                    <a:lnTo>
                      <a:pt x="177" y="162"/>
                    </a:lnTo>
                    <a:lnTo>
                      <a:pt x="198" y="173"/>
                    </a:lnTo>
                    <a:lnTo>
                      <a:pt x="211" y="192"/>
                    </a:lnTo>
                    <a:lnTo>
                      <a:pt x="215" y="192"/>
                    </a:lnTo>
                    <a:lnTo>
                      <a:pt x="217" y="203"/>
                    </a:lnTo>
                    <a:lnTo>
                      <a:pt x="231" y="209"/>
                    </a:lnTo>
                    <a:lnTo>
                      <a:pt x="246" y="209"/>
                    </a:lnTo>
                    <a:lnTo>
                      <a:pt x="236" y="198"/>
                    </a:lnTo>
                    <a:lnTo>
                      <a:pt x="240" y="187"/>
                    </a:lnTo>
                    <a:lnTo>
                      <a:pt x="252" y="198"/>
                    </a:lnTo>
                    <a:lnTo>
                      <a:pt x="265" y="201"/>
                    </a:lnTo>
                    <a:lnTo>
                      <a:pt x="267" y="184"/>
                    </a:lnTo>
                    <a:lnTo>
                      <a:pt x="254" y="170"/>
                    </a:lnTo>
                    <a:lnTo>
                      <a:pt x="244" y="170"/>
                    </a:lnTo>
                    <a:lnTo>
                      <a:pt x="231" y="156"/>
                    </a:lnTo>
                    <a:lnTo>
                      <a:pt x="244" y="156"/>
                    </a:lnTo>
                    <a:lnTo>
                      <a:pt x="254" y="164"/>
                    </a:lnTo>
                    <a:lnTo>
                      <a:pt x="273" y="164"/>
                    </a:lnTo>
                    <a:lnTo>
                      <a:pt x="269" y="148"/>
                    </a:lnTo>
                    <a:lnTo>
                      <a:pt x="252" y="131"/>
                    </a:lnTo>
                    <a:lnTo>
                      <a:pt x="240" y="128"/>
                    </a:lnTo>
                    <a:lnTo>
                      <a:pt x="223" y="109"/>
                    </a:lnTo>
                    <a:lnTo>
                      <a:pt x="202" y="103"/>
                    </a:lnTo>
                    <a:lnTo>
                      <a:pt x="185" y="95"/>
                    </a:lnTo>
                    <a:lnTo>
                      <a:pt x="171" y="70"/>
                    </a:lnTo>
                    <a:lnTo>
                      <a:pt x="161" y="39"/>
                    </a:lnTo>
                    <a:lnTo>
                      <a:pt x="148" y="39"/>
                    </a:lnTo>
                    <a:lnTo>
                      <a:pt x="144" y="31"/>
                    </a:lnTo>
                    <a:lnTo>
                      <a:pt x="137" y="33"/>
                    </a:lnTo>
                    <a:lnTo>
                      <a:pt x="123" y="20"/>
                    </a:lnTo>
                    <a:lnTo>
                      <a:pt x="100" y="14"/>
                    </a:lnTo>
                    <a:lnTo>
                      <a:pt x="90" y="22"/>
                    </a:lnTo>
                    <a:lnTo>
                      <a:pt x="69" y="14"/>
                    </a:lnTo>
                    <a:lnTo>
                      <a:pt x="56" y="14"/>
                    </a:lnTo>
                    <a:lnTo>
                      <a:pt x="50" y="3"/>
                    </a:lnTo>
                    <a:lnTo>
                      <a:pt x="44" y="0"/>
                    </a:lnTo>
                    <a:lnTo>
                      <a:pt x="35" y="3"/>
                    </a:lnTo>
                    <a:lnTo>
                      <a:pt x="10" y="0"/>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49" name="Freeform 35"/>
              <p:cNvSpPr>
                <a:spLocks/>
              </p:cNvSpPr>
              <p:nvPr/>
            </p:nvSpPr>
            <p:spPr bwMode="auto">
              <a:xfrm>
                <a:off x="1116" y="2135"/>
                <a:ext cx="195" cy="97"/>
              </a:xfrm>
              <a:custGeom>
                <a:avLst/>
                <a:gdLst/>
                <a:ahLst/>
                <a:cxnLst>
                  <a:cxn ang="0">
                    <a:pos x="0" y="49"/>
                  </a:cxn>
                  <a:cxn ang="0">
                    <a:pos x="17" y="20"/>
                  </a:cxn>
                  <a:cxn ang="0">
                    <a:pos x="25" y="20"/>
                  </a:cxn>
                  <a:cxn ang="0">
                    <a:pos x="38" y="6"/>
                  </a:cxn>
                  <a:cxn ang="0">
                    <a:pos x="54" y="6"/>
                  </a:cxn>
                  <a:cxn ang="0">
                    <a:pos x="58" y="3"/>
                  </a:cxn>
                  <a:cxn ang="0">
                    <a:pos x="63" y="0"/>
                  </a:cxn>
                  <a:cxn ang="0">
                    <a:pos x="83" y="17"/>
                  </a:cxn>
                  <a:cxn ang="0">
                    <a:pos x="88" y="29"/>
                  </a:cxn>
                  <a:cxn ang="0">
                    <a:pos x="92" y="23"/>
                  </a:cxn>
                  <a:cxn ang="0">
                    <a:pos x="108" y="34"/>
                  </a:cxn>
                  <a:cxn ang="0">
                    <a:pos x="117" y="34"/>
                  </a:cxn>
                  <a:cxn ang="0">
                    <a:pos x="125" y="43"/>
                  </a:cxn>
                  <a:cxn ang="0">
                    <a:pos x="138" y="49"/>
                  </a:cxn>
                  <a:cxn ang="0">
                    <a:pos x="138" y="63"/>
                  </a:cxn>
                  <a:cxn ang="0">
                    <a:pos x="163" y="63"/>
                  </a:cxn>
                  <a:cxn ang="0">
                    <a:pos x="169" y="77"/>
                  </a:cxn>
                  <a:cxn ang="0">
                    <a:pos x="184" y="77"/>
                  </a:cxn>
                  <a:cxn ang="0">
                    <a:pos x="194" y="94"/>
                  </a:cxn>
                  <a:cxn ang="0">
                    <a:pos x="188" y="97"/>
                  </a:cxn>
                  <a:cxn ang="0">
                    <a:pos x="184" y="91"/>
                  </a:cxn>
                  <a:cxn ang="0">
                    <a:pos x="182" y="88"/>
                  </a:cxn>
                  <a:cxn ang="0">
                    <a:pos x="169" y="91"/>
                  </a:cxn>
                  <a:cxn ang="0">
                    <a:pos x="165" y="94"/>
                  </a:cxn>
                  <a:cxn ang="0">
                    <a:pos x="154" y="97"/>
                  </a:cxn>
                  <a:cxn ang="0">
                    <a:pos x="136" y="97"/>
                  </a:cxn>
                  <a:cxn ang="0">
                    <a:pos x="125" y="97"/>
                  </a:cxn>
                  <a:cxn ang="0">
                    <a:pos x="125" y="88"/>
                  </a:cxn>
                  <a:cxn ang="0">
                    <a:pos x="108" y="66"/>
                  </a:cxn>
                  <a:cxn ang="0">
                    <a:pos x="108" y="51"/>
                  </a:cxn>
                  <a:cxn ang="0">
                    <a:pos x="88" y="51"/>
                  </a:cxn>
                  <a:cxn ang="0">
                    <a:pos x="81" y="43"/>
                  </a:cxn>
                  <a:cxn ang="0">
                    <a:pos x="75" y="51"/>
                  </a:cxn>
                  <a:cxn ang="0">
                    <a:pos x="69" y="40"/>
                  </a:cxn>
                  <a:cxn ang="0">
                    <a:pos x="63" y="40"/>
                  </a:cxn>
                  <a:cxn ang="0">
                    <a:pos x="63" y="26"/>
                  </a:cxn>
                  <a:cxn ang="0">
                    <a:pos x="58" y="20"/>
                  </a:cxn>
                  <a:cxn ang="0">
                    <a:pos x="40" y="23"/>
                  </a:cxn>
                  <a:cxn ang="0">
                    <a:pos x="29" y="40"/>
                  </a:cxn>
                  <a:cxn ang="0">
                    <a:pos x="15" y="43"/>
                  </a:cxn>
                  <a:cxn ang="0">
                    <a:pos x="0" y="49"/>
                  </a:cxn>
                </a:cxnLst>
                <a:rect l="0" t="0" r="r" b="b"/>
                <a:pathLst>
                  <a:path w="195" h="98">
                    <a:moveTo>
                      <a:pt x="0" y="49"/>
                    </a:moveTo>
                    <a:lnTo>
                      <a:pt x="17" y="20"/>
                    </a:lnTo>
                    <a:lnTo>
                      <a:pt x="25" y="20"/>
                    </a:lnTo>
                    <a:lnTo>
                      <a:pt x="38" y="6"/>
                    </a:lnTo>
                    <a:lnTo>
                      <a:pt x="54" y="6"/>
                    </a:lnTo>
                    <a:lnTo>
                      <a:pt x="58" y="3"/>
                    </a:lnTo>
                    <a:lnTo>
                      <a:pt x="63" y="0"/>
                    </a:lnTo>
                    <a:lnTo>
                      <a:pt x="83" y="17"/>
                    </a:lnTo>
                    <a:lnTo>
                      <a:pt x="88" y="29"/>
                    </a:lnTo>
                    <a:lnTo>
                      <a:pt x="92" y="23"/>
                    </a:lnTo>
                    <a:lnTo>
                      <a:pt x="108" y="34"/>
                    </a:lnTo>
                    <a:lnTo>
                      <a:pt x="117" y="34"/>
                    </a:lnTo>
                    <a:lnTo>
                      <a:pt x="125" y="43"/>
                    </a:lnTo>
                    <a:lnTo>
                      <a:pt x="138" y="49"/>
                    </a:lnTo>
                    <a:lnTo>
                      <a:pt x="138" y="63"/>
                    </a:lnTo>
                    <a:lnTo>
                      <a:pt x="163" y="63"/>
                    </a:lnTo>
                    <a:lnTo>
                      <a:pt x="169" y="77"/>
                    </a:lnTo>
                    <a:lnTo>
                      <a:pt x="184" y="77"/>
                    </a:lnTo>
                    <a:lnTo>
                      <a:pt x="194" y="94"/>
                    </a:lnTo>
                    <a:lnTo>
                      <a:pt x="188" y="97"/>
                    </a:lnTo>
                    <a:lnTo>
                      <a:pt x="184" y="91"/>
                    </a:lnTo>
                    <a:lnTo>
                      <a:pt x="182" y="88"/>
                    </a:lnTo>
                    <a:lnTo>
                      <a:pt x="169" y="91"/>
                    </a:lnTo>
                    <a:lnTo>
                      <a:pt x="165" y="94"/>
                    </a:lnTo>
                    <a:lnTo>
                      <a:pt x="154" y="97"/>
                    </a:lnTo>
                    <a:lnTo>
                      <a:pt x="136" y="97"/>
                    </a:lnTo>
                    <a:lnTo>
                      <a:pt x="125" y="97"/>
                    </a:lnTo>
                    <a:lnTo>
                      <a:pt x="125" y="88"/>
                    </a:lnTo>
                    <a:lnTo>
                      <a:pt x="108" y="66"/>
                    </a:lnTo>
                    <a:lnTo>
                      <a:pt x="108" y="51"/>
                    </a:lnTo>
                    <a:lnTo>
                      <a:pt x="88" y="51"/>
                    </a:lnTo>
                    <a:lnTo>
                      <a:pt x="81" y="43"/>
                    </a:lnTo>
                    <a:lnTo>
                      <a:pt x="75" y="51"/>
                    </a:lnTo>
                    <a:lnTo>
                      <a:pt x="69" y="40"/>
                    </a:lnTo>
                    <a:lnTo>
                      <a:pt x="63" y="40"/>
                    </a:lnTo>
                    <a:lnTo>
                      <a:pt x="63" y="26"/>
                    </a:lnTo>
                    <a:lnTo>
                      <a:pt x="58" y="20"/>
                    </a:lnTo>
                    <a:lnTo>
                      <a:pt x="40" y="23"/>
                    </a:lnTo>
                    <a:lnTo>
                      <a:pt x="29" y="40"/>
                    </a:lnTo>
                    <a:lnTo>
                      <a:pt x="15" y="43"/>
                    </a:lnTo>
                    <a:lnTo>
                      <a:pt x="0" y="49"/>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50" name="Freeform 36"/>
              <p:cNvSpPr>
                <a:spLocks/>
              </p:cNvSpPr>
              <p:nvPr/>
            </p:nvSpPr>
            <p:spPr bwMode="auto">
              <a:xfrm>
                <a:off x="1286" y="2204"/>
                <a:ext cx="127" cy="83"/>
              </a:xfrm>
              <a:custGeom>
                <a:avLst/>
                <a:gdLst/>
                <a:ahLst/>
                <a:cxnLst>
                  <a:cxn ang="0">
                    <a:pos x="0" y="62"/>
                  </a:cxn>
                  <a:cxn ang="0">
                    <a:pos x="12" y="65"/>
                  </a:cxn>
                  <a:cxn ang="0">
                    <a:pos x="40" y="62"/>
                  </a:cxn>
                  <a:cxn ang="0">
                    <a:pos x="52" y="79"/>
                  </a:cxn>
                  <a:cxn ang="0">
                    <a:pos x="68" y="82"/>
                  </a:cxn>
                  <a:cxn ang="0">
                    <a:pos x="76" y="62"/>
                  </a:cxn>
                  <a:cxn ang="0">
                    <a:pos x="72" y="57"/>
                  </a:cxn>
                  <a:cxn ang="0">
                    <a:pos x="80" y="48"/>
                  </a:cxn>
                  <a:cxn ang="0">
                    <a:pos x="96" y="62"/>
                  </a:cxn>
                  <a:cxn ang="0">
                    <a:pos x="108" y="62"/>
                  </a:cxn>
                  <a:cxn ang="0">
                    <a:pos x="108" y="54"/>
                  </a:cxn>
                  <a:cxn ang="0">
                    <a:pos x="116" y="54"/>
                  </a:cxn>
                  <a:cxn ang="0">
                    <a:pos x="128" y="40"/>
                  </a:cxn>
                  <a:cxn ang="0">
                    <a:pos x="120" y="37"/>
                  </a:cxn>
                  <a:cxn ang="0">
                    <a:pos x="120" y="23"/>
                  </a:cxn>
                  <a:cxn ang="0">
                    <a:pos x="120" y="11"/>
                  </a:cxn>
                  <a:cxn ang="0">
                    <a:pos x="102" y="8"/>
                  </a:cxn>
                  <a:cxn ang="0">
                    <a:pos x="88" y="11"/>
                  </a:cxn>
                  <a:cxn ang="0">
                    <a:pos x="76" y="11"/>
                  </a:cxn>
                  <a:cxn ang="0">
                    <a:pos x="58" y="8"/>
                  </a:cxn>
                  <a:cxn ang="0">
                    <a:pos x="44" y="0"/>
                  </a:cxn>
                  <a:cxn ang="0">
                    <a:pos x="40" y="8"/>
                  </a:cxn>
                  <a:cxn ang="0">
                    <a:pos x="38" y="25"/>
                  </a:cxn>
                  <a:cxn ang="0">
                    <a:pos x="24" y="25"/>
                  </a:cxn>
                  <a:cxn ang="0">
                    <a:pos x="20" y="40"/>
                  </a:cxn>
                  <a:cxn ang="0">
                    <a:pos x="12" y="45"/>
                  </a:cxn>
                  <a:cxn ang="0">
                    <a:pos x="0" y="62"/>
                  </a:cxn>
                </a:cxnLst>
                <a:rect l="0" t="0" r="r" b="b"/>
                <a:pathLst>
                  <a:path w="129" h="83">
                    <a:moveTo>
                      <a:pt x="0" y="62"/>
                    </a:moveTo>
                    <a:lnTo>
                      <a:pt x="12" y="65"/>
                    </a:lnTo>
                    <a:lnTo>
                      <a:pt x="40" y="62"/>
                    </a:lnTo>
                    <a:lnTo>
                      <a:pt x="52" y="79"/>
                    </a:lnTo>
                    <a:lnTo>
                      <a:pt x="68" y="82"/>
                    </a:lnTo>
                    <a:lnTo>
                      <a:pt x="76" y="62"/>
                    </a:lnTo>
                    <a:lnTo>
                      <a:pt x="72" y="57"/>
                    </a:lnTo>
                    <a:lnTo>
                      <a:pt x="80" y="48"/>
                    </a:lnTo>
                    <a:lnTo>
                      <a:pt x="96" y="62"/>
                    </a:lnTo>
                    <a:lnTo>
                      <a:pt x="108" y="62"/>
                    </a:lnTo>
                    <a:lnTo>
                      <a:pt x="108" y="54"/>
                    </a:lnTo>
                    <a:lnTo>
                      <a:pt x="116" y="54"/>
                    </a:lnTo>
                    <a:lnTo>
                      <a:pt x="128" y="40"/>
                    </a:lnTo>
                    <a:lnTo>
                      <a:pt x="120" y="37"/>
                    </a:lnTo>
                    <a:lnTo>
                      <a:pt x="120" y="23"/>
                    </a:lnTo>
                    <a:lnTo>
                      <a:pt x="120" y="11"/>
                    </a:lnTo>
                    <a:lnTo>
                      <a:pt x="102" y="8"/>
                    </a:lnTo>
                    <a:lnTo>
                      <a:pt x="88" y="11"/>
                    </a:lnTo>
                    <a:lnTo>
                      <a:pt x="76" y="11"/>
                    </a:lnTo>
                    <a:lnTo>
                      <a:pt x="58" y="8"/>
                    </a:lnTo>
                    <a:lnTo>
                      <a:pt x="44" y="0"/>
                    </a:lnTo>
                    <a:lnTo>
                      <a:pt x="40" y="8"/>
                    </a:lnTo>
                    <a:lnTo>
                      <a:pt x="38" y="25"/>
                    </a:lnTo>
                    <a:lnTo>
                      <a:pt x="24" y="25"/>
                    </a:lnTo>
                    <a:lnTo>
                      <a:pt x="20" y="40"/>
                    </a:lnTo>
                    <a:lnTo>
                      <a:pt x="12" y="45"/>
                    </a:lnTo>
                    <a:lnTo>
                      <a:pt x="0" y="62"/>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sp>
            <p:nvSpPr>
              <p:cNvPr id="51" name="Freeform 37"/>
              <p:cNvSpPr>
                <a:spLocks/>
              </p:cNvSpPr>
              <p:nvPr/>
            </p:nvSpPr>
            <p:spPr bwMode="auto">
              <a:xfrm>
                <a:off x="1207" y="2437"/>
                <a:ext cx="805" cy="1698"/>
              </a:xfrm>
              <a:custGeom>
                <a:avLst/>
                <a:gdLst/>
                <a:ahLst/>
                <a:cxnLst>
                  <a:cxn ang="0">
                    <a:pos x="92" y="28"/>
                  </a:cxn>
                  <a:cxn ang="0">
                    <a:pos x="152" y="3"/>
                  </a:cxn>
                  <a:cxn ang="0">
                    <a:pos x="127" y="59"/>
                  </a:cxn>
                  <a:cxn ang="0">
                    <a:pos x="152" y="56"/>
                  </a:cxn>
                  <a:cxn ang="0">
                    <a:pos x="177" y="53"/>
                  </a:cxn>
                  <a:cxn ang="0">
                    <a:pos x="212" y="73"/>
                  </a:cxn>
                  <a:cxn ang="0">
                    <a:pos x="322" y="103"/>
                  </a:cxn>
                  <a:cxn ang="0">
                    <a:pos x="372" y="134"/>
                  </a:cxn>
                  <a:cxn ang="0">
                    <a:pos x="437" y="151"/>
                  </a:cxn>
                  <a:cxn ang="0">
                    <a:pos x="530" y="234"/>
                  </a:cxn>
                  <a:cxn ang="0">
                    <a:pos x="581" y="338"/>
                  </a:cxn>
                  <a:cxn ang="0">
                    <a:pos x="780" y="424"/>
                  </a:cxn>
                  <a:cxn ang="0">
                    <a:pos x="782" y="567"/>
                  </a:cxn>
                  <a:cxn ang="0">
                    <a:pos x="731" y="642"/>
                  </a:cxn>
                  <a:cxn ang="0">
                    <a:pos x="723" y="751"/>
                  </a:cxn>
                  <a:cxn ang="0">
                    <a:pos x="694" y="798"/>
                  </a:cxn>
                  <a:cxn ang="0">
                    <a:pos x="647" y="879"/>
                  </a:cxn>
                  <a:cxn ang="0">
                    <a:pos x="579" y="907"/>
                  </a:cxn>
                  <a:cxn ang="0">
                    <a:pos x="544" y="991"/>
                  </a:cxn>
                  <a:cxn ang="0">
                    <a:pos x="536" y="1061"/>
                  </a:cxn>
                  <a:cxn ang="0">
                    <a:pos x="481" y="1125"/>
                  </a:cxn>
                  <a:cxn ang="0">
                    <a:pos x="448" y="1175"/>
                  </a:cxn>
                  <a:cxn ang="0">
                    <a:pos x="427" y="1200"/>
                  </a:cxn>
                  <a:cxn ang="0">
                    <a:pos x="415" y="1267"/>
                  </a:cxn>
                  <a:cxn ang="0">
                    <a:pos x="361" y="1295"/>
                  </a:cxn>
                  <a:cxn ang="0">
                    <a:pos x="318" y="1323"/>
                  </a:cxn>
                  <a:cxn ang="0">
                    <a:pos x="316" y="1387"/>
                  </a:cxn>
                  <a:cxn ang="0">
                    <a:pos x="275" y="1437"/>
                  </a:cxn>
                  <a:cxn ang="0">
                    <a:pos x="300" y="1482"/>
                  </a:cxn>
                  <a:cxn ang="0">
                    <a:pos x="259" y="1524"/>
                  </a:cxn>
                  <a:cxn ang="0">
                    <a:pos x="238" y="1597"/>
                  </a:cxn>
                  <a:cxn ang="0">
                    <a:pos x="292" y="1697"/>
                  </a:cxn>
                  <a:cxn ang="0">
                    <a:pos x="228" y="1647"/>
                  </a:cxn>
                  <a:cxn ang="0">
                    <a:pos x="187" y="1557"/>
                  </a:cxn>
                  <a:cxn ang="0">
                    <a:pos x="183" y="1323"/>
                  </a:cxn>
                  <a:cxn ang="0">
                    <a:pos x="177" y="1223"/>
                  </a:cxn>
                  <a:cxn ang="0">
                    <a:pos x="181" y="1114"/>
                  </a:cxn>
                  <a:cxn ang="0">
                    <a:pos x="189" y="1027"/>
                  </a:cxn>
                  <a:cxn ang="0">
                    <a:pos x="185" y="888"/>
                  </a:cxn>
                  <a:cxn ang="0">
                    <a:pos x="191" y="773"/>
                  </a:cxn>
                  <a:cxn ang="0">
                    <a:pos x="144" y="695"/>
                  </a:cxn>
                  <a:cxn ang="0">
                    <a:pos x="72" y="634"/>
                  </a:cxn>
                  <a:cxn ang="0">
                    <a:pos x="47" y="539"/>
                  </a:cxn>
                  <a:cxn ang="0">
                    <a:pos x="14" y="486"/>
                  </a:cxn>
                  <a:cxn ang="0">
                    <a:pos x="16" y="396"/>
                  </a:cxn>
                  <a:cxn ang="0">
                    <a:pos x="8" y="310"/>
                  </a:cxn>
                  <a:cxn ang="0">
                    <a:pos x="58" y="140"/>
                  </a:cxn>
                </a:cxnLst>
                <a:rect l="0" t="0" r="r" b="b"/>
                <a:pathLst>
                  <a:path w="802" h="1698">
                    <a:moveTo>
                      <a:pt x="62" y="75"/>
                    </a:moveTo>
                    <a:lnTo>
                      <a:pt x="72" y="56"/>
                    </a:lnTo>
                    <a:lnTo>
                      <a:pt x="92" y="28"/>
                    </a:lnTo>
                    <a:lnTo>
                      <a:pt x="121" y="11"/>
                    </a:lnTo>
                    <a:lnTo>
                      <a:pt x="136" y="0"/>
                    </a:lnTo>
                    <a:lnTo>
                      <a:pt x="152" y="3"/>
                    </a:lnTo>
                    <a:lnTo>
                      <a:pt x="148" y="17"/>
                    </a:lnTo>
                    <a:lnTo>
                      <a:pt x="131" y="31"/>
                    </a:lnTo>
                    <a:lnTo>
                      <a:pt x="127" y="59"/>
                    </a:lnTo>
                    <a:lnTo>
                      <a:pt x="131" y="81"/>
                    </a:lnTo>
                    <a:lnTo>
                      <a:pt x="146" y="81"/>
                    </a:lnTo>
                    <a:lnTo>
                      <a:pt x="152" y="56"/>
                    </a:lnTo>
                    <a:lnTo>
                      <a:pt x="156" y="31"/>
                    </a:lnTo>
                    <a:lnTo>
                      <a:pt x="166" y="39"/>
                    </a:lnTo>
                    <a:lnTo>
                      <a:pt x="177" y="53"/>
                    </a:lnTo>
                    <a:lnTo>
                      <a:pt x="197" y="47"/>
                    </a:lnTo>
                    <a:lnTo>
                      <a:pt x="209" y="59"/>
                    </a:lnTo>
                    <a:lnTo>
                      <a:pt x="212" y="73"/>
                    </a:lnTo>
                    <a:lnTo>
                      <a:pt x="242" y="67"/>
                    </a:lnTo>
                    <a:lnTo>
                      <a:pt x="300" y="59"/>
                    </a:lnTo>
                    <a:lnTo>
                      <a:pt x="322" y="103"/>
                    </a:lnTo>
                    <a:lnTo>
                      <a:pt x="359" y="126"/>
                    </a:lnTo>
                    <a:lnTo>
                      <a:pt x="357" y="145"/>
                    </a:lnTo>
                    <a:lnTo>
                      <a:pt x="372" y="134"/>
                    </a:lnTo>
                    <a:lnTo>
                      <a:pt x="390" y="134"/>
                    </a:lnTo>
                    <a:lnTo>
                      <a:pt x="411" y="154"/>
                    </a:lnTo>
                    <a:lnTo>
                      <a:pt x="437" y="151"/>
                    </a:lnTo>
                    <a:lnTo>
                      <a:pt x="458" y="154"/>
                    </a:lnTo>
                    <a:lnTo>
                      <a:pt x="493" y="190"/>
                    </a:lnTo>
                    <a:lnTo>
                      <a:pt x="530" y="234"/>
                    </a:lnTo>
                    <a:lnTo>
                      <a:pt x="546" y="285"/>
                    </a:lnTo>
                    <a:lnTo>
                      <a:pt x="536" y="324"/>
                    </a:lnTo>
                    <a:lnTo>
                      <a:pt x="581" y="338"/>
                    </a:lnTo>
                    <a:lnTo>
                      <a:pt x="655" y="357"/>
                    </a:lnTo>
                    <a:lnTo>
                      <a:pt x="731" y="380"/>
                    </a:lnTo>
                    <a:lnTo>
                      <a:pt x="780" y="424"/>
                    </a:lnTo>
                    <a:lnTo>
                      <a:pt x="801" y="466"/>
                    </a:lnTo>
                    <a:lnTo>
                      <a:pt x="801" y="519"/>
                    </a:lnTo>
                    <a:lnTo>
                      <a:pt x="782" y="567"/>
                    </a:lnTo>
                    <a:lnTo>
                      <a:pt x="760" y="592"/>
                    </a:lnTo>
                    <a:lnTo>
                      <a:pt x="746" y="608"/>
                    </a:lnTo>
                    <a:lnTo>
                      <a:pt x="731" y="642"/>
                    </a:lnTo>
                    <a:lnTo>
                      <a:pt x="729" y="673"/>
                    </a:lnTo>
                    <a:lnTo>
                      <a:pt x="731" y="712"/>
                    </a:lnTo>
                    <a:lnTo>
                      <a:pt x="723" y="751"/>
                    </a:lnTo>
                    <a:lnTo>
                      <a:pt x="711" y="759"/>
                    </a:lnTo>
                    <a:lnTo>
                      <a:pt x="707" y="782"/>
                    </a:lnTo>
                    <a:lnTo>
                      <a:pt x="694" y="798"/>
                    </a:lnTo>
                    <a:lnTo>
                      <a:pt x="692" y="818"/>
                    </a:lnTo>
                    <a:lnTo>
                      <a:pt x="674" y="840"/>
                    </a:lnTo>
                    <a:lnTo>
                      <a:pt x="647" y="879"/>
                    </a:lnTo>
                    <a:lnTo>
                      <a:pt x="624" y="890"/>
                    </a:lnTo>
                    <a:lnTo>
                      <a:pt x="608" y="888"/>
                    </a:lnTo>
                    <a:lnTo>
                      <a:pt x="579" y="907"/>
                    </a:lnTo>
                    <a:lnTo>
                      <a:pt x="550" y="952"/>
                    </a:lnTo>
                    <a:lnTo>
                      <a:pt x="544" y="969"/>
                    </a:lnTo>
                    <a:lnTo>
                      <a:pt x="544" y="991"/>
                    </a:lnTo>
                    <a:lnTo>
                      <a:pt x="550" y="1016"/>
                    </a:lnTo>
                    <a:lnTo>
                      <a:pt x="536" y="1041"/>
                    </a:lnTo>
                    <a:lnTo>
                      <a:pt x="536" y="1061"/>
                    </a:lnTo>
                    <a:lnTo>
                      <a:pt x="513" y="1083"/>
                    </a:lnTo>
                    <a:lnTo>
                      <a:pt x="495" y="1100"/>
                    </a:lnTo>
                    <a:lnTo>
                      <a:pt x="481" y="1125"/>
                    </a:lnTo>
                    <a:lnTo>
                      <a:pt x="476" y="1150"/>
                    </a:lnTo>
                    <a:lnTo>
                      <a:pt x="456" y="1181"/>
                    </a:lnTo>
                    <a:lnTo>
                      <a:pt x="448" y="1175"/>
                    </a:lnTo>
                    <a:lnTo>
                      <a:pt x="433" y="1175"/>
                    </a:lnTo>
                    <a:lnTo>
                      <a:pt x="413" y="1186"/>
                    </a:lnTo>
                    <a:lnTo>
                      <a:pt x="427" y="1200"/>
                    </a:lnTo>
                    <a:lnTo>
                      <a:pt x="427" y="1228"/>
                    </a:lnTo>
                    <a:lnTo>
                      <a:pt x="425" y="1250"/>
                    </a:lnTo>
                    <a:lnTo>
                      <a:pt x="415" y="1267"/>
                    </a:lnTo>
                    <a:lnTo>
                      <a:pt x="390" y="1270"/>
                    </a:lnTo>
                    <a:lnTo>
                      <a:pt x="370" y="1278"/>
                    </a:lnTo>
                    <a:lnTo>
                      <a:pt x="361" y="1295"/>
                    </a:lnTo>
                    <a:lnTo>
                      <a:pt x="361" y="1323"/>
                    </a:lnTo>
                    <a:lnTo>
                      <a:pt x="337" y="1326"/>
                    </a:lnTo>
                    <a:lnTo>
                      <a:pt x="318" y="1323"/>
                    </a:lnTo>
                    <a:lnTo>
                      <a:pt x="312" y="1334"/>
                    </a:lnTo>
                    <a:lnTo>
                      <a:pt x="322" y="1345"/>
                    </a:lnTo>
                    <a:lnTo>
                      <a:pt x="316" y="1387"/>
                    </a:lnTo>
                    <a:lnTo>
                      <a:pt x="308" y="1423"/>
                    </a:lnTo>
                    <a:lnTo>
                      <a:pt x="283" y="1423"/>
                    </a:lnTo>
                    <a:lnTo>
                      <a:pt x="275" y="1437"/>
                    </a:lnTo>
                    <a:lnTo>
                      <a:pt x="277" y="1465"/>
                    </a:lnTo>
                    <a:lnTo>
                      <a:pt x="290" y="1465"/>
                    </a:lnTo>
                    <a:lnTo>
                      <a:pt x="300" y="1482"/>
                    </a:lnTo>
                    <a:lnTo>
                      <a:pt x="294" y="1510"/>
                    </a:lnTo>
                    <a:lnTo>
                      <a:pt x="281" y="1513"/>
                    </a:lnTo>
                    <a:lnTo>
                      <a:pt x="259" y="1524"/>
                    </a:lnTo>
                    <a:lnTo>
                      <a:pt x="253" y="1546"/>
                    </a:lnTo>
                    <a:lnTo>
                      <a:pt x="251" y="1580"/>
                    </a:lnTo>
                    <a:lnTo>
                      <a:pt x="238" y="1597"/>
                    </a:lnTo>
                    <a:lnTo>
                      <a:pt x="286" y="1652"/>
                    </a:lnTo>
                    <a:lnTo>
                      <a:pt x="300" y="1680"/>
                    </a:lnTo>
                    <a:lnTo>
                      <a:pt x="292" y="1697"/>
                    </a:lnTo>
                    <a:lnTo>
                      <a:pt x="271" y="1686"/>
                    </a:lnTo>
                    <a:lnTo>
                      <a:pt x="253" y="1664"/>
                    </a:lnTo>
                    <a:lnTo>
                      <a:pt x="228" y="1647"/>
                    </a:lnTo>
                    <a:lnTo>
                      <a:pt x="205" y="1619"/>
                    </a:lnTo>
                    <a:lnTo>
                      <a:pt x="189" y="1585"/>
                    </a:lnTo>
                    <a:lnTo>
                      <a:pt x="187" y="1557"/>
                    </a:lnTo>
                    <a:lnTo>
                      <a:pt x="191" y="1535"/>
                    </a:lnTo>
                    <a:lnTo>
                      <a:pt x="189" y="1354"/>
                    </a:lnTo>
                    <a:lnTo>
                      <a:pt x="183" y="1323"/>
                    </a:lnTo>
                    <a:lnTo>
                      <a:pt x="166" y="1289"/>
                    </a:lnTo>
                    <a:lnTo>
                      <a:pt x="166" y="1259"/>
                    </a:lnTo>
                    <a:lnTo>
                      <a:pt x="177" y="1223"/>
                    </a:lnTo>
                    <a:lnTo>
                      <a:pt x="187" y="1178"/>
                    </a:lnTo>
                    <a:lnTo>
                      <a:pt x="183" y="1133"/>
                    </a:lnTo>
                    <a:lnTo>
                      <a:pt x="181" y="1114"/>
                    </a:lnTo>
                    <a:lnTo>
                      <a:pt x="179" y="1089"/>
                    </a:lnTo>
                    <a:lnTo>
                      <a:pt x="185" y="1077"/>
                    </a:lnTo>
                    <a:lnTo>
                      <a:pt x="189" y="1027"/>
                    </a:lnTo>
                    <a:lnTo>
                      <a:pt x="185" y="1002"/>
                    </a:lnTo>
                    <a:lnTo>
                      <a:pt x="193" y="941"/>
                    </a:lnTo>
                    <a:lnTo>
                      <a:pt x="185" y="888"/>
                    </a:lnTo>
                    <a:lnTo>
                      <a:pt x="191" y="860"/>
                    </a:lnTo>
                    <a:lnTo>
                      <a:pt x="201" y="807"/>
                    </a:lnTo>
                    <a:lnTo>
                      <a:pt x="191" y="773"/>
                    </a:lnTo>
                    <a:lnTo>
                      <a:pt x="172" y="748"/>
                    </a:lnTo>
                    <a:lnTo>
                      <a:pt x="166" y="720"/>
                    </a:lnTo>
                    <a:lnTo>
                      <a:pt x="144" y="695"/>
                    </a:lnTo>
                    <a:lnTo>
                      <a:pt x="121" y="678"/>
                    </a:lnTo>
                    <a:lnTo>
                      <a:pt x="88" y="670"/>
                    </a:lnTo>
                    <a:lnTo>
                      <a:pt x="72" y="634"/>
                    </a:lnTo>
                    <a:lnTo>
                      <a:pt x="51" y="597"/>
                    </a:lnTo>
                    <a:lnTo>
                      <a:pt x="49" y="567"/>
                    </a:lnTo>
                    <a:lnTo>
                      <a:pt x="47" y="539"/>
                    </a:lnTo>
                    <a:lnTo>
                      <a:pt x="41" y="519"/>
                    </a:lnTo>
                    <a:lnTo>
                      <a:pt x="29" y="497"/>
                    </a:lnTo>
                    <a:lnTo>
                      <a:pt x="14" y="486"/>
                    </a:lnTo>
                    <a:lnTo>
                      <a:pt x="2" y="463"/>
                    </a:lnTo>
                    <a:lnTo>
                      <a:pt x="16" y="444"/>
                    </a:lnTo>
                    <a:lnTo>
                      <a:pt x="16" y="396"/>
                    </a:lnTo>
                    <a:lnTo>
                      <a:pt x="8" y="371"/>
                    </a:lnTo>
                    <a:lnTo>
                      <a:pt x="0" y="346"/>
                    </a:lnTo>
                    <a:lnTo>
                      <a:pt x="8" y="310"/>
                    </a:lnTo>
                    <a:lnTo>
                      <a:pt x="39" y="220"/>
                    </a:lnTo>
                    <a:lnTo>
                      <a:pt x="41" y="181"/>
                    </a:lnTo>
                    <a:lnTo>
                      <a:pt x="58" y="140"/>
                    </a:lnTo>
                    <a:lnTo>
                      <a:pt x="58" y="117"/>
                    </a:lnTo>
                    <a:lnTo>
                      <a:pt x="62" y="75"/>
                    </a:lnTo>
                  </a:path>
                </a:pathLst>
              </a:custGeom>
              <a:grpFill/>
              <a:ln w="12700" cap="rnd" cmpd="sng">
                <a:solidFill>
                  <a:schemeClr val="bg2"/>
                </a:solidFill>
                <a:prstDash val="solid"/>
                <a:round/>
                <a:headEnd type="none" w="med" len="med"/>
                <a:tailEnd type="none" w="med" len="med"/>
              </a:ln>
              <a:effectLst>
                <a:outerShdw dist="107763" dir="2700000" algn="ctr" rotWithShape="0">
                  <a:srgbClr val="A2FFA3"/>
                </a:outerShdw>
              </a:effectLst>
            </p:spPr>
            <p:txBody>
              <a:bodyPr/>
              <a:lstStyle/>
              <a:p>
                <a:pPr>
                  <a:defRPr/>
                </a:pPr>
                <a:endParaRPr lang="en-US" dirty="0">
                  <a:effectLst>
                    <a:outerShdw blurRad="38100" dist="38100" dir="2700000" algn="tl">
                      <a:srgbClr val="000000">
                        <a:alpha val="43137"/>
                      </a:srgbClr>
                    </a:outerShdw>
                  </a:effectLst>
                </a:endParaRPr>
              </a:p>
            </p:txBody>
          </p:sp>
        </p:grpSp>
      </p:grpSp>
      <p:sp>
        <p:nvSpPr>
          <p:cNvPr id="12329" name="Rectangle 41"/>
          <p:cNvSpPr>
            <a:spLocks noGrp="1" noChangeArrowheads="1"/>
          </p:cNvSpPr>
          <p:nvPr>
            <p:ph idx="1"/>
          </p:nvPr>
        </p:nvSpPr>
        <p:spPr>
          <a:xfrm>
            <a:off x="1005681" y="2057400"/>
            <a:ext cx="3473450" cy="4386263"/>
          </a:xfrm>
          <a:effectLst>
            <a:outerShdw dist="53882" dir="2700000" algn="ctr" rotWithShape="0">
              <a:schemeClr val="bg2"/>
            </a:outerShdw>
          </a:effectLst>
        </p:spPr>
        <p:txBody>
          <a:bodyPr/>
          <a:lstStyle/>
          <a:p>
            <a:pPr>
              <a:buNone/>
              <a:defRPr/>
            </a:pPr>
            <a:r>
              <a:rPr lang="en-US" sz="2400" b="1" dirty="0" smtClean="0">
                <a:solidFill>
                  <a:srgbClr val="FFC000"/>
                </a:solidFill>
                <a:latin typeface="Arial"/>
                <a:cs typeface="Arial"/>
              </a:rPr>
              <a:t>● </a:t>
            </a:r>
            <a:r>
              <a:rPr lang="en-US" sz="2400" b="1" dirty="0" smtClean="0">
                <a:solidFill>
                  <a:srgbClr val="FFC000"/>
                </a:solidFill>
                <a:latin typeface="Tahoma" pitchFamily="34" charset="0"/>
              </a:rPr>
              <a:t>USA</a:t>
            </a:r>
          </a:p>
          <a:p>
            <a:pPr lvl="1">
              <a:buNone/>
              <a:defRPr/>
            </a:pPr>
            <a:r>
              <a:rPr lang="en-US" sz="2000" b="1" dirty="0" smtClean="0">
                <a:solidFill>
                  <a:srgbClr val="FFC000"/>
                </a:solidFill>
                <a:latin typeface="Tahoma" pitchFamily="34" charset="0"/>
              </a:rPr>
              <a:t>- (CONUS) 48 STATES</a:t>
            </a:r>
          </a:p>
          <a:p>
            <a:pPr lvl="1">
              <a:buNone/>
              <a:defRPr/>
            </a:pPr>
            <a:r>
              <a:rPr lang="en-US" sz="2000" b="1" dirty="0" smtClean="0">
                <a:solidFill>
                  <a:srgbClr val="FFC000"/>
                </a:solidFill>
                <a:latin typeface="Tahoma" pitchFamily="34" charset="0"/>
              </a:rPr>
              <a:t>- ALASKA</a:t>
            </a:r>
          </a:p>
          <a:p>
            <a:pPr lvl="1">
              <a:buNone/>
              <a:defRPr/>
            </a:pPr>
            <a:r>
              <a:rPr lang="en-US" sz="2000" b="1" dirty="0" smtClean="0">
                <a:solidFill>
                  <a:srgbClr val="FFC000"/>
                </a:solidFill>
                <a:latin typeface="Tahoma" pitchFamily="34" charset="0"/>
              </a:rPr>
              <a:t>- HAWAII</a:t>
            </a:r>
          </a:p>
          <a:p>
            <a:pPr>
              <a:buNone/>
              <a:defRPr/>
            </a:pPr>
            <a:r>
              <a:rPr lang="en-US" sz="2400" b="1" dirty="0" smtClean="0">
                <a:solidFill>
                  <a:srgbClr val="FFC000"/>
                </a:solidFill>
                <a:latin typeface="Arial"/>
                <a:cs typeface="Arial"/>
              </a:rPr>
              <a:t>● </a:t>
            </a:r>
            <a:r>
              <a:rPr lang="en-US" sz="2400" b="1" dirty="0" smtClean="0">
                <a:solidFill>
                  <a:srgbClr val="FFC000"/>
                </a:solidFill>
                <a:latin typeface="Tahoma" pitchFamily="34" charset="0"/>
              </a:rPr>
              <a:t>PUERTO RICO</a:t>
            </a:r>
          </a:p>
          <a:p>
            <a:pPr>
              <a:buNone/>
              <a:defRPr/>
            </a:pPr>
            <a:r>
              <a:rPr lang="en-US" sz="2400" b="1" dirty="0" smtClean="0">
                <a:solidFill>
                  <a:srgbClr val="FFC000"/>
                </a:solidFill>
                <a:latin typeface="Arial"/>
                <a:cs typeface="Arial"/>
              </a:rPr>
              <a:t>● </a:t>
            </a:r>
            <a:r>
              <a:rPr lang="en-US" sz="2400" b="1" dirty="0" smtClean="0">
                <a:solidFill>
                  <a:srgbClr val="FFC000"/>
                </a:solidFill>
                <a:latin typeface="Tahoma" pitchFamily="34" charset="0"/>
              </a:rPr>
              <a:t>BAHRAIN</a:t>
            </a:r>
          </a:p>
          <a:p>
            <a:pPr>
              <a:buNone/>
              <a:defRPr/>
            </a:pPr>
            <a:r>
              <a:rPr lang="en-US" sz="2400" b="1" dirty="0" smtClean="0">
                <a:solidFill>
                  <a:srgbClr val="FFC000"/>
                </a:solidFill>
                <a:latin typeface="Arial"/>
                <a:cs typeface="Arial"/>
              </a:rPr>
              <a:t>● </a:t>
            </a:r>
            <a:r>
              <a:rPr lang="en-US" sz="2400" b="1" dirty="0" smtClean="0">
                <a:solidFill>
                  <a:srgbClr val="FFC000"/>
                </a:solidFill>
                <a:latin typeface="Tahoma" pitchFamily="34" charset="0"/>
              </a:rPr>
              <a:t>CUBA</a:t>
            </a:r>
          </a:p>
          <a:p>
            <a:pPr>
              <a:buNone/>
              <a:defRPr/>
            </a:pPr>
            <a:r>
              <a:rPr lang="en-US" sz="2400" b="1" dirty="0" smtClean="0">
                <a:solidFill>
                  <a:srgbClr val="FFC000"/>
                </a:solidFill>
                <a:latin typeface="Arial"/>
                <a:cs typeface="Arial"/>
              </a:rPr>
              <a:t>● </a:t>
            </a:r>
            <a:r>
              <a:rPr lang="en-US" sz="2400" b="1" dirty="0" smtClean="0">
                <a:solidFill>
                  <a:srgbClr val="FFC000"/>
                </a:solidFill>
                <a:latin typeface="Tahoma" pitchFamily="34" charset="0"/>
              </a:rPr>
              <a:t>GREECE</a:t>
            </a:r>
          </a:p>
          <a:p>
            <a:pPr>
              <a:buNone/>
              <a:defRPr/>
            </a:pPr>
            <a:r>
              <a:rPr lang="en-US" sz="2400" b="1" dirty="0" smtClean="0">
                <a:solidFill>
                  <a:srgbClr val="FFC000"/>
                </a:solidFill>
                <a:latin typeface="Arial"/>
                <a:cs typeface="Arial"/>
              </a:rPr>
              <a:t>● </a:t>
            </a:r>
            <a:r>
              <a:rPr lang="en-US" sz="2400" b="1" dirty="0" smtClean="0">
                <a:solidFill>
                  <a:srgbClr val="FFC000"/>
                </a:solidFill>
                <a:latin typeface="Tahoma" pitchFamily="34" charset="0"/>
              </a:rPr>
              <a:t>UNITED KINGDOM</a:t>
            </a:r>
          </a:p>
        </p:txBody>
      </p:sp>
      <p:sp>
        <p:nvSpPr>
          <p:cNvPr id="12330" name="Rectangle 42"/>
          <p:cNvSpPr>
            <a:spLocks noChangeArrowheads="1"/>
          </p:cNvSpPr>
          <p:nvPr/>
        </p:nvSpPr>
        <p:spPr bwMode="auto">
          <a:xfrm>
            <a:off x="5044281" y="2057400"/>
            <a:ext cx="2882900" cy="4495800"/>
          </a:xfrm>
          <a:prstGeom prst="rect">
            <a:avLst/>
          </a:prstGeom>
          <a:noFill/>
          <a:ln w="12700">
            <a:noFill/>
            <a:miter lim="800000"/>
            <a:headEnd/>
            <a:tailEnd/>
          </a:ln>
          <a:effectLst>
            <a:outerShdw dist="53882" dir="2700000" algn="ctr" rotWithShape="0">
              <a:schemeClr val="bg2"/>
            </a:outerShdw>
          </a:effectLst>
        </p:spPr>
        <p:txBody>
          <a:bodyPr lIns="90488" tIns="44450" rIns="90488" bIns="44450"/>
          <a:lstStyle/>
          <a:p>
            <a:pPr marL="342900" indent="-342900" algn="l" eaLnBrk="0" hangingPunct="0">
              <a:spcBef>
                <a:spcPct val="20000"/>
              </a:spcBef>
              <a:buNone/>
              <a:defRPr/>
            </a:pPr>
            <a:r>
              <a:rPr lang="en-US" sz="2400" dirty="0" smtClean="0">
                <a:solidFill>
                  <a:srgbClr val="FFC000"/>
                </a:solidFill>
                <a:effectLst>
                  <a:outerShdw blurRad="38100" dist="38100" dir="2700000" algn="tl">
                    <a:srgbClr val="000000"/>
                  </a:outerShdw>
                </a:effectLst>
                <a:latin typeface="Arial"/>
                <a:cs typeface="Arial"/>
              </a:rPr>
              <a:t>● </a:t>
            </a:r>
            <a:r>
              <a:rPr lang="en-US" sz="2400" dirty="0" smtClean="0">
                <a:solidFill>
                  <a:srgbClr val="FFC000"/>
                </a:solidFill>
                <a:effectLst>
                  <a:outerShdw blurRad="38100" dist="38100" dir="2700000" algn="tl">
                    <a:srgbClr val="000000"/>
                  </a:outerShdw>
                </a:effectLst>
              </a:rPr>
              <a:t>SPAIN </a:t>
            </a:r>
            <a:endParaRPr lang="en-US" sz="2400" dirty="0">
              <a:solidFill>
                <a:srgbClr val="FFC000"/>
              </a:solidFill>
              <a:effectLst>
                <a:outerShdw blurRad="38100" dist="38100" dir="2700000" algn="tl">
                  <a:srgbClr val="000000"/>
                </a:outerShdw>
              </a:effectLst>
            </a:endParaRPr>
          </a:p>
          <a:p>
            <a:pPr marL="342900" indent="-342900" algn="l" eaLnBrk="0" hangingPunct="0">
              <a:spcBef>
                <a:spcPct val="20000"/>
              </a:spcBef>
              <a:buNone/>
              <a:defRPr/>
            </a:pPr>
            <a:r>
              <a:rPr lang="en-US" sz="2400" dirty="0" smtClean="0">
                <a:solidFill>
                  <a:srgbClr val="FFC000"/>
                </a:solidFill>
                <a:effectLst>
                  <a:outerShdw blurRad="38100" dist="38100" dir="2700000" algn="tl">
                    <a:srgbClr val="000000"/>
                  </a:outerShdw>
                </a:effectLst>
                <a:latin typeface="Arial"/>
                <a:cs typeface="Arial"/>
              </a:rPr>
              <a:t>● </a:t>
            </a:r>
            <a:r>
              <a:rPr lang="en-US" sz="2400" dirty="0" smtClean="0">
                <a:solidFill>
                  <a:srgbClr val="FFC000"/>
                </a:solidFill>
                <a:effectLst>
                  <a:outerShdw blurRad="38100" dist="38100" dir="2700000" algn="tl">
                    <a:srgbClr val="000000"/>
                  </a:outerShdw>
                </a:effectLst>
              </a:rPr>
              <a:t>ITALY </a:t>
            </a:r>
            <a:endParaRPr lang="en-US" sz="2400" dirty="0">
              <a:solidFill>
                <a:srgbClr val="FFC000"/>
              </a:solidFill>
              <a:effectLst>
                <a:outerShdw blurRad="38100" dist="38100" dir="2700000" algn="tl">
                  <a:srgbClr val="000000"/>
                </a:outerShdw>
              </a:effectLst>
            </a:endParaRPr>
          </a:p>
          <a:p>
            <a:pPr marL="342900" indent="-342900" algn="l" eaLnBrk="0" hangingPunct="0">
              <a:spcBef>
                <a:spcPct val="20000"/>
              </a:spcBef>
              <a:buNone/>
              <a:defRPr/>
            </a:pPr>
            <a:r>
              <a:rPr lang="en-US" sz="2400" dirty="0" smtClean="0">
                <a:solidFill>
                  <a:srgbClr val="FFC000"/>
                </a:solidFill>
                <a:effectLst>
                  <a:outerShdw blurRad="38100" dist="38100" dir="2700000" algn="tl">
                    <a:srgbClr val="000000"/>
                  </a:outerShdw>
                </a:effectLst>
                <a:latin typeface="Arial"/>
                <a:cs typeface="Arial"/>
              </a:rPr>
              <a:t>● </a:t>
            </a:r>
            <a:r>
              <a:rPr lang="en-US" sz="2400" dirty="0" smtClean="0">
                <a:solidFill>
                  <a:srgbClr val="FFC000"/>
                </a:solidFill>
                <a:effectLst>
                  <a:outerShdw blurRad="38100" dist="38100" dir="2700000" algn="tl">
                    <a:srgbClr val="000000"/>
                  </a:outerShdw>
                </a:effectLst>
              </a:rPr>
              <a:t>NETHERLANDS</a:t>
            </a:r>
            <a:endParaRPr lang="en-US" sz="2400" dirty="0">
              <a:solidFill>
                <a:srgbClr val="FFC000"/>
              </a:solidFill>
              <a:effectLst>
                <a:outerShdw blurRad="38100" dist="38100" dir="2700000" algn="tl">
                  <a:srgbClr val="000000"/>
                </a:outerShdw>
              </a:effectLst>
            </a:endParaRPr>
          </a:p>
          <a:p>
            <a:pPr marL="342900" indent="-342900" algn="l" eaLnBrk="0" hangingPunct="0">
              <a:spcBef>
                <a:spcPct val="20000"/>
              </a:spcBef>
              <a:buNone/>
              <a:defRPr/>
            </a:pPr>
            <a:r>
              <a:rPr lang="en-US" sz="2400" dirty="0" smtClean="0">
                <a:solidFill>
                  <a:srgbClr val="FFC000"/>
                </a:solidFill>
                <a:effectLst>
                  <a:outerShdw blurRad="38100" dist="38100" dir="2700000" algn="tl">
                    <a:srgbClr val="000000"/>
                  </a:outerShdw>
                </a:effectLst>
                <a:latin typeface="Arial"/>
                <a:cs typeface="Arial"/>
              </a:rPr>
              <a:t>● </a:t>
            </a:r>
            <a:r>
              <a:rPr lang="en-US" sz="2400" dirty="0" smtClean="0">
                <a:solidFill>
                  <a:srgbClr val="FFC000"/>
                </a:solidFill>
                <a:effectLst>
                  <a:outerShdw blurRad="38100" dist="38100" dir="2700000" algn="tl">
                    <a:srgbClr val="000000"/>
                  </a:outerShdw>
                </a:effectLst>
              </a:rPr>
              <a:t>GERMANY</a:t>
            </a:r>
            <a:endParaRPr lang="en-US" sz="2400" dirty="0">
              <a:solidFill>
                <a:srgbClr val="FFC000"/>
              </a:solidFill>
              <a:effectLst>
                <a:outerShdw blurRad="38100" dist="38100" dir="2700000" algn="tl">
                  <a:srgbClr val="000000"/>
                </a:outerShdw>
              </a:effectLst>
            </a:endParaRPr>
          </a:p>
          <a:p>
            <a:pPr marL="342900" indent="-342900" algn="l" eaLnBrk="0" hangingPunct="0">
              <a:spcBef>
                <a:spcPct val="20000"/>
              </a:spcBef>
              <a:buNone/>
              <a:defRPr/>
            </a:pPr>
            <a:r>
              <a:rPr lang="en-US" sz="2400" dirty="0" smtClean="0">
                <a:solidFill>
                  <a:srgbClr val="FFC000"/>
                </a:solidFill>
                <a:effectLst>
                  <a:outerShdw blurRad="38100" dist="38100" dir="2700000" algn="tl">
                    <a:srgbClr val="000000"/>
                  </a:outerShdw>
                </a:effectLst>
                <a:latin typeface="Arial"/>
                <a:cs typeface="Arial"/>
              </a:rPr>
              <a:t>● </a:t>
            </a:r>
            <a:r>
              <a:rPr lang="en-US" sz="2400" dirty="0" smtClean="0">
                <a:solidFill>
                  <a:srgbClr val="FFC000"/>
                </a:solidFill>
                <a:effectLst>
                  <a:outerShdw blurRad="38100" dist="38100" dir="2700000" algn="tl">
                    <a:srgbClr val="000000"/>
                  </a:outerShdw>
                </a:effectLst>
              </a:rPr>
              <a:t>TURKEY</a:t>
            </a:r>
            <a:endParaRPr lang="en-US" sz="2400" dirty="0">
              <a:solidFill>
                <a:srgbClr val="FFC000"/>
              </a:solidFill>
              <a:effectLst>
                <a:outerShdw blurRad="38100" dist="38100" dir="2700000" algn="tl">
                  <a:srgbClr val="000000"/>
                </a:outerShdw>
              </a:effectLst>
            </a:endParaRPr>
          </a:p>
          <a:p>
            <a:pPr marL="342900" indent="-342900" algn="l" eaLnBrk="0" hangingPunct="0">
              <a:spcBef>
                <a:spcPct val="20000"/>
              </a:spcBef>
              <a:buNone/>
              <a:defRPr/>
            </a:pPr>
            <a:r>
              <a:rPr lang="en-US" sz="2400" dirty="0" smtClean="0">
                <a:solidFill>
                  <a:srgbClr val="FFC000"/>
                </a:solidFill>
                <a:effectLst>
                  <a:outerShdw blurRad="38100" dist="38100" dir="2700000" algn="tl">
                    <a:srgbClr val="000000"/>
                  </a:outerShdw>
                </a:effectLst>
                <a:latin typeface="Arial"/>
                <a:cs typeface="Arial"/>
              </a:rPr>
              <a:t>● </a:t>
            </a:r>
            <a:r>
              <a:rPr lang="en-US" sz="2400" dirty="0" smtClean="0">
                <a:solidFill>
                  <a:srgbClr val="FFC000"/>
                </a:solidFill>
                <a:effectLst>
                  <a:outerShdw blurRad="38100" dist="38100" dir="2700000" algn="tl">
                    <a:srgbClr val="000000"/>
                  </a:outerShdw>
                </a:effectLst>
              </a:rPr>
              <a:t>SAUDI ARABIA</a:t>
            </a:r>
          </a:p>
          <a:p>
            <a:pPr marL="342900" indent="-342900" algn="l" eaLnBrk="0" hangingPunct="0">
              <a:spcBef>
                <a:spcPct val="20000"/>
              </a:spcBef>
              <a:buNone/>
              <a:defRPr/>
            </a:pPr>
            <a:r>
              <a:rPr lang="en-US" sz="2400" dirty="0" smtClean="0">
                <a:solidFill>
                  <a:srgbClr val="FFC000"/>
                </a:solidFill>
                <a:effectLst>
                  <a:outerShdw blurRad="38100" dist="38100" dir="2700000" algn="tl">
                    <a:srgbClr val="000000"/>
                  </a:outerShdw>
                </a:effectLst>
                <a:latin typeface="Arial"/>
                <a:cs typeface="Arial"/>
              </a:rPr>
              <a:t>● </a:t>
            </a:r>
            <a:r>
              <a:rPr lang="en-US" sz="2400" dirty="0" smtClean="0">
                <a:solidFill>
                  <a:srgbClr val="FFC000"/>
                </a:solidFill>
                <a:effectLst>
                  <a:outerShdw blurRad="38100" dist="38100" dir="2700000" algn="tl">
                    <a:srgbClr val="000000"/>
                  </a:outerShdw>
                </a:effectLst>
              </a:rPr>
              <a:t>DJIBOUTI</a:t>
            </a:r>
          </a:p>
          <a:p>
            <a:pPr marL="342900" indent="-342900" algn="l" eaLnBrk="0" hangingPunct="0">
              <a:spcBef>
                <a:spcPct val="20000"/>
              </a:spcBef>
              <a:buNone/>
              <a:defRPr/>
            </a:pPr>
            <a:r>
              <a:rPr lang="en-US" sz="2400" dirty="0" smtClean="0">
                <a:solidFill>
                  <a:srgbClr val="FFC000"/>
                </a:solidFill>
                <a:effectLst>
                  <a:outerShdw blurRad="38100" dist="38100" dir="2700000" algn="tl">
                    <a:srgbClr val="000000"/>
                  </a:outerShdw>
                </a:effectLst>
                <a:latin typeface="Arial"/>
                <a:cs typeface="Arial"/>
              </a:rPr>
              <a:t>● </a:t>
            </a:r>
            <a:r>
              <a:rPr lang="en-US" sz="2400" dirty="0" smtClean="0">
                <a:solidFill>
                  <a:srgbClr val="FFC000"/>
                </a:solidFill>
                <a:effectLst>
                  <a:outerShdw blurRad="38100" dist="38100" dir="2700000" algn="tl">
                    <a:srgbClr val="000000"/>
                  </a:outerShdw>
                </a:effectLst>
              </a:rPr>
              <a:t>KOREA</a:t>
            </a:r>
            <a:endParaRPr lang="en-US" sz="2400" dirty="0">
              <a:solidFill>
                <a:srgbClr val="FFC000"/>
              </a:solidFill>
              <a:effectLst>
                <a:outerShdw blurRad="38100" dist="38100" dir="2700000" algn="tl">
                  <a:srgbClr val="000000"/>
                </a:outerShdw>
              </a:effectLst>
            </a:endParaRPr>
          </a:p>
          <a:p>
            <a:pPr marL="342900" indent="-342900" algn="l" eaLnBrk="0" hangingPunct="0">
              <a:spcBef>
                <a:spcPct val="20000"/>
              </a:spcBef>
              <a:buNone/>
              <a:defRPr/>
            </a:pPr>
            <a:r>
              <a:rPr lang="en-US" sz="2400" dirty="0" smtClean="0">
                <a:solidFill>
                  <a:srgbClr val="FFC000"/>
                </a:solidFill>
                <a:effectLst>
                  <a:outerShdw blurRad="38100" dist="38100" dir="2700000" algn="tl">
                    <a:srgbClr val="000000"/>
                  </a:outerShdw>
                </a:effectLst>
                <a:latin typeface="Arial"/>
                <a:cs typeface="Arial"/>
              </a:rPr>
              <a:t>● </a:t>
            </a:r>
            <a:r>
              <a:rPr lang="en-US" sz="2400" dirty="0" smtClean="0">
                <a:solidFill>
                  <a:srgbClr val="FFC000"/>
                </a:solidFill>
                <a:effectLst>
                  <a:outerShdw blurRad="38100" dist="38100" dir="2700000" algn="tl">
                    <a:srgbClr val="000000"/>
                  </a:outerShdw>
                </a:effectLst>
              </a:rPr>
              <a:t>JAPAN</a:t>
            </a:r>
            <a:endParaRPr lang="en-US" sz="2400" dirty="0">
              <a:solidFill>
                <a:srgbClr val="FFC000"/>
              </a:solidFill>
              <a:effectLst>
                <a:outerShdw blurRad="38100" dist="38100" dir="2700000" algn="tl">
                  <a:srgbClr val="000000"/>
                </a:outerShdw>
              </a:effectLst>
            </a:endParaRPr>
          </a:p>
          <a:p>
            <a:pPr marL="342900" indent="-342900" algn="l" eaLnBrk="0" hangingPunct="0">
              <a:spcBef>
                <a:spcPct val="20000"/>
              </a:spcBef>
              <a:buNone/>
              <a:defRPr/>
            </a:pPr>
            <a:r>
              <a:rPr lang="en-US" sz="2400" dirty="0" smtClean="0">
                <a:solidFill>
                  <a:srgbClr val="FFC000"/>
                </a:solidFill>
                <a:effectLst>
                  <a:outerShdw blurRad="38100" dist="38100" dir="2700000" algn="tl">
                    <a:srgbClr val="000000"/>
                  </a:outerShdw>
                </a:effectLst>
                <a:latin typeface="Arial"/>
                <a:cs typeface="Arial"/>
              </a:rPr>
              <a:t>● </a:t>
            </a:r>
            <a:r>
              <a:rPr lang="en-US" sz="2400" dirty="0" smtClean="0">
                <a:solidFill>
                  <a:srgbClr val="FFC000"/>
                </a:solidFill>
                <a:effectLst>
                  <a:outerShdw blurRad="38100" dist="38100" dir="2700000" algn="tl">
                    <a:srgbClr val="000000"/>
                  </a:outerShdw>
                </a:effectLst>
              </a:rPr>
              <a:t>GUAM</a:t>
            </a:r>
            <a:endParaRPr lang="en-US" sz="2400" dirty="0">
              <a:solidFill>
                <a:srgbClr val="FFC000"/>
              </a:solidFill>
              <a:effectLst>
                <a:outerShdw blurRad="38100" dist="38100" dir="2700000" algn="tl">
                  <a:srgbClr val="000000"/>
                </a:outerShdw>
              </a:effectLst>
            </a:endParaRPr>
          </a:p>
        </p:txBody>
      </p:sp>
    </p:spTree>
  </p:cSld>
  <p:clrMapOvr>
    <a:masterClrMapping/>
  </p:clrMapOvr>
  <p:transition advTm="10000">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3000"/>
                                  </p:stCondLst>
                                  <p:childTnLst>
                                    <p:set>
                                      <p:cBhvr>
                                        <p:cTn id="6" dur="1" fill="hold">
                                          <p:stCondLst>
                                            <p:cond delay="0"/>
                                          </p:stCondLst>
                                        </p:cTn>
                                        <p:tgtEl>
                                          <p:spTgt spid="12329"/>
                                        </p:tgtEl>
                                        <p:attrNameLst>
                                          <p:attrName>style.visibility</p:attrName>
                                        </p:attrNameLst>
                                      </p:cBhvr>
                                      <p:to>
                                        <p:strVal val="visible"/>
                                      </p:to>
                                    </p:set>
                                    <p:anim calcmode="lin" valueType="num">
                                      <p:cBhvr additive="base">
                                        <p:cTn id="7" dur="500" fill="hold"/>
                                        <p:tgtEl>
                                          <p:spTgt spid="12329"/>
                                        </p:tgtEl>
                                        <p:attrNameLst>
                                          <p:attrName>ppt_x</p:attrName>
                                        </p:attrNameLst>
                                      </p:cBhvr>
                                      <p:tavLst>
                                        <p:tav tm="0">
                                          <p:val>
                                            <p:strVal val="#ppt_x"/>
                                          </p:val>
                                        </p:tav>
                                        <p:tav tm="100000">
                                          <p:val>
                                            <p:strVal val="#ppt_x"/>
                                          </p:val>
                                        </p:tav>
                                      </p:tavLst>
                                    </p:anim>
                                    <p:anim calcmode="lin" valueType="num">
                                      <p:cBhvr additive="base">
                                        <p:cTn id="8" dur="500" fill="hold"/>
                                        <p:tgtEl>
                                          <p:spTgt spid="12329"/>
                                        </p:tgtEl>
                                        <p:attrNameLst>
                                          <p:attrName>ppt_y</p:attrName>
                                        </p:attrNameLst>
                                      </p:cBhvr>
                                      <p:tavLst>
                                        <p:tav tm="0">
                                          <p:val>
                                            <p:strVal val="0-#ppt_h/2"/>
                                          </p:val>
                                        </p:tav>
                                        <p:tav tm="100000">
                                          <p:val>
                                            <p:strVal val="#ppt_y"/>
                                          </p:val>
                                        </p:tav>
                                      </p:tavLst>
                                    </p:anim>
                                  </p:childTnLst>
                                </p:cTn>
                              </p:par>
                            </p:childTnLst>
                          </p:cTn>
                        </p:par>
                        <p:par>
                          <p:cTn id="9" fill="hold">
                            <p:stCondLst>
                              <p:cond delay="3500"/>
                            </p:stCondLst>
                            <p:childTnLst>
                              <p:par>
                                <p:cTn id="10" presetID="2" presetClass="entr" presetSubtype="1" fill="hold" grpId="0" nodeType="afterEffect">
                                  <p:stCondLst>
                                    <p:cond delay="3000"/>
                                  </p:stCondLst>
                                  <p:childTnLst>
                                    <p:set>
                                      <p:cBhvr>
                                        <p:cTn id="11" dur="1" fill="hold">
                                          <p:stCondLst>
                                            <p:cond delay="0"/>
                                          </p:stCondLst>
                                        </p:cTn>
                                        <p:tgtEl>
                                          <p:spTgt spid="12330"/>
                                        </p:tgtEl>
                                        <p:attrNameLst>
                                          <p:attrName>style.visibility</p:attrName>
                                        </p:attrNameLst>
                                      </p:cBhvr>
                                      <p:to>
                                        <p:strVal val="visible"/>
                                      </p:to>
                                    </p:set>
                                    <p:anim calcmode="lin" valueType="num">
                                      <p:cBhvr additive="base">
                                        <p:cTn id="12" dur="500" fill="hold"/>
                                        <p:tgtEl>
                                          <p:spTgt spid="12330"/>
                                        </p:tgtEl>
                                        <p:attrNameLst>
                                          <p:attrName>ppt_x</p:attrName>
                                        </p:attrNameLst>
                                      </p:cBhvr>
                                      <p:tavLst>
                                        <p:tav tm="0">
                                          <p:val>
                                            <p:strVal val="#ppt_x"/>
                                          </p:val>
                                        </p:tav>
                                        <p:tav tm="100000">
                                          <p:val>
                                            <p:strVal val="#ppt_x"/>
                                          </p:val>
                                        </p:tav>
                                      </p:tavLst>
                                    </p:anim>
                                    <p:anim calcmode="lin" valueType="num">
                                      <p:cBhvr additive="base">
                                        <p:cTn id="13" dur="500" fill="hold"/>
                                        <p:tgtEl>
                                          <p:spTgt spid="123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9" grpId="0" autoUpdateAnimBg="0"/>
      <p:bldP spid="12330" grpId="0" autoUpdateAnimBg="0"/>
    </p:bld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4" name="Line 25"/>
          <p:cNvSpPr>
            <a:spLocks noChangeShapeType="1"/>
          </p:cNvSpPr>
          <p:nvPr/>
        </p:nvSpPr>
        <p:spPr bwMode="auto">
          <a:xfrm>
            <a:off x="1157288" y="5029200"/>
            <a:ext cx="2209800" cy="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74" name="Line 2"/>
          <p:cNvSpPr>
            <a:spLocks noChangeShapeType="1"/>
          </p:cNvSpPr>
          <p:nvPr/>
        </p:nvSpPr>
        <p:spPr bwMode="auto">
          <a:xfrm>
            <a:off x="1930740" y="4222478"/>
            <a:ext cx="2209800" cy="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75" name="Line 3"/>
          <p:cNvSpPr>
            <a:spLocks noChangeShapeType="1"/>
          </p:cNvSpPr>
          <p:nvPr/>
        </p:nvSpPr>
        <p:spPr bwMode="auto">
          <a:xfrm>
            <a:off x="1539081" y="4572000"/>
            <a:ext cx="971550" cy="6350"/>
          </a:xfrm>
          <a:prstGeom prst="line">
            <a:avLst/>
          </a:prstGeom>
          <a:noFill/>
          <a:ln w="12700" cap="sq">
            <a:solidFill>
              <a:schemeClr val="tx1"/>
            </a:solidFill>
            <a:round/>
            <a:headEnd type="none" w="sm" len="sm"/>
            <a:tailEnd type="none" w="sm" len="sm"/>
          </a:ln>
          <a:effectLst/>
        </p:spPr>
        <p:txBody>
          <a:bodyPr wrap="none" lIns="90488" tIns="44450" rIns="90488" bIns="44450"/>
          <a:lstStyle/>
          <a:p>
            <a:pPr algn="ctr">
              <a:buFontTx/>
              <a:buChar char="•"/>
              <a:defRPr/>
            </a:pPr>
            <a:endParaRPr lang="en-US" dirty="0">
              <a:effectLst>
                <a:outerShdw blurRad="38100" dist="38100" dir="2700000" algn="tl">
                  <a:srgbClr val="000000">
                    <a:alpha val="43137"/>
                  </a:srgbClr>
                </a:outerShdw>
              </a:effectLst>
            </a:endParaRPr>
          </a:p>
        </p:txBody>
      </p:sp>
      <p:sp>
        <p:nvSpPr>
          <p:cNvPr id="591877" name="Line 5"/>
          <p:cNvSpPr>
            <a:spLocks noChangeShapeType="1"/>
          </p:cNvSpPr>
          <p:nvPr/>
        </p:nvSpPr>
        <p:spPr bwMode="auto">
          <a:xfrm>
            <a:off x="7939088" y="2362200"/>
            <a:ext cx="1587" cy="10668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78" name="Line 6"/>
          <p:cNvSpPr>
            <a:spLocks noChangeShapeType="1"/>
          </p:cNvSpPr>
          <p:nvPr/>
        </p:nvSpPr>
        <p:spPr bwMode="auto">
          <a:xfrm>
            <a:off x="5197475" y="2667000"/>
            <a:ext cx="0" cy="2286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79" name="Line 7"/>
          <p:cNvSpPr>
            <a:spLocks noChangeShapeType="1"/>
          </p:cNvSpPr>
          <p:nvPr/>
        </p:nvSpPr>
        <p:spPr bwMode="auto">
          <a:xfrm flipH="1">
            <a:off x="6492875" y="3621088"/>
            <a:ext cx="0" cy="3810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80" name="Line 8"/>
          <p:cNvSpPr>
            <a:spLocks noChangeShapeType="1"/>
          </p:cNvSpPr>
          <p:nvPr/>
        </p:nvSpPr>
        <p:spPr bwMode="auto">
          <a:xfrm flipH="1">
            <a:off x="2660650" y="2743200"/>
            <a:ext cx="0" cy="8382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81" name="Line 9"/>
          <p:cNvSpPr>
            <a:spLocks noChangeShapeType="1"/>
          </p:cNvSpPr>
          <p:nvPr/>
        </p:nvSpPr>
        <p:spPr bwMode="auto">
          <a:xfrm flipH="1">
            <a:off x="752475" y="1306513"/>
            <a:ext cx="0" cy="649287"/>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82" name="Line 10"/>
          <p:cNvSpPr>
            <a:spLocks noChangeShapeType="1"/>
          </p:cNvSpPr>
          <p:nvPr/>
        </p:nvSpPr>
        <p:spPr bwMode="auto">
          <a:xfrm>
            <a:off x="1158875" y="3962400"/>
            <a:ext cx="1406525" cy="0"/>
          </a:xfrm>
          <a:prstGeom prst="line">
            <a:avLst/>
          </a:prstGeom>
          <a:noFill/>
          <a:ln w="12700" cap="sq">
            <a:solidFill>
              <a:schemeClr val="tx1"/>
            </a:solidFill>
            <a:round/>
            <a:headEnd type="none" w="sm" len="sm"/>
            <a:tailEnd type="none" w="sm" len="sm"/>
          </a:ln>
          <a:effectLst/>
        </p:spPr>
        <p:txBody>
          <a:bodyPr wrap="none" lIns="90488" tIns="44450" rIns="90488" bIns="44450"/>
          <a:lstStyle/>
          <a:p>
            <a:pPr algn="ctr">
              <a:buFontTx/>
              <a:buChar char="•"/>
              <a:defRPr/>
            </a:pPr>
            <a:endParaRPr lang="en-US" dirty="0">
              <a:effectLst>
                <a:outerShdw blurRad="38100" dist="38100" dir="2700000" algn="tl">
                  <a:srgbClr val="000000">
                    <a:alpha val="43137"/>
                  </a:srgbClr>
                </a:outerShdw>
              </a:effectLst>
            </a:endParaRPr>
          </a:p>
        </p:txBody>
      </p:sp>
      <p:sp>
        <p:nvSpPr>
          <p:cNvPr id="591885" name="Line 13"/>
          <p:cNvSpPr>
            <a:spLocks noChangeShapeType="1"/>
          </p:cNvSpPr>
          <p:nvPr/>
        </p:nvSpPr>
        <p:spPr bwMode="auto">
          <a:xfrm flipH="1">
            <a:off x="3843338" y="2743200"/>
            <a:ext cx="0" cy="8382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86" name="Line 14"/>
          <p:cNvSpPr>
            <a:spLocks noChangeShapeType="1"/>
          </p:cNvSpPr>
          <p:nvPr/>
        </p:nvSpPr>
        <p:spPr bwMode="auto">
          <a:xfrm flipH="1">
            <a:off x="590550" y="2743200"/>
            <a:ext cx="0" cy="8382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87" name="Line 15"/>
          <p:cNvSpPr>
            <a:spLocks noChangeShapeType="1"/>
          </p:cNvSpPr>
          <p:nvPr/>
        </p:nvSpPr>
        <p:spPr bwMode="auto">
          <a:xfrm>
            <a:off x="590550" y="2743200"/>
            <a:ext cx="3252788" cy="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88" name="Line 16"/>
          <p:cNvSpPr>
            <a:spLocks noChangeShapeType="1"/>
          </p:cNvSpPr>
          <p:nvPr/>
        </p:nvSpPr>
        <p:spPr bwMode="auto">
          <a:xfrm>
            <a:off x="3657600" y="4572000"/>
            <a:ext cx="0" cy="2286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89" name="Line 17"/>
          <p:cNvSpPr>
            <a:spLocks noChangeShapeType="1"/>
          </p:cNvSpPr>
          <p:nvPr/>
        </p:nvSpPr>
        <p:spPr bwMode="auto">
          <a:xfrm>
            <a:off x="4951413" y="1371600"/>
            <a:ext cx="0" cy="6096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90" name="Line 18"/>
          <p:cNvSpPr>
            <a:spLocks noChangeShapeType="1"/>
          </p:cNvSpPr>
          <p:nvPr/>
        </p:nvSpPr>
        <p:spPr bwMode="auto">
          <a:xfrm flipH="1">
            <a:off x="4495800" y="2667000"/>
            <a:ext cx="0" cy="1219200"/>
          </a:xfrm>
          <a:prstGeom prst="line">
            <a:avLst/>
          </a:prstGeom>
          <a:noFill/>
          <a:ln w="12700">
            <a:solidFill>
              <a:schemeClr val="tx1"/>
            </a:solidFill>
            <a:round/>
            <a:headEnd/>
            <a:tailEnd/>
          </a:ln>
          <a:effectLst/>
        </p:spPr>
        <p:txBody>
          <a:bodyPr wrap="none" lIns="90488" tIns="44450" rIns="90488" bIns="44450"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91" name="Line 19"/>
          <p:cNvSpPr>
            <a:spLocks noChangeShapeType="1"/>
          </p:cNvSpPr>
          <p:nvPr/>
        </p:nvSpPr>
        <p:spPr bwMode="auto">
          <a:xfrm>
            <a:off x="3400425" y="1371600"/>
            <a:ext cx="0" cy="1066800"/>
          </a:xfrm>
          <a:prstGeom prst="line">
            <a:avLst/>
          </a:prstGeom>
          <a:noFill/>
          <a:ln w="12700">
            <a:solidFill>
              <a:schemeClr val="tx1"/>
            </a:solidFill>
            <a:round/>
            <a:headEnd/>
            <a:tailEnd/>
          </a:ln>
          <a:effectLst/>
        </p:spPr>
        <p:txBody>
          <a:bodyPr wrap="none" lIns="90488" tIns="44450" rIns="90488" bIns="44450"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92" name="Line 20"/>
          <p:cNvSpPr>
            <a:spLocks noChangeShapeType="1"/>
          </p:cNvSpPr>
          <p:nvPr/>
        </p:nvSpPr>
        <p:spPr bwMode="auto">
          <a:xfrm>
            <a:off x="1922463" y="1981200"/>
            <a:ext cx="0" cy="42672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93" name="Line 21"/>
          <p:cNvSpPr>
            <a:spLocks noChangeShapeType="1"/>
          </p:cNvSpPr>
          <p:nvPr/>
        </p:nvSpPr>
        <p:spPr bwMode="auto">
          <a:xfrm>
            <a:off x="4213225" y="1143000"/>
            <a:ext cx="0" cy="228600"/>
          </a:xfrm>
          <a:prstGeom prst="line">
            <a:avLst/>
          </a:prstGeom>
          <a:noFill/>
          <a:ln w="12700">
            <a:solidFill>
              <a:schemeClr val="tx1"/>
            </a:solidFill>
            <a:round/>
            <a:headEnd/>
            <a:tailEnd/>
          </a:ln>
          <a:effectLst/>
        </p:spPr>
        <p:txBody>
          <a:bodyPr wrap="none" lIns="90488" tIns="44450" rIns="90488" bIns="44450"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94" name="Line 22"/>
          <p:cNvSpPr>
            <a:spLocks noChangeShapeType="1"/>
          </p:cNvSpPr>
          <p:nvPr/>
        </p:nvSpPr>
        <p:spPr bwMode="auto">
          <a:xfrm flipH="1">
            <a:off x="6564313" y="2667000"/>
            <a:ext cx="14287" cy="7112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95" name="Line 23"/>
          <p:cNvSpPr>
            <a:spLocks noChangeShapeType="1"/>
          </p:cNvSpPr>
          <p:nvPr/>
        </p:nvSpPr>
        <p:spPr bwMode="auto">
          <a:xfrm>
            <a:off x="5248275" y="5105400"/>
            <a:ext cx="0" cy="6096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96" name="Line 24"/>
          <p:cNvSpPr>
            <a:spLocks noChangeShapeType="1"/>
          </p:cNvSpPr>
          <p:nvPr/>
        </p:nvSpPr>
        <p:spPr bwMode="auto">
          <a:xfrm>
            <a:off x="1922463" y="1371600"/>
            <a:ext cx="0" cy="6096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97" name="Line 25"/>
          <p:cNvSpPr>
            <a:spLocks noChangeShapeType="1"/>
          </p:cNvSpPr>
          <p:nvPr/>
        </p:nvSpPr>
        <p:spPr bwMode="auto">
          <a:xfrm>
            <a:off x="3657600" y="4572000"/>
            <a:ext cx="2209800" cy="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899" name="Line 27"/>
          <p:cNvSpPr>
            <a:spLocks noChangeShapeType="1"/>
          </p:cNvSpPr>
          <p:nvPr/>
        </p:nvSpPr>
        <p:spPr bwMode="auto">
          <a:xfrm>
            <a:off x="5883275" y="3621088"/>
            <a:ext cx="609600" cy="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01" name="Line 29"/>
          <p:cNvSpPr>
            <a:spLocks noChangeShapeType="1"/>
          </p:cNvSpPr>
          <p:nvPr/>
        </p:nvSpPr>
        <p:spPr bwMode="auto">
          <a:xfrm>
            <a:off x="6719888" y="1371600"/>
            <a:ext cx="0" cy="9144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02" name="Line 30"/>
          <p:cNvSpPr>
            <a:spLocks noChangeShapeType="1"/>
          </p:cNvSpPr>
          <p:nvPr/>
        </p:nvSpPr>
        <p:spPr bwMode="auto">
          <a:xfrm>
            <a:off x="4951413" y="3865563"/>
            <a:ext cx="0" cy="4572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03" name="Line 31"/>
          <p:cNvSpPr>
            <a:spLocks noChangeShapeType="1"/>
          </p:cNvSpPr>
          <p:nvPr/>
        </p:nvSpPr>
        <p:spPr bwMode="auto">
          <a:xfrm>
            <a:off x="5248275" y="5105400"/>
            <a:ext cx="2365375" cy="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06" name="Rectangle 34"/>
          <p:cNvSpPr>
            <a:spLocks noChangeArrowheads="1"/>
          </p:cNvSpPr>
          <p:nvPr/>
        </p:nvSpPr>
        <p:spPr bwMode="auto">
          <a:xfrm>
            <a:off x="590550" y="5791200"/>
            <a:ext cx="2513013" cy="228600"/>
          </a:xfrm>
          <a:prstGeom prst="rect">
            <a:avLst/>
          </a:prstGeom>
          <a:gradFill rotWithShape="0">
            <a:gsLst>
              <a:gs pos="0">
                <a:srgbClr val="A2C1FE"/>
              </a:gs>
              <a:gs pos="50000">
                <a:srgbClr val="A2C1FE">
                  <a:gamma/>
                  <a:tint val="0"/>
                  <a:invGamma/>
                </a:srgbClr>
              </a:gs>
              <a:gs pos="100000">
                <a:srgbClr val="A2C1FE"/>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Regional Managers*</a:t>
            </a:r>
          </a:p>
        </p:txBody>
      </p:sp>
      <p:sp>
        <p:nvSpPr>
          <p:cNvPr id="591907" name="Rectangle 35"/>
          <p:cNvSpPr>
            <a:spLocks noChangeArrowheads="1"/>
          </p:cNvSpPr>
          <p:nvPr/>
        </p:nvSpPr>
        <p:spPr bwMode="auto">
          <a:xfrm>
            <a:off x="590550" y="6172200"/>
            <a:ext cx="2513013" cy="228600"/>
          </a:xfrm>
          <a:prstGeom prst="rect">
            <a:avLst/>
          </a:prstGeom>
          <a:gradFill rotWithShape="0">
            <a:gsLst>
              <a:gs pos="0">
                <a:srgbClr val="A2C1FE"/>
              </a:gs>
              <a:gs pos="50000">
                <a:srgbClr val="A2C1FE">
                  <a:gamma/>
                  <a:tint val="0"/>
                  <a:invGamma/>
                </a:srgbClr>
              </a:gs>
              <a:gs pos="100000">
                <a:srgbClr val="A2C1FE"/>
              </a:gs>
            </a:gsLst>
            <a:lin ang="189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Retail Specialists*</a:t>
            </a:r>
          </a:p>
        </p:txBody>
      </p:sp>
      <p:sp>
        <p:nvSpPr>
          <p:cNvPr id="591908" name="Line 36"/>
          <p:cNvSpPr>
            <a:spLocks noChangeShapeType="1"/>
          </p:cNvSpPr>
          <p:nvPr/>
        </p:nvSpPr>
        <p:spPr bwMode="auto">
          <a:xfrm>
            <a:off x="3843338" y="741363"/>
            <a:ext cx="0" cy="6096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09" name="Line 37"/>
          <p:cNvSpPr>
            <a:spLocks noChangeShapeType="1"/>
          </p:cNvSpPr>
          <p:nvPr/>
        </p:nvSpPr>
        <p:spPr bwMode="auto">
          <a:xfrm>
            <a:off x="3843338" y="741363"/>
            <a:ext cx="1404937"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10" name="Line 38"/>
          <p:cNvSpPr>
            <a:spLocks noChangeShapeType="1"/>
          </p:cNvSpPr>
          <p:nvPr/>
        </p:nvSpPr>
        <p:spPr bwMode="auto">
          <a:xfrm>
            <a:off x="5248275" y="741363"/>
            <a:ext cx="0" cy="6096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11" name="Line 39"/>
          <p:cNvSpPr>
            <a:spLocks noChangeShapeType="1"/>
          </p:cNvSpPr>
          <p:nvPr/>
        </p:nvSpPr>
        <p:spPr bwMode="auto">
          <a:xfrm>
            <a:off x="5026025" y="5084763"/>
            <a:ext cx="74613"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12" name="Line 40"/>
          <p:cNvSpPr>
            <a:spLocks noChangeShapeType="1"/>
          </p:cNvSpPr>
          <p:nvPr/>
        </p:nvSpPr>
        <p:spPr bwMode="auto">
          <a:xfrm>
            <a:off x="4951413" y="5084763"/>
            <a:ext cx="74612"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13" name="Line 41"/>
          <p:cNvSpPr>
            <a:spLocks noChangeShapeType="1"/>
          </p:cNvSpPr>
          <p:nvPr/>
        </p:nvSpPr>
        <p:spPr bwMode="auto">
          <a:xfrm>
            <a:off x="4951413" y="5084763"/>
            <a:ext cx="0" cy="14478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14" name="Line 42"/>
          <p:cNvSpPr>
            <a:spLocks noChangeShapeType="1"/>
          </p:cNvSpPr>
          <p:nvPr/>
        </p:nvSpPr>
        <p:spPr bwMode="auto">
          <a:xfrm>
            <a:off x="6430963" y="4932363"/>
            <a:ext cx="0" cy="13716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15" name="Line 43"/>
          <p:cNvSpPr>
            <a:spLocks noChangeShapeType="1"/>
          </p:cNvSpPr>
          <p:nvPr/>
        </p:nvSpPr>
        <p:spPr bwMode="auto">
          <a:xfrm>
            <a:off x="4951413" y="6532563"/>
            <a:ext cx="1479550"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16" name="Line 44"/>
          <p:cNvSpPr>
            <a:spLocks noChangeShapeType="1"/>
          </p:cNvSpPr>
          <p:nvPr/>
        </p:nvSpPr>
        <p:spPr bwMode="auto">
          <a:xfrm>
            <a:off x="6430963" y="63801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17" name="Rectangle 45"/>
          <p:cNvSpPr>
            <a:spLocks noChangeArrowheads="1"/>
          </p:cNvSpPr>
          <p:nvPr/>
        </p:nvSpPr>
        <p:spPr bwMode="auto">
          <a:xfrm>
            <a:off x="7185025" y="3849688"/>
            <a:ext cx="1550988" cy="2274887"/>
          </a:xfrm>
          <a:prstGeom prst="rect">
            <a:avLst/>
          </a:prstGeom>
          <a:gradFill rotWithShape="0">
            <a:gsLst>
              <a:gs pos="0">
                <a:srgbClr val="FE9B03"/>
              </a:gs>
              <a:gs pos="50000">
                <a:srgbClr val="FE9B03">
                  <a:gamma/>
                  <a:tint val="0"/>
                  <a:invGamma/>
                </a:srgbClr>
              </a:gs>
              <a:gs pos="100000">
                <a:srgbClr val="FE9B03"/>
              </a:gs>
            </a:gsLst>
            <a:lin ang="5400000" scaled="1"/>
          </a:gradFill>
          <a:ln w="12700">
            <a:solidFill>
              <a:srgbClr val="000000"/>
            </a:solidFill>
            <a:miter lim="800000"/>
            <a:headEnd/>
            <a:tailEnd/>
          </a:ln>
          <a:effectLst>
            <a:outerShdw dist="71842" dir="2700000" algn="ctr" rotWithShape="0">
              <a:schemeClr val="bg2"/>
            </a:outerShdw>
          </a:effectLst>
        </p:spPr>
        <p:txBody>
          <a:bodyPr wrap="none" lIns="90488" tIns="44450" rIns="90488" bIns="44450" anchor="ctr"/>
          <a:lstStyle/>
          <a:p>
            <a:pPr algn="ctr" eaLnBrk="0" hangingPunct="0">
              <a:lnSpc>
                <a:spcPts val="1100"/>
              </a:lnSpc>
              <a:buNone/>
              <a:defRPr/>
            </a:pPr>
            <a:r>
              <a:rPr lang="en-US" sz="1100" i="1" dirty="0">
                <a:solidFill>
                  <a:srgbClr val="000000"/>
                </a:solidFill>
                <a:latin typeface="Arial" charset="0"/>
              </a:rPr>
              <a:t>Graphic Arts/</a:t>
            </a:r>
          </a:p>
          <a:p>
            <a:pPr algn="ctr" eaLnBrk="0" hangingPunct="0">
              <a:lnSpc>
                <a:spcPts val="1100"/>
              </a:lnSpc>
              <a:buNone/>
              <a:defRPr/>
            </a:pPr>
            <a:r>
              <a:rPr lang="en-US" sz="1100" i="1" dirty="0">
                <a:solidFill>
                  <a:srgbClr val="000000"/>
                </a:solidFill>
                <a:latin typeface="Arial" charset="0"/>
              </a:rPr>
              <a:t>Sample Distribution</a:t>
            </a:r>
          </a:p>
          <a:p>
            <a:pPr algn="ctr" eaLnBrk="0" hangingPunct="0">
              <a:lnSpc>
                <a:spcPts val="1100"/>
              </a:lnSpc>
              <a:buNone/>
              <a:defRPr/>
            </a:pPr>
            <a:r>
              <a:rPr lang="en-US" sz="1100" i="1" dirty="0">
                <a:solidFill>
                  <a:srgbClr val="000000"/>
                </a:solidFill>
                <a:latin typeface="Arial" charset="0"/>
              </a:rPr>
              <a:t>Point-of-Purchase</a:t>
            </a:r>
          </a:p>
          <a:p>
            <a:pPr algn="ctr" eaLnBrk="0" hangingPunct="0">
              <a:lnSpc>
                <a:spcPts val="1100"/>
              </a:lnSpc>
              <a:buNone/>
              <a:defRPr/>
            </a:pPr>
            <a:r>
              <a:rPr lang="en-US" sz="1100" i="1" dirty="0">
                <a:solidFill>
                  <a:srgbClr val="000000"/>
                </a:solidFill>
                <a:latin typeface="Arial" charset="0"/>
              </a:rPr>
              <a:t>Department</a:t>
            </a:r>
            <a:endParaRPr lang="en-US" sz="1000" i="1" dirty="0">
              <a:solidFill>
                <a:srgbClr val="000000"/>
              </a:solidFill>
              <a:latin typeface="Arial" charset="0"/>
            </a:endParaRPr>
          </a:p>
          <a:p>
            <a:pPr algn="ctr" eaLnBrk="0" hangingPunct="0">
              <a:buNone/>
              <a:defRPr/>
            </a:pPr>
            <a:r>
              <a:rPr lang="en-US" sz="1000" dirty="0">
                <a:solidFill>
                  <a:srgbClr val="000000"/>
                </a:solidFill>
                <a:latin typeface="Arial" charset="0"/>
              </a:rPr>
              <a:t>Jackie Goard</a:t>
            </a:r>
          </a:p>
          <a:p>
            <a:pPr algn="ctr" eaLnBrk="0" hangingPunct="0">
              <a:buNone/>
              <a:defRPr/>
            </a:pPr>
            <a:r>
              <a:rPr lang="en-US" sz="800" dirty="0">
                <a:solidFill>
                  <a:srgbClr val="000000"/>
                </a:solidFill>
                <a:latin typeface="Arial" charset="0"/>
              </a:rPr>
              <a:t>Assistant Vice President</a:t>
            </a:r>
          </a:p>
          <a:p>
            <a:pPr algn="ctr" eaLnBrk="0" hangingPunct="0">
              <a:buNone/>
              <a:defRPr/>
            </a:pPr>
            <a:r>
              <a:rPr lang="en-US" sz="800" dirty="0">
                <a:solidFill>
                  <a:srgbClr val="000000"/>
                </a:solidFill>
                <a:latin typeface="Arial" charset="0"/>
              </a:rPr>
              <a:t>of </a:t>
            </a:r>
            <a:r>
              <a:rPr lang="en-US" sz="800" dirty="0" smtClean="0">
                <a:solidFill>
                  <a:srgbClr val="000000"/>
                </a:solidFill>
                <a:latin typeface="Arial" charset="0"/>
              </a:rPr>
              <a:t>Publications /</a:t>
            </a:r>
            <a:r>
              <a:rPr lang="en-US" sz="800" dirty="0">
                <a:solidFill>
                  <a:srgbClr val="000000"/>
                </a:solidFill>
                <a:latin typeface="Arial" charset="0"/>
              </a:rPr>
              <a:t>MIS/IT</a:t>
            </a:r>
          </a:p>
          <a:p>
            <a:pPr algn="ctr" eaLnBrk="0" hangingPunct="0">
              <a:buNone/>
              <a:defRPr/>
            </a:pPr>
            <a:endParaRPr lang="en-US" sz="800" dirty="0">
              <a:solidFill>
                <a:srgbClr val="000000"/>
              </a:solidFill>
              <a:latin typeface="Arial" charset="0"/>
            </a:endParaRPr>
          </a:p>
          <a:p>
            <a:pPr algn="ctr" eaLnBrk="0" hangingPunct="0">
              <a:buNone/>
              <a:defRPr/>
            </a:pPr>
            <a:r>
              <a:rPr lang="en-US" sz="1000" dirty="0">
                <a:solidFill>
                  <a:srgbClr val="000000"/>
                </a:solidFill>
                <a:latin typeface="Arial" charset="0"/>
              </a:rPr>
              <a:t>Della Ipock</a:t>
            </a:r>
          </a:p>
          <a:p>
            <a:pPr algn="ctr" eaLnBrk="0" hangingPunct="0">
              <a:buNone/>
              <a:defRPr/>
            </a:pPr>
            <a:r>
              <a:rPr lang="en-US" sz="800" dirty="0">
                <a:solidFill>
                  <a:srgbClr val="000000"/>
                </a:solidFill>
                <a:latin typeface="Arial" charset="0"/>
              </a:rPr>
              <a:t>Assistant Account </a:t>
            </a:r>
          </a:p>
          <a:p>
            <a:pPr algn="ctr" eaLnBrk="0" hangingPunct="0">
              <a:buNone/>
              <a:defRPr/>
            </a:pPr>
            <a:r>
              <a:rPr lang="en-US" sz="800" dirty="0">
                <a:solidFill>
                  <a:srgbClr val="000000"/>
                </a:solidFill>
                <a:latin typeface="Arial" charset="0"/>
              </a:rPr>
              <a:t>Executive - Footwear / </a:t>
            </a:r>
          </a:p>
          <a:p>
            <a:pPr algn="ctr" eaLnBrk="0" hangingPunct="0">
              <a:buNone/>
              <a:defRPr/>
            </a:pPr>
            <a:r>
              <a:rPr lang="en-US" sz="800" dirty="0">
                <a:solidFill>
                  <a:srgbClr val="000000"/>
                </a:solidFill>
                <a:latin typeface="Arial" charset="0"/>
              </a:rPr>
              <a:t>Footwear Customer </a:t>
            </a:r>
          </a:p>
          <a:p>
            <a:pPr algn="ctr" eaLnBrk="0" hangingPunct="0">
              <a:buNone/>
              <a:defRPr/>
            </a:pPr>
            <a:r>
              <a:rPr lang="en-US" sz="800" dirty="0">
                <a:solidFill>
                  <a:srgbClr val="000000"/>
                </a:solidFill>
                <a:latin typeface="Arial" charset="0"/>
              </a:rPr>
              <a:t>Service Rep – </a:t>
            </a:r>
          </a:p>
          <a:p>
            <a:pPr algn="ctr" eaLnBrk="0" hangingPunct="0">
              <a:buNone/>
              <a:defRPr/>
            </a:pPr>
            <a:r>
              <a:rPr lang="en-US" sz="800" dirty="0">
                <a:solidFill>
                  <a:srgbClr val="000000"/>
                </a:solidFill>
                <a:latin typeface="Arial" charset="0"/>
              </a:rPr>
              <a:t>NEXCOM/MCX/CG</a:t>
            </a:r>
          </a:p>
          <a:p>
            <a:pPr algn="ctr" eaLnBrk="0" hangingPunct="0">
              <a:buNone/>
              <a:defRPr/>
            </a:pPr>
            <a:r>
              <a:rPr lang="en-US" sz="800" dirty="0">
                <a:solidFill>
                  <a:srgbClr val="000000"/>
                </a:solidFill>
                <a:latin typeface="Arial" charset="0"/>
              </a:rPr>
              <a:t>Sample/P.O.P. Coordinator</a:t>
            </a:r>
          </a:p>
        </p:txBody>
      </p:sp>
      <p:sp>
        <p:nvSpPr>
          <p:cNvPr id="591918" name="Rectangle 46"/>
          <p:cNvSpPr>
            <a:spLocks noChangeArrowheads="1"/>
          </p:cNvSpPr>
          <p:nvPr/>
        </p:nvSpPr>
        <p:spPr bwMode="auto">
          <a:xfrm>
            <a:off x="3325813" y="2819400"/>
            <a:ext cx="1109662" cy="685800"/>
          </a:xfrm>
          <a:prstGeom prst="rect">
            <a:avLst/>
          </a:prstGeom>
          <a:gradFill flip="none" rotWithShape="1">
            <a:gsLst>
              <a:gs pos="0">
                <a:srgbClr val="7FFF00"/>
              </a:gs>
              <a:gs pos="100000">
                <a:srgbClr val="7FFF00">
                  <a:gamma/>
                  <a:shade val="66667"/>
                  <a:invGamma/>
                </a:srgbClr>
              </a:gs>
            </a:gsLst>
            <a:path path="circle">
              <a:fillToRect l="50000" t="50000" r="50000" b="50000"/>
            </a:path>
            <a:tileRect/>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Justin Webster</a:t>
            </a:r>
            <a:endParaRPr lang="en-US" sz="800" dirty="0">
              <a:solidFill>
                <a:srgbClr val="000000"/>
              </a:solidFill>
              <a:latin typeface="Arial" charset="0"/>
            </a:endParaRPr>
          </a:p>
          <a:p>
            <a:pPr algn="ctr" eaLnBrk="0" hangingPunct="0">
              <a:buNone/>
              <a:defRPr/>
            </a:pPr>
            <a:r>
              <a:rPr lang="en-US" sz="800" dirty="0">
                <a:solidFill>
                  <a:srgbClr val="000000"/>
                </a:solidFill>
                <a:latin typeface="Arial" charset="0"/>
              </a:rPr>
              <a:t>Account Executive</a:t>
            </a:r>
          </a:p>
          <a:p>
            <a:pPr algn="ctr" eaLnBrk="0" hangingPunct="0">
              <a:buNone/>
              <a:defRPr/>
            </a:pPr>
            <a:r>
              <a:rPr lang="en-US" sz="800" dirty="0">
                <a:solidFill>
                  <a:srgbClr val="000000"/>
                </a:solidFill>
                <a:latin typeface="Arial" charset="0"/>
              </a:rPr>
              <a:t>Athletic Footwear</a:t>
            </a:r>
          </a:p>
          <a:p>
            <a:pPr algn="ctr" eaLnBrk="0" hangingPunct="0">
              <a:buNone/>
              <a:defRPr/>
            </a:pPr>
            <a:r>
              <a:rPr lang="en-US" sz="800" dirty="0">
                <a:solidFill>
                  <a:srgbClr val="000000"/>
                </a:solidFill>
                <a:latin typeface="Arial" charset="0"/>
              </a:rPr>
              <a:t>(Dallas Hdqtrs Office)</a:t>
            </a:r>
          </a:p>
        </p:txBody>
      </p:sp>
      <p:sp>
        <p:nvSpPr>
          <p:cNvPr id="591919" name="Line 47"/>
          <p:cNvSpPr>
            <a:spLocks noChangeShapeType="1"/>
          </p:cNvSpPr>
          <p:nvPr/>
        </p:nvSpPr>
        <p:spPr bwMode="auto">
          <a:xfrm>
            <a:off x="590550" y="3179763"/>
            <a:ext cx="0" cy="2286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20" name="Line 48"/>
          <p:cNvSpPr>
            <a:spLocks noChangeShapeType="1"/>
          </p:cNvSpPr>
          <p:nvPr/>
        </p:nvSpPr>
        <p:spPr bwMode="auto">
          <a:xfrm>
            <a:off x="2513013" y="2265363"/>
            <a:ext cx="0" cy="2286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21" name="Line 49"/>
          <p:cNvSpPr>
            <a:spLocks noChangeShapeType="1"/>
          </p:cNvSpPr>
          <p:nvPr/>
        </p:nvSpPr>
        <p:spPr bwMode="auto">
          <a:xfrm flipV="1">
            <a:off x="5543550" y="23415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22" name="Line 50"/>
          <p:cNvSpPr>
            <a:spLocks noChangeShapeType="1"/>
          </p:cNvSpPr>
          <p:nvPr/>
        </p:nvSpPr>
        <p:spPr bwMode="auto">
          <a:xfrm flipH="1">
            <a:off x="4730750" y="3865563"/>
            <a:ext cx="220663"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23" name="Line 51"/>
          <p:cNvSpPr>
            <a:spLocks noChangeShapeType="1"/>
          </p:cNvSpPr>
          <p:nvPr/>
        </p:nvSpPr>
        <p:spPr bwMode="auto">
          <a:xfrm flipV="1">
            <a:off x="5838825" y="37131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24" name="Line 52"/>
          <p:cNvSpPr>
            <a:spLocks noChangeShapeType="1"/>
          </p:cNvSpPr>
          <p:nvPr/>
        </p:nvSpPr>
        <p:spPr bwMode="auto">
          <a:xfrm flipV="1">
            <a:off x="4730750" y="37131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25" name="Line 53"/>
          <p:cNvSpPr>
            <a:spLocks noChangeShapeType="1"/>
          </p:cNvSpPr>
          <p:nvPr/>
        </p:nvSpPr>
        <p:spPr bwMode="auto">
          <a:xfrm>
            <a:off x="6799263" y="47799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26" name="Line 54"/>
          <p:cNvSpPr>
            <a:spLocks noChangeShapeType="1"/>
          </p:cNvSpPr>
          <p:nvPr/>
        </p:nvSpPr>
        <p:spPr bwMode="auto">
          <a:xfrm>
            <a:off x="8129588" y="47799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27" name="Line 55"/>
          <p:cNvSpPr>
            <a:spLocks noChangeShapeType="1"/>
          </p:cNvSpPr>
          <p:nvPr/>
        </p:nvSpPr>
        <p:spPr bwMode="auto">
          <a:xfrm>
            <a:off x="1108075" y="31035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28" name="Line 56"/>
          <p:cNvSpPr>
            <a:spLocks noChangeShapeType="1"/>
          </p:cNvSpPr>
          <p:nvPr/>
        </p:nvSpPr>
        <p:spPr bwMode="auto">
          <a:xfrm>
            <a:off x="2513013" y="31035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29" name="Line 57"/>
          <p:cNvSpPr>
            <a:spLocks noChangeShapeType="1"/>
          </p:cNvSpPr>
          <p:nvPr/>
        </p:nvSpPr>
        <p:spPr bwMode="auto">
          <a:xfrm>
            <a:off x="1847850" y="3255963"/>
            <a:ext cx="0" cy="762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30" name="Line 58"/>
          <p:cNvSpPr>
            <a:spLocks noChangeShapeType="1"/>
          </p:cNvSpPr>
          <p:nvPr/>
        </p:nvSpPr>
        <p:spPr bwMode="auto">
          <a:xfrm flipH="1">
            <a:off x="5765800" y="1046163"/>
            <a:ext cx="1550988"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31" name="Line 59"/>
          <p:cNvSpPr>
            <a:spLocks noChangeShapeType="1"/>
          </p:cNvSpPr>
          <p:nvPr/>
        </p:nvSpPr>
        <p:spPr bwMode="auto">
          <a:xfrm>
            <a:off x="3621088" y="16557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32" name="Line 60"/>
          <p:cNvSpPr>
            <a:spLocks noChangeShapeType="1"/>
          </p:cNvSpPr>
          <p:nvPr/>
        </p:nvSpPr>
        <p:spPr bwMode="auto">
          <a:xfrm>
            <a:off x="4730750" y="1655763"/>
            <a:ext cx="0" cy="10668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33" name="Line 61"/>
          <p:cNvSpPr>
            <a:spLocks noChangeShapeType="1"/>
          </p:cNvSpPr>
          <p:nvPr/>
        </p:nvSpPr>
        <p:spPr bwMode="auto">
          <a:xfrm>
            <a:off x="2735263" y="3103563"/>
            <a:ext cx="0" cy="9906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34" name="Line 62"/>
          <p:cNvSpPr>
            <a:spLocks noChangeShapeType="1"/>
          </p:cNvSpPr>
          <p:nvPr/>
        </p:nvSpPr>
        <p:spPr bwMode="auto">
          <a:xfrm flipV="1">
            <a:off x="7464425" y="37131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35" name="Line 63"/>
          <p:cNvSpPr>
            <a:spLocks noChangeShapeType="1"/>
          </p:cNvSpPr>
          <p:nvPr/>
        </p:nvSpPr>
        <p:spPr bwMode="auto">
          <a:xfrm>
            <a:off x="7316788" y="3713163"/>
            <a:ext cx="0" cy="4572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36" name="Line 64"/>
          <p:cNvSpPr>
            <a:spLocks noChangeShapeType="1"/>
          </p:cNvSpPr>
          <p:nvPr/>
        </p:nvSpPr>
        <p:spPr bwMode="auto">
          <a:xfrm>
            <a:off x="590550" y="4170363"/>
            <a:ext cx="0" cy="533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37" name="Line 65"/>
          <p:cNvSpPr>
            <a:spLocks noChangeShapeType="1"/>
          </p:cNvSpPr>
          <p:nvPr/>
        </p:nvSpPr>
        <p:spPr bwMode="auto">
          <a:xfrm>
            <a:off x="2217738" y="4170363"/>
            <a:ext cx="0" cy="533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38" name="Line 66"/>
          <p:cNvSpPr>
            <a:spLocks noChangeShapeType="1"/>
          </p:cNvSpPr>
          <p:nvPr/>
        </p:nvSpPr>
        <p:spPr bwMode="auto">
          <a:xfrm>
            <a:off x="960438" y="4094163"/>
            <a:ext cx="0" cy="762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39" name="Line 67"/>
          <p:cNvSpPr>
            <a:spLocks noChangeShapeType="1"/>
          </p:cNvSpPr>
          <p:nvPr/>
        </p:nvSpPr>
        <p:spPr bwMode="auto">
          <a:xfrm>
            <a:off x="2735263" y="4094163"/>
            <a:ext cx="0" cy="762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40" name="Line 68"/>
          <p:cNvSpPr>
            <a:spLocks noChangeShapeType="1"/>
          </p:cNvSpPr>
          <p:nvPr/>
        </p:nvSpPr>
        <p:spPr bwMode="auto">
          <a:xfrm>
            <a:off x="4360863" y="3733800"/>
            <a:ext cx="0" cy="4572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41" name="Line 69"/>
          <p:cNvSpPr>
            <a:spLocks noChangeShapeType="1"/>
          </p:cNvSpPr>
          <p:nvPr/>
        </p:nvSpPr>
        <p:spPr bwMode="auto">
          <a:xfrm>
            <a:off x="6061075" y="1655763"/>
            <a:ext cx="73025"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42" name="Line 70"/>
          <p:cNvSpPr>
            <a:spLocks noChangeShapeType="1"/>
          </p:cNvSpPr>
          <p:nvPr/>
        </p:nvSpPr>
        <p:spPr bwMode="auto">
          <a:xfrm>
            <a:off x="6134100" y="1655763"/>
            <a:ext cx="0" cy="762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43" name="Line 71"/>
          <p:cNvSpPr>
            <a:spLocks noChangeShapeType="1"/>
          </p:cNvSpPr>
          <p:nvPr/>
        </p:nvSpPr>
        <p:spPr bwMode="auto">
          <a:xfrm>
            <a:off x="3548063" y="4703763"/>
            <a:ext cx="0" cy="6096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44" name="Rectangle 72"/>
          <p:cNvSpPr>
            <a:spLocks noChangeArrowheads="1"/>
          </p:cNvSpPr>
          <p:nvPr/>
        </p:nvSpPr>
        <p:spPr bwMode="auto">
          <a:xfrm>
            <a:off x="6110288" y="1447800"/>
            <a:ext cx="1279525" cy="609600"/>
          </a:xfrm>
          <a:prstGeom prst="rect">
            <a:avLst/>
          </a:prstGeom>
          <a:gradFill rotWithShape="0">
            <a:gsLst>
              <a:gs pos="0">
                <a:srgbClr val="FE9B03">
                  <a:gamma/>
                  <a:tint val="0"/>
                  <a:invGamma/>
                </a:srgbClr>
              </a:gs>
              <a:gs pos="100000">
                <a:srgbClr val="FE9B03"/>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200" dirty="0">
                <a:solidFill>
                  <a:srgbClr val="000000"/>
                </a:solidFill>
                <a:latin typeface="Arial" charset="0"/>
              </a:rPr>
              <a:t>Donna Martinez</a:t>
            </a:r>
          </a:p>
          <a:p>
            <a:pPr algn="ctr" eaLnBrk="0" hangingPunct="0">
              <a:buNone/>
              <a:defRPr/>
            </a:pPr>
            <a:r>
              <a:rPr lang="en-US" sz="800" dirty="0">
                <a:solidFill>
                  <a:srgbClr val="000000"/>
                </a:solidFill>
                <a:latin typeface="Arial" charset="0"/>
              </a:rPr>
              <a:t>Vice President-</a:t>
            </a:r>
          </a:p>
          <a:p>
            <a:pPr algn="ctr" eaLnBrk="0" hangingPunct="0">
              <a:buNone/>
              <a:defRPr/>
            </a:pPr>
            <a:r>
              <a:rPr lang="en-US" sz="800" dirty="0">
                <a:solidFill>
                  <a:srgbClr val="000000"/>
                </a:solidFill>
                <a:latin typeface="Arial" charset="0"/>
              </a:rPr>
              <a:t>Finance / Comptroller</a:t>
            </a:r>
            <a:endParaRPr lang="en-US" sz="800" i="1" dirty="0">
              <a:solidFill>
                <a:srgbClr val="000000"/>
              </a:solidFill>
              <a:latin typeface="Arial" charset="0"/>
            </a:endParaRPr>
          </a:p>
        </p:txBody>
      </p:sp>
      <p:sp>
        <p:nvSpPr>
          <p:cNvPr id="591945" name="Line 73"/>
          <p:cNvSpPr>
            <a:spLocks noChangeShapeType="1"/>
          </p:cNvSpPr>
          <p:nvPr/>
        </p:nvSpPr>
        <p:spPr bwMode="auto">
          <a:xfrm>
            <a:off x="7908925" y="1046163"/>
            <a:ext cx="0" cy="7620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46" name="Line 74"/>
          <p:cNvSpPr>
            <a:spLocks noChangeShapeType="1"/>
          </p:cNvSpPr>
          <p:nvPr/>
        </p:nvSpPr>
        <p:spPr bwMode="auto">
          <a:xfrm>
            <a:off x="7908925" y="17319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47" name="Line 75"/>
          <p:cNvSpPr>
            <a:spLocks noChangeShapeType="1"/>
          </p:cNvSpPr>
          <p:nvPr/>
        </p:nvSpPr>
        <p:spPr bwMode="auto">
          <a:xfrm>
            <a:off x="7096125" y="2646363"/>
            <a:ext cx="0" cy="3810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48" name="Line 76"/>
          <p:cNvSpPr>
            <a:spLocks noChangeShapeType="1"/>
          </p:cNvSpPr>
          <p:nvPr/>
        </p:nvSpPr>
        <p:spPr bwMode="auto">
          <a:xfrm flipH="1">
            <a:off x="4583113" y="2722563"/>
            <a:ext cx="147637"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49" name="Line 77"/>
          <p:cNvSpPr>
            <a:spLocks noChangeShapeType="1"/>
          </p:cNvSpPr>
          <p:nvPr/>
        </p:nvSpPr>
        <p:spPr bwMode="auto">
          <a:xfrm>
            <a:off x="4583113" y="2722563"/>
            <a:ext cx="0" cy="3048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50" name="Line 78"/>
          <p:cNvSpPr>
            <a:spLocks noChangeShapeType="1"/>
          </p:cNvSpPr>
          <p:nvPr/>
        </p:nvSpPr>
        <p:spPr bwMode="auto">
          <a:xfrm>
            <a:off x="3325813" y="40179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51" name="Line 79"/>
          <p:cNvSpPr>
            <a:spLocks noChangeShapeType="1"/>
          </p:cNvSpPr>
          <p:nvPr/>
        </p:nvSpPr>
        <p:spPr bwMode="auto">
          <a:xfrm flipV="1">
            <a:off x="6430963" y="37131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52" name="Line 80"/>
          <p:cNvSpPr>
            <a:spLocks noChangeShapeType="1"/>
          </p:cNvSpPr>
          <p:nvPr/>
        </p:nvSpPr>
        <p:spPr bwMode="auto">
          <a:xfrm flipV="1">
            <a:off x="7834313" y="3789363"/>
            <a:ext cx="0" cy="2286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53" name="Line 81"/>
          <p:cNvSpPr>
            <a:spLocks noChangeShapeType="1"/>
          </p:cNvSpPr>
          <p:nvPr/>
        </p:nvSpPr>
        <p:spPr bwMode="auto">
          <a:xfrm>
            <a:off x="5026025" y="1579563"/>
            <a:ext cx="0" cy="762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54" name="Line 82"/>
          <p:cNvSpPr>
            <a:spLocks noChangeShapeType="1"/>
          </p:cNvSpPr>
          <p:nvPr/>
        </p:nvSpPr>
        <p:spPr bwMode="auto">
          <a:xfrm>
            <a:off x="5100638" y="1350963"/>
            <a:ext cx="0" cy="3048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55" name="Line 83"/>
          <p:cNvSpPr>
            <a:spLocks noChangeShapeType="1"/>
          </p:cNvSpPr>
          <p:nvPr/>
        </p:nvSpPr>
        <p:spPr bwMode="auto">
          <a:xfrm flipV="1">
            <a:off x="3325813" y="1960563"/>
            <a:ext cx="0" cy="533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56" name="Line 84"/>
          <p:cNvSpPr>
            <a:spLocks noChangeShapeType="1"/>
          </p:cNvSpPr>
          <p:nvPr/>
        </p:nvSpPr>
        <p:spPr bwMode="auto">
          <a:xfrm>
            <a:off x="3325813" y="1960563"/>
            <a:ext cx="147637"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57" name="Line 85"/>
          <p:cNvSpPr>
            <a:spLocks noChangeShapeType="1"/>
          </p:cNvSpPr>
          <p:nvPr/>
        </p:nvSpPr>
        <p:spPr bwMode="auto">
          <a:xfrm>
            <a:off x="4138613" y="3484563"/>
            <a:ext cx="0" cy="3810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58" name="Line 86"/>
          <p:cNvSpPr>
            <a:spLocks noChangeShapeType="1"/>
          </p:cNvSpPr>
          <p:nvPr/>
        </p:nvSpPr>
        <p:spPr bwMode="auto">
          <a:xfrm>
            <a:off x="6873875" y="2341563"/>
            <a:ext cx="0" cy="4572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59" name="Line 87"/>
          <p:cNvSpPr>
            <a:spLocks noChangeShapeType="1"/>
          </p:cNvSpPr>
          <p:nvPr/>
        </p:nvSpPr>
        <p:spPr bwMode="auto">
          <a:xfrm>
            <a:off x="7464425" y="36369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60" name="Line 88"/>
          <p:cNvSpPr>
            <a:spLocks noChangeShapeType="1"/>
          </p:cNvSpPr>
          <p:nvPr/>
        </p:nvSpPr>
        <p:spPr bwMode="auto">
          <a:xfrm>
            <a:off x="517525" y="4627563"/>
            <a:ext cx="73025"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61" name="Line 89"/>
          <p:cNvSpPr>
            <a:spLocks noChangeShapeType="1"/>
          </p:cNvSpPr>
          <p:nvPr/>
        </p:nvSpPr>
        <p:spPr bwMode="auto">
          <a:xfrm>
            <a:off x="7464425" y="3789363"/>
            <a:ext cx="0" cy="1524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62" name="Line 90"/>
          <p:cNvSpPr>
            <a:spLocks noChangeShapeType="1"/>
          </p:cNvSpPr>
          <p:nvPr/>
        </p:nvSpPr>
        <p:spPr bwMode="auto">
          <a:xfrm flipH="1">
            <a:off x="7316788" y="3941763"/>
            <a:ext cx="147637"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63" name="Line 91"/>
          <p:cNvSpPr>
            <a:spLocks noChangeShapeType="1"/>
          </p:cNvSpPr>
          <p:nvPr/>
        </p:nvSpPr>
        <p:spPr bwMode="auto">
          <a:xfrm flipH="1">
            <a:off x="3325813" y="2189163"/>
            <a:ext cx="147637" cy="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64" name="Line 92"/>
          <p:cNvSpPr>
            <a:spLocks noChangeShapeType="1"/>
          </p:cNvSpPr>
          <p:nvPr/>
        </p:nvSpPr>
        <p:spPr bwMode="auto">
          <a:xfrm>
            <a:off x="6799263" y="4398963"/>
            <a:ext cx="0" cy="381000"/>
          </a:xfrm>
          <a:prstGeom prst="line">
            <a:avLst/>
          </a:prstGeom>
          <a:noFill/>
          <a:ln w="12700">
            <a:no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37976" name="Rectangle 93"/>
          <p:cNvSpPr>
            <a:spLocks noChangeArrowheads="1"/>
          </p:cNvSpPr>
          <p:nvPr/>
        </p:nvSpPr>
        <p:spPr bwMode="auto">
          <a:xfrm>
            <a:off x="4191000" y="6553200"/>
            <a:ext cx="1539875" cy="152400"/>
          </a:xfrm>
          <a:prstGeom prst="rect">
            <a:avLst/>
          </a:prstGeom>
          <a:noFill/>
          <a:ln w="12700">
            <a:solidFill>
              <a:srgbClr val="000000"/>
            </a:solidFill>
            <a:miter lim="800000"/>
            <a:headEnd/>
            <a:tailEnd/>
          </a:ln>
        </p:spPr>
        <p:txBody>
          <a:bodyPr wrap="none" lIns="90488" tIns="44450" rIns="90488" bIns="44450" anchor="ctr"/>
          <a:lstStyle/>
          <a:p>
            <a:pPr algn="ctr" eaLnBrk="0" hangingPunct="0">
              <a:buNone/>
            </a:pPr>
            <a:r>
              <a:rPr lang="en-US" sz="800" dirty="0">
                <a:solidFill>
                  <a:srgbClr val="FFFFFF"/>
                </a:solidFill>
                <a:latin typeface="Arial" charset="0"/>
              </a:rPr>
              <a:t>Revised </a:t>
            </a:r>
            <a:r>
              <a:rPr lang="en-US" sz="800" dirty="0" smtClean="0">
                <a:solidFill>
                  <a:srgbClr val="FFFFFF"/>
                </a:solidFill>
                <a:latin typeface="Arial" charset="0"/>
              </a:rPr>
              <a:t>January 2010</a:t>
            </a:r>
            <a:endParaRPr lang="en-US" sz="800" dirty="0">
              <a:solidFill>
                <a:srgbClr val="000000"/>
              </a:solidFill>
              <a:latin typeface="Arial" charset="0"/>
            </a:endParaRPr>
          </a:p>
        </p:txBody>
      </p:sp>
      <p:sp>
        <p:nvSpPr>
          <p:cNvPr id="591966" name="Rectangle 94"/>
          <p:cNvSpPr>
            <a:spLocks noChangeArrowheads="1"/>
          </p:cNvSpPr>
          <p:nvPr/>
        </p:nvSpPr>
        <p:spPr bwMode="auto">
          <a:xfrm>
            <a:off x="207963" y="2833688"/>
            <a:ext cx="1022350" cy="685800"/>
          </a:xfrm>
          <a:prstGeom prst="rect">
            <a:avLst/>
          </a:prstGeom>
          <a:gradFill flip="none" rotWithShape="1">
            <a:gsLst>
              <a:gs pos="0">
                <a:srgbClr val="7FFF00"/>
              </a:gs>
              <a:gs pos="100000">
                <a:srgbClr val="7FFF00">
                  <a:gamma/>
                  <a:shade val="66667"/>
                  <a:invGamma/>
                </a:srgbClr>
              </a:gs>
            </a:gsLst>
            <a:path path="circle">
              <a:fillToRect l="50000" t="50000" r="50000" b="50000"/>
            </a:path>
            <a:tileRect/>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Russell Jones</a:t>
            </a:r>
            <a:endParaRPr lang="en-US" sz="1200" dirty="0">
              <a:solidFill>
                <a:srgbClr val="000000"/>
              </a:solidFill>
              <a:latin typeface="Arial" charset="0"/>
            </a:endParaRPr>
          </a:p>
          <a:p>
            <a:pPr algn="ctr" eaLnBrk="0" hangingPunct="0">
              <a:buNone/>
              <a:defRPr/>
            </a:pPr>
            <a:r>
              <a:rPr lang="en-US" sz="800" dirty="0">
                <a:solidFill>
                  <a:srgbClr val="000000"/>
                </a:solidFill>
                <a:latin typeface="Arial" charset="0"/>
              </a:rPr>
              <a:t>Account Executive/</a:t>
            </a:r>
          </a:p>
          <a:p>
            <a:pPr algn="ctr" eaLnBrk="0" hangingPunct="0">
              <a:buNone/>
              <a:defRPr/>
            </a:pPr>
            <a:r>
              <a:rPr lang="en-US" sz="800" dirty="0">
                <a:solidFill>
                  <a:srgbClr val="000000"/>
                </a:solidFill>
                <a:latin typeface="Arial" charset="0"/>
              </a:rPr>
              <a:t>Office Manager.</a:t>
            </a:r>
          </a:p>
          <a:p>
            <a:pPr algn="ctr" eaLnBrk="0" hangingPunct="0">
              <a:buNone/>
              <a:defRPr/>
            </a:pPr>
            <a:r>
              <a:rPr lang="en-US" sz="800" dirty="0">
                <a:solidFill>
                  <a:srgbClr val="000000"/>
                </a:solidFill>
                <a:latin typeface="Arial" charset="0"/>
              </a:rPr>
              <a:t>(Dallas Hdqtrs.</a:t>
            </a:r>
          </a:p>
          <a:p>
            <a:pPr algn="ctr" eaLnBrk="0" hangingPunct="0">
              <a:buNone/>
              <a:defRPr/>
            </a:pPr>
            <a:r>
              <a:rPr lang="en-US" sz="800" dirty="0">
                <a:solidFill>
                  <a:srgbClr val="000000"/>
                </a:solidFill>
                <a:latin typeface="Arial" charset="0"/>
              </a:rPr>
              <a:t>Office)</a:t>
            </a:r>
          </a:p>
        </p:txBody>
      </p:sp>
      <p:sp>
        <p:nvSpPr>
          <p:cNvPr id="591967" name="Rectangle 95"/>
          <p:cNvSpPr>
            <a:spLocks noChangeArrowheads="1"/>
          </p:cNvSpPr>
          <p:nvPr/>
        </p:nvSpPr>
        <p:spPr bwMode="auto">
          <a:xfrm>
            <a:off x="1425575" y="1608138"/>
            <a:ext cx="1552575" cy="685800"/>
          </a:xfrm>
          <a:prstGeom prst="rect">
            <a:avLst/>
          </a:prstGeom>
          <a:gradFill rotWithShape="0">
            <a:gsLst>
              <a:gs pos="0">
                <a:schemeClr val="hlink"/>
              </a:gs>
              <a:gs pos="0">
                <a:srgbClr val="92D050"/>
              </a:gs>
              <a:gs pos="100000">
                <a:srgbClr val="FE9B03"/>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endParaRPr lang="en-US" sz="1200" dirty="0">
              <a:solidFill>
                <a:srgbClr val="000000"/>
              </a:solidFill>
              <a:latin typeface="Arial" charset="0"/>
            </a:endParaRPr>
          </a:p>
          <a:p>
            <a:pPr algn="ctr" eaLnBrk="0" hangingPunct="0">
              <a:buNone/>
              <a:defRPr/>
            </a:pPr>
            <a:r>
              <a:rPr lang="en-US" sz="1200" dirty="0">
                <a:solidFill>
                  <a:srgbClr val="000000"/>
                </a:solidFill>
                <a:latin typeface="Arial" charset="0"/>
              </a:rPr>
              <a:t>Joan McCorkle</a:t>
            </a:r>
          </a:p>
          <a:p>
            <a:pPr algn="ctr" eaLnBrk="0" hangingPunct="0">
              <a:buNone/>
              <a:defRPr/>
            </a:pPr>
            <a:r>
              <a:rPr lang="en-US" sz="800" dirty="0">
                <a:solidFill>
                  <a:srgbClr val="000000"/>
                </a:solidFill>
                <a:latin typeface="Arial" charset="0"/>
              </a:rPr>
              <a:t>Vice President </a:t>
            </a:r>
          </a:p>
          <a:p>
            <a:pPr algn="ctr" eaLnBrk="0" hangingPunct="0">
              <a:buNone/>
              <a:defRPr/>
            </a:pPr>
            <a:r>
              <a:rPr lang="en-US" sz="800" dirty="0">
                <a:solidFill>
                  <a:srgbClr val="000000"/>
                </a:solidFill>
                <a:latin typeface="Arial" charset="0"/>
              </a:rPr>
              <a:t>AAFES Sales Administration</a:t>
            </a:r>
          </a:p>
          <a:p>
            <a:pPr algn="ctr" eaLnBrk="0" hangingPunct="0">
              <a:buNone/>
              <a:defRPr/>
            </a:pPr>
            <a:r>
              <a:rPr lang="en-US" sz="800" dirty="0">
                <a:solidFill>
                  <a:srgbClr val="000000"/>
                </a:solidFill>
                <a:latin typeface="Arial" charset="0"/>
              </a:rPr>
              <a:t>Virginia Beach AAFES Liaison</a:t>
            </a:r>
          </a:p>
          <a:p>
            <a:pPr algn="ctr" hangingPunct="0">
              <a:buNone/>
              <a:defRPr/>
            </a:pPr>
            <a:endParaRPr lang="en-US" sz="800" dirty="0">
              <a:solidFill>
                <a:srgbClr val="000000"/>
              </a:solidFill>
              <a:latin typeface="Arial" charset="0"/>
            </a:endParaRPr>
          </a:p>
        </p:txBody>
      </p:sp>
      <p:sp>
        <p:nvSpPr>
          <p:cNvPr id="591968" name="Rectangle 96"/>
          <p:cNvSpPr>
            <a:spLocks noChangeArrowheads="1"/>
          </p:cNvSpPr>
          <p:nvPr/>
        </p:nvSpPr>
        <p:spPr bwMode="auto">
          <a:xfrm>
            <a:off x="4664075" y="1600200"/>
            <a:ext cx="1054100" cy="685800"/>
          </a:xfrm>
          <a:prstGeom prst="rect">
            <a:avLst/>
          </a:prstGeom>
          <a:gradFill flip="none" rotWithShape="1">
            <a:gsLst>
              <a:gs pos="0">
                <a:srgbClr val="FE9B03">
                  <a:gamma/>
                  <a:tint val="0"/>
                  <a:invGamma/>
                </a:srgbClr>
              </a:gs>
              <a:gs pos="100000">
                <a:srgbClr val="FE9B03"/>
              </a:gs>
            </a:gsLst>
            <a:lin ang="5400000" scaled="1"/>
            <a:tileRect/>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200" dirty="0">
                <a:solidFill>
                  <a:srgbClr val="000000"/>
                </a:solidFill>
                <a:latin typeface="Arial" charset="0"/>
              </a:rPr>
              <a:t>Darlene K. </a:t>
            </a:r>
          </a:p>
          <a:p>
            <a:pPr algn="ctr" eaLnBrk="0" hangingPunct="0">
              <a:buNone/>
              <a:defRPr/>
            </a:pPr>
            <a:r>
              <a:rPr lang="en-US" sz="1200" dirty="0">
                <a:solidFill>
                  <a:srgbClr val="000000"/>
                </a:solidFill>
                <a:latin typeface="Arial" charset="0"/>
              </a:rPr>
              <a:t>Davies</a:t>
            </a:r>
          </a:p>
          <a:p>
            <a:pPr algn="ctr" eaLnBrk="0" hangingPunct="0">
              <a:buNone/>
              <a:defRPr/>
            </a:pPr>
            <a:r>
              <a:rPr lang="en-US" sz="800" dirty="0">
                <a:solidFill>
                  <a:srgbClr val="000000"/>
                </a:solidFill>
                <a:latin typeface="Arial" charset="0"/>
              </a:rPr>
              <a:t>Vice President - </a:t>
            </a:r>
          </a:p>
          <a:p>
            <a:pPr algn="ctr" eaLnBrk="0" hangingPunct="0">
              <a:buNone/>
              <a:defRPr/>
            </a:pPr>
            <a:r>
              <a:rPr lang="en-US" sz="800" dirty="0">
                <a:solidFill>
                  <a:srgbClr val="000000"/>
                </a:solidFill>
                <a:latin typeface="Arial" charset="0"/>
              </a:rPr>
              <a:t>VCS Operations</a:t>
            </a:r>
          </a:p>
        </p:txBody>
      </p:sp>
      <p:sp>
        <p:nvSpPr>
          <p:cNvPr id="591969" name="Rectangle 97"/>
          <p:cNvSpPr>
            <a:spLocks noChangeArrowheads="1"/>
          </p:cNvSpPr>
          <p:nvPr/>
        </p:nvSpPr>
        <p:spPr bwMode="auto">
          <a:xfrm>
            <a:off x="3252788" y="685800"/>
            <a:ext cx="2006600" cy="465138"/>
          </a:xfrm>
          <a:prstGeom prst="rect">
            <a:avLst/>
          </a:prstGeom>
          <a:solidFill>
            <a:srgbClr val="FFFF00"/>
          </a:solidFill>
          <a:ln w="12700">
            <a:solidFill>
              <a:srgbClr val="000000"/>
            </a:solidFill>
            <a:miter lim="800000"/>
            <a:headEnd/>
            <a:tailEnd/>
          </a:ln>
          <a:effectLst>
            <a:outerShdw dist="89803" dir="2700000" algn="ctr" rotWithShape="0">
              <a:schemeClr val="bg2"/>
            </a:outerShdw>
          </a:effectLst>
        </p:spPr>
        <p:txBody>
          <a:bodyPr wrap="none" lIns="90488" tIns="44450" rIns="90488" bIns="44450" anchor="ctr"/>
          <a:lstStyle/>
          <a:p>
            <a:pPr algn="ctr" eaLnBrk="0" hangingPunct="0">
              <a:buNone/>
              <a:defRPr/>
            </a:pPr>
            <a:r>
              <a:rPr lang="en-US" sz="1400" dirty="0">
                <a:solidFill>
                  <a:srgbClr val="000000"/>
                </a:solidFill>
                <a:latin typeface="Arial" charset="0"/>
              </a:rPr>
              <a:t>Louis P. Snyder</a:t>
            </a:r>
            <a:endParaRPr lang="en-US" sz="1200" dirty="0">
              <a:solidFill>
                <a:srgbClr val="000000"/>
              </a:solidFill>
              <a:latin typeface="Arial" charset="0"/>
            </a:endParaRPr>
          </a:p>
          <a:p>
            <a:pPr algn="ctr" eaLnBrk="0" hangingPunct="0">
              <a:buNone/>
              <a:defRPr/>
            </a:pPr>
            <a:r>
              <a:rPr lang="en-US" sz="1000" dirty="0">
                <a:solidFill>
                  <a:srgbClr val="000000"/>
                </a:solidFill>
                <a:latin typeface="Arial" charset="0"/>
              </a:rPr>
              <a:t>President/C.E.O.</a:t>
            </a:r>
          </a:p>
        </p:txBody>
      </p:sp>
      <p:sp>
        <p:nvSpPr>
          <p:cNvPr id="591971" name="Rectangle 99"/>
          <p:cNvSpPr>
            <a:spLocks noChangeArrowheads="1"/>
          </p:cNvSpPr>
          <p:nvPr/>
        </p:nvSpPr>
        <p:spPr bwMode="auto">
          <a:xfrm>
            <a:off x="3294063" y="5334000"/>
            <a:ext cx="3775075" cy="1066800"/>
          </a:xfrm>
          <a:prstGeom prst="rect">
            <a:avLst/>
          </a:prstGeom>
          <a:gradFill rotWithShape="0">
            <a:gsLst>
              <a:gs pos="0">
                <a:srgbClr val="FE9B03"/>
              </a:gs>
              <a:gs pos="50000">
                <a:srgbClr val="FE9B03">
                  <a:gamma/>
                  <a:tint val="0"/>
                  <a:invGamma/>
                </a:srgbClr>
              </a:gs>
              <a:gs pos="100000">
                <a:srgbClr val="FE9B03"/>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54864" rIns="90488" bIns="44450" anchor="ctr"/>
          <a:lstStyle/>
          <a:p>
            <a:pPr algn="ctr" eaLnBrk="0" hangingPunct="0">
              <a:buNone/>
              <a:defRPr/>
            </a:pPr>
            <a:r>
              <a:rPr lang="en-US" sz="1100" i="1" dirty="0">
                <a:solidFill>
                  <a:srgbClr val="000000"/>
                </a:solidFill>
                <a:latin typeface="Arial" charset="0"/>
              </a:rPr>
              <a:t>Customer Service Representatives/Admin. Asst.</a:t>
            </a:r>
          </a:p>
          <a:p>
            <a:pPr algn="ctr" eaLnBrk="0" hangingPunct="0">
              <a:lnSpc>
                <a:spcPct val="45000"/>
              </a:lnSpc>
              <a:buNone/>
              <a:defRPr/>
            </a:pPr>
            <a:endParaRPr lang="en-US" sz="800" dirty="0">
              <a:solidFill>
                <a:srgbClr val="000000"/>
              </a:solidFill>
              <a:latin typeface="Arial" charset="0"/>
            </a:endParaRPr>
          </a:p>
          <a:p>
            <a:pPr algn="ctr" eaLnBrk="0" hangingPunct="0">
              <a:buNone/>
              <a:defRPr/>
            </a:pPr>
            <a:r>
              <a:rPr lang="en-US" sz="1000" dirty="0" smtClean="0">
                <a:solidFill>
                  <a:srgbClr val="000000"/>
                </a:solidFill>
                <a:latin typeface="Arial" charset="0"/>
              </a:rPr>
              <a:t>Tonia Robinson (Asst</a:t>
            </a:r>
            <a:r>
              <a:rPr lang="en-US" sz="1000" dirty="0">
                <a:solidFill>
                  <a:srgbClr val="000000"/>
                </a:solidFill>
                <a:latin typeface="Arial" charset="0"/>
              </a:rPr>
              <a:t>. to Nick Cohen)</a:t>
            </a:r>
          </a:p>
          <a:p>
            <a:pPr algn="ctr" eaLnBrk="0" hangingPunct="0">
              <a:buNone/>
              <a:defRPr/>
            </a:pPr>
            <a:r>
              <a:rPr lang="en-US" sz="1000" dirty="0">
                <a:solidFill>
                  <a:srgbClr val="000000"/>
                </a:solidFill>
                <a:latin typeface="Arial" charset="0"/>
              </a:rPr>
              <a:t>Nicole Anderson (Asst. to Heather Snowa &amp; Leslie Gilchrest)</a:t>
            </a:r>
          </a:p>
          <a:p>
            <a:pPr algn="ctr" eaLnBrk="0" hangingPunct="0">
              <a:buNone/>
              <a:defRPr/>
            </a:pPr>
            <a:r>
              <a:rPr lang="en-US" sz="1000" dirty="0">
                <a:solidFill>
                  <a:srgbClr val="000000"/>
                </a:solidFill>
                <a:latin typeface="Arial" charset="0"/>
              </a:rPr>
              <a:t>Kirstie DeBeau (Asst. to Olympia Frink &amp; Darlene Davies</a:t>
            </a:r>
            <a:r>
              <a:rPr lang="en-US" sz="1000" dirty="0" smtClean="0">
                <a:solidFill>
                  <a:srgbClr val="000000"/>
                </a:solidFill>
                <a:latin typeface="Arial" charset="0"/>
              </a:rPr>
              <a:t>)</a:t>
            </a:r>
          </a:p>
          <a:p>
            <a:pPr algn="ctr" eaLnBrk="0" hangingPunct="0">
              <a:buNone/>
              <a:defRPr/>
            </a:pPr>
            <a:r>
              <a:rPr lang="en-US" sz="1000" dirty="0" smtClean="0">
                <a:solidFill>
                  <a:srgbClr val="000000"/>
                </a:solidFill>
                <a:latin typeface="Arial" charset="0"/>
              </a:rPr>
              <a:t>Mackenzie Snyder (Assistant to Ray Dixon &amp; Della Ipock)</a:t>
            </a:r>
            <a:endParaRPr lang="en-US" sz="800" dirty="0">
              <a:solidFill>
                <a:srgbClr val="000000"/>
              </a:solidFill>
              <a:latin typeface="Arial" charset="0"/>
            </a:endParaRPr>
          </a:p>
        </p:txBody>
      </p:sp>
      <p:sp>
        <p:nvSpPr>
          <p:cNvPr id="591972" name="Rectangle 100"/>
          <p:cNvSpPr>
            <a:spLocks noChangeArrowheads="1"/>
          </p:cNvSpPr>
          <p:nvPr/>
        </p:nvSpPr>
        <p:spPr bwMode="auto">
          <a:xfrm>
            <a:off x="5957888" y="3849688"/>
            <a:ext cx="1066800" cy="750887"/>
          </a:xfrm>
          <a:prstGeom prst="rect">
            <a:avLst/>
          </a:prstGeom>
          <a:gradFill rotWithShape="0">
            <a:gsLst>
              <a:gs pos="0">
                <a:srgbClr val="FE9B03">
                  <a:gamma/>
                  <a:tint val="0"/>
                  <a:invGamma/>
                </a:srgbClr>
              </a:gs>
              <a:gs pos="100000">
                <a:srgbClr val="FE9B03"/>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endParaRPr lang="en-US" sz="800" dirty="0">
              <a:solidFill>
                <a:srgbClr val="000000"/>
              </a:solidFill>
              <a:latin typeface="Arial" charset="0"/>
            </a:endParaRPr>
          </a:p>
          <a:p>
            <a:pPr algn="ctr" eaLnBrk="0" hangingPunct="0">
              <a:buNone/>
              <a:defRPr/>
            </a:pPr>
            <a:r>
              <a:rPr lang="en-US" sz="1000" dirty="0">
                <a:solidFill>
                  <a:srgbClr val="000000"/>
                </a:solidFill>
                <a:latin typeface="Arial" charset="0"/>
              </a:rPr>
              <a:t>Jackie </a:t>
            </a:r>
          </a:p>
          <a:p>
            <a:pPr algn="ctr" eaLnBrk="0" hangingPunct="0">
              <a:buNone/>
              <a:defRPr/>
            </a:pPr>
            <a:r>
              <a:rPr lang="en-US" sz="1000" dirty="0">
                <a:solidFill>
                  <a:srgbClr val="000000"/>
                </a:solidFill>
                <a:latin typeface="Arial" charset="0"/>
              </a:rPr>
              <a:t>Radabaugh</a:t>
            </a:r>
            <a:endParaRPr lang="en-US" sz="800" dirty="0">
              <a:solidFill>
                <a:srgbClr val="000000"/>
              </a:solidFill>
              <a:latin typeface="Arial" charset="0"/>
            </a:endParaRPr>
          </a:p>
          <a:p>
            <a:pPr algn="ctr" eaLnBrk="0" hangingPunct="0">
              <a:buNone/>
              <a:defRPr/>
            </a:pPr>
            <a:r>
              <a:rPr lang="en-US" sz="800" dirty="0">
                <a:solidFill>
                  <a:srgbClr val="000000"/>
                </a:solidFill>
                <a:latin typeface="Arial" charset="0"/>
              </a:rPr>
              <a:t>Assistant Account</a:t>
            </a:r>
          </a:p>
          <a:p>
            <a:pPr algn="ctr" eaLnBrk="0" hangingPunct="0">
              <a:buNone/>
              <a:defRPr/>
            </a:pPr>
            <a:r>
              <a:rPr lang="en-US" sz="800" dirty="0">
                <a:solidFill>
                  <a:srgbClr val="000000"/>
                </a:solidFill>
                <a:latin typeface="Arial" charset="0"/>
              </a:rPr>
              <a:t>Executive - Furniture</a:t>
            </a:r>
          </a:p>
          <a:p>
            <a:pPr algn="ctr" hangingPunct="0">
              <a:buNone/>
              <a:defRPr/>
            </a:pPr>
            <a:endParaRPr lang="en-US" sz="800" dirty="0">
              <a:solidFill>
                <a:srgbClr val="000000"/>
              </a:solidFill>
              <a:latin typeface="Arial" charset="0"/>
            </a:endParaRPr>
          </a:p>
        </p:txBody>
      </p:sp>
      <p:sp>
        <p:nvSpPr>
          <p:cNvPr id="591973" name="Rectangle 101"/>
          <p:cNvSpPr>
            <a:spLocks noChangeArrowheads="1"/>
          </p:cNvSpPr>
          <p:nvPr/>
        </p:nvSpPr>
        <p:spPr bwMode="auto">
          <a:xfrm>
            <a:off x="3067050" y="1606550"/>
            <a:ext cx="1477963" cy="685800"/>
          </a:xfrm>
          <a:prstGeom prst="rect">
            <a:avLst/>
          </a:prstGeom>
          <a:gradFill rotWithShape="0">
            <a:gsLst>
              <a:gs pos="0">
                <a:schemeClr val="hlink"/>
              </a:gs>
              <a:gs pos="0">
                <a:srgbClr val="92D050"/>
              </a:gs>
              <a:gs pos="100000">
                <a:srgbClr val="FE9B03"/>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endParaRPr lang="en-US" sz="1000" dirty="0">
              <a:solidFill>
                <a:srgbClr val="000000"/>
              </a:solidFill>
              <a:latin typeface="Arial" charset="0"/>
            </a:endParaRPr>
          </a:p>
          <a:p>
            <a:pPr algn="ctr" eaLnBrk="0" hangingPunct="0">
              <a:buNone/>
              <a:defRPr/>
            </a:pPr>
            <a:r>
              <a:rPr lang="en-US" sz="1200" dirty="0">
                <a:solidFill>
                  <a:srgbClr val="000000"/>
                </a:solidFill>
                <a:latin typeface="Arial" charset="0"/>
              </a:rPr>
              <a:t>Nathaniel J. </a:t>
            </a:r>
          </a:p>
          <a:p>
            <a:pPr algn="ctr" eaLnBrk="0" hangingPunct="0">
              <a:buNone/>
              <a:defRPr/>
            </a:pPr>
            <a:r>
              <a:rPr lang="en-US" sz="1200" dirty="0">
                <a:solidFill>
                  <a:srgbClr val="000000"/>
                </a:solidFill>
                <a:latin typeface="Arial" charset="0"/>
              </a:rPr>
              <a:t>“Nick” Cohen</a:t>
            </a:r>
          </a:p>
          <a:p>
            <a:pPr algn="ctr" eaLnBrk="0" hangingPunct="0">
              <a:buNone/>
              <a:defRPr/>
            </a:pPr>
            <a:r>
              <a:rPr lang="en-US" sz="800" dirty="0">
                <a:solidFill>
                  <a:srgbClr val="000000"/>
                </a:solidFill>
                <a:latin typeface="Arial" charset="0"/>
              </a:rPr>
              <a:t>Vice President -  Marketing</a:t>
            </a:r>
          </a:p>
          <a:p>
            <a:pPr algn="ctr" hangingPunct="0">
              <a:buNone/>
              <a:defRPr/>
            </a:pPr>
            <a:endParaRPr lang="en-US" sz="800" dirty="0">
              <a:solidFill>
                <a:srgbClr val="000000"/>
              </a:solidFill>
              <a:latin typeface="Arial" charset="0"/>
            </a:endParaRPr>
          </a:p>
        </p:txBody>
      </p:sp>
      <p:sp>
        <p:nvSpPr>
          <p:cNvPr id="591974" name="Rectangle 102"/>
          <p:cNvSpPr>
            <a:spLocks noChangeArrowheads="1"/>
          </p:cNvSpPr>
          <p:nvPr/>
        </p:nvSpPr>
        <p:spPr bwMode="auto">
          <a:xfrm>
            <a:off x="3902075" y="3657600"/>
            <a:ext cx="1116013" cy="663575"/>
          </a:xfrm>
          <a:prstGeom prst="rect">
            <a:avLst/>
          </a:prstGeom>
          <a:gradFill rotWithShape="0">
            <a:gsLst>
              <a:gs pos="0">
                <a:schemeClr val="hlink"/>
              </a:gs>
              <a:gs pos="0">
                <a:srgbClr val="92D050"/>
              </a:gs>
              <a:gs pos="100000">
                <a:srgbClr val="FE9B03"/>
              </a:gs>
            </a:gsLst>
            <a:lin ang="5400000" scaled="1"/>
          </a:gradFill>
          <a:ln w="12700">
            <a:solidFill>
              <a:srgbClr val="000000"/>
            </a:solidFill>
            <a:miter lim="800000"/>
            <a:headEnd/>
            <a:tailEnd/>
          </a:ln>
          <a:effectLst>
            <a:outerShdw dist="71842" dir="2700000" algn="ctr" rotWithShape="0">
              <a:schemeClr val="bg2"/>
            </a:outerShdw>
          </a:effectLst>
        </p:spPr>
        <p:txBody>
          <a:bodyPr wrap="none" lIns="90488" tIns="44450" rIns="90488" bIns="44450" anchor="ctr"/>
          <a:lstStyle/>
          <a:p>
            <a:pPr algn="ctr" eaLnBrk="0" hangingPunct="0">
              <a:buNone/>
              <a:defRPr/>
            </a:pPr>
            <a:endParaRPr lang="en-US" sz="1000" dirty="0">
              <a:solidFill>
                <a:srgbClr val="000000"/>
              </a:solidFill>
              <a:latin typeface="Arial" charset="0"/>
            </a:endParaRPr>
          </a:p>
          <a:p>
            <a:pPr algn="ctr" eaLnBrk="0" hangingPunct="0">
              <a:buNone/>
              <a:defRPr/>
            </a:pPr>
            <a:r>
              <a:rPr lang="en-US" sz="1000" dirty="0">
                <a:solidFill>
                  <a:srgbClr val="000000"/>
                </a:solidFill>
                <a:latin typeface="Arial" charset="0"/>
              </a:rPr>
              <a:t>Cathy White</a:t>
            </a:r>
            <a:endParaRPr lang="en-US" sz="1200" dirty="0">
              <a:solidFill>
                <a:srgbClr val="000000"/>
              </a:solidFill>
              <a:latin typeface="Arial" charset="0"/>
            </a:endParaRPr>
          </a:p>
          <a:p>
            <a:pPr algn="ctr" eaLnBrk="0" hangingPunct="0">
              <a:buNone/>
              <a:defRPr/>
            </a:pPr>
            <a:r>
              <a:rPr lang="en-US" sz="800" dirty="0">
                <a:solidFill>
                  <a:srgbClr val="000000"/>
                </a:solidFill>
                <a:latin typeface="Arial" charset="0"/>
              </a:rPr>
              <a:t>Exchange </a:t>
            </a:r>
          </a:p>
          <a:p>
            <a:pPr algn="ctr" eaLnBrk="0" hangingPunct="0">
              <a:buNone/>
              <a:defRPr/>
            </a:pPr>
            <a:r>
              <a:rPr lang="en-US" sz="800" dirty="0">
                <a:solidFill>
                  <a:srgbClr val="000000"/>
                </a:solidFill>
                <a:latin typeface="Arial" charset="0"/>
              </a:rPr>
              <a:t>Sales Manager</a:t>
            </a:r>
          </a:p>
          <a:p>
            <a:pPr algn="ctr" hangingPunct="0">
              <a:buNone/>
              <a:defRPr/>
            </a:pPr>
            <a:endParaRPr lang="en-US" sz="800" dirty="0">
              <a:solidFill>
                <a:srgbClr val="000000"/>
              </a:solidFill>
              <a:latin typeface="Arial" charset="0"/>
            </a:endParaRPr>
          </a:p>
        </p:txBody>
      </p:sp>
      <p:sp>
        <p:nvSpPr>
          <p:cNvPr id="591975" name="Rectangle 103"/>
          <p:cNvSpPr>
            <a:spLocks noChangeArrowheads="1"/>
          </p:cNvSpPr>
          <p:nvPr/>
        </p:nvSpPr>
        <p:spPr bwMode="auto">
          <a:xfrm>
            <a:off x="7518400" y="1814513"/>
            <a:ext cx="1182688" cy="685800"/>
          </a:xfrm>
          <a:prstGeom prst="rect">
            <a:avLst/>
          </a:prstGeom>
          <a:gradFill rotWithShape="0">
            <a:gsLst>
              <a:gs pos="0">
                <a:schemeClr val="hlink"/>
              </a:gs>
              <a:gs pos="0">
                <a:srgbClr val="92D050"/>
              </a:gs>
              <a:gs pos="100000">
                <a:srgbClr val="FE9B03"/>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Ray Dixon </a:t>
            </a:r>
            <a:endParaRPr lang="en-US" sz="1200" dirty="0">
              <a:solidFill>
                <a:srgbClr val="000000"/>
              </a:solidFill>
              <a:latin typeface="Arial" charset="0"/>
            </a:endParaRPr>
          </a:p>
          <a:p>
            <a:pPr algn="ctr" eaLnBrk="0" hangingPunct="0">
              <a:buNone/>
              <a:defRPr/>
            </a:pPr>
            <a:r>
              <a:rPr lang="en-US" sz="800" dirty="0">
                <a:solidFill>
                  <a:srgbClr val="000000"/>
                </a:solidFill>
                <a:latin typeface="Arial" charset="0"/>
              </a:rPr>
              <a:t>Senior Account </a:t>
            </a:r>
          </a:p>
          <a:p>
            <a:pPr algn="ctr" eaLnBrk="0" hangingPunct="0">
              <a:buNone/>
              <a:defRPr/>
            </a:pPr>
            <a:r>
              <a:rPr lang="en-US" sz="800" dirty="0">
                <a:solidFill>
                  <a:srgbClr val="000000"/>
                </a:solidFill>
                <a:latin typeface="Arial" charset="0"/>
              </a:rPr>
              <a:t>Executive</a:t>
            </a:r>
          </a:p>
          <a:p>
            <a:pPr algn="ctr" eaLnBrk="0" hangingPunct="0">
              <a:buNone/>
              <a:defRPr/>
            </a:pPr>
            <a:r>
              <a:rPr lang="en-US" sz="800" dirty="0">
                <a:solidFill>
                  <a:srgbClr val="000000"/>
                </a:solidFill>
                <a:latin typeface="Arial" charset="0"/>
              </a:rPr>
              <a:t>AAFES/NEXCOM/MC</a:t>
            </a:r>
          </a:p>
          <a:p>
            <a:pPr algn="ctr" eaLnBrk="0" hangingPunct="0">
              <a:buNone/>
              <a:defRPr/>
            </a:pPr>
            <a:r>
              <a:rPr lang="en-US" sz="800" dirty="0">
                <a:solidFill>
                  <a:srgbClr val="000000"/>
                </a:solidFill>
                <a:latin typeface="Arial" charset="0"/>
              </a:rPr>
              <a:t>CGX/VCS Headquarters</a:t>
            </a:r>
          </a:p>
        </p:txBody>
      </p:sp>
      <p:sp>
        <p:nvSpPr>
          <p:cNvPr id="591976" name="Rectangle 104"/>
          <p:cNvSpPr>
            <a:spLocks noChangeArrowheads="1"/>
          </p:cNvSpPr>
          <p:nvPr/>
        </p:nvSpPr>
        <p:spPr bwMode="auto">
          <a:xfrm>
            <a:off x="1535113" y="6477000"/>
            <a:ext cx="312737" cy="214313"/>
          </a:xfrm>
          <a:prstGeom prst="rect">
            <a:avLst/>
          </a:prstGeom>
          <a:noFill/>
          <a:ln w="12700">
            <a:noFill/>
            <a:miter lim="800000"/>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37987" name="Rectangle 105"/>
          <p:cNvSpPr>
            <a:spLocks noChangeArrowheads="1"/>
          </p:cNvSpPr>
          <p:nvPr/>
        </p:nvSpPr>
        <p:spPr bwMode="auto">
          <a:xfrm>
            <a:off x="690563" y="6472238"/>
            <a:ext cx="2438400" cy="241300"/>
          </a:xfrm>
          <a:prstGeom prst="rect">
            <a:avLst/>
          </a:prstGeom>
          <a:noFill/>
          <a:ln w="12700">
            <a:noFill/>
            <a:miter lim="800000"/>
            <a:headEnd/>
            <a:tailEnd/>
          </a:ln>
        </p:spPr>
        <p:txBody>
          <a:bodyPr lIns="90488" tIns="44450" rIns="90488" bIns="44450">
            <a:spAutoFit/>
          </a:bodyPr>
          <a:lstStyle/>
          <a:p>
            <a:pPr eaLnBrk="0" hangingPunct="0">
              <a:buNone/>
            </a:pPr>
            <a:r>
              <a:rPr lang="en-US" sz="1000" b="0" dirty="0">
                <a:latin typeface="Arial" charset="0"/>
              </a:rPr>
              <a:t>* See Sales Representatives Listing</a:t>
            </a:r>
            <a:endParaRPr lang="en-US" sz="800" b="0" dirty="0">
              <a:latin typeface="Times New Roman" pitchFamily="18" charset="0"/>
            </a:endParaRPr>
          </a:p>
        </p:txBody>
      </p:sp>
      <p:sp>
        <p:nvSpPr>
          <p:cNvPr id="591978" name="Rectangle 106"/>
          <p:cNvSpPr>
            <a:spLocks noChangeArrowheads="1"/>
          </p:cNvSpPr>
          <p:nvPr/>
        </p:nvSpPr>
        <p:spPr bwMode="auto">
          <a:xfrm>
            <a:off x="517525" y="5334000"/>
            <a:ext cx="2660650" cy="304800"/>
          </a:xfrm>
          <a:prstGeom prst="rect">
            <a:avLst/>
          </a:prstGeom>
          <a:gradFill rotWithShape="0">
            <a:gsLst>
              <a:gs pos="0">
                <a:srgbClr val="A2C1FE"/>
              </a:gs>
              <a:gs pos="50000">
                <a:srgbClr val="A2C1FE">
                  <a:gamma/>
                  <a:tint val="0"/>
                  <a:invGamma/>
                </a:srgbClr>
              </a:gs>
              <a:gs pos="100000">
                <a:srgbClr val="A2C1FE"/>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400" dirty="0">
                <a:solidFill>
                  <a:srgbClr val="000000"/>
                </a:solidFill>
                <a:latin typeface="Arial" charset="0"/>
              </a:rPr>
              <a:t>FIELD SALES FORCE</a:t>
            </a:r>
            <a:r>
              <a:rPr lang="en-US" sz="1000" dirty="0">
                <a:solidFill>
                  <a:srgbClr val="000000"/>
                </a:solidFill>
                <a:latin typeface="Arial" charset="0"/>
              </a:rPr>
              <a:t>*</a:t>
            </a:r>
          </a:p>
        </p:txBody>
      </p:sp>
      <p:sp>
        <p:nvSpPr>
          <p:cNvPr id="591979" name="Rectangle 107"/>
          <p:cNvSpPr>
            <a:spLocks noChangeArrowheads="1"/>
          </p:cNvSpPr>
          <p:nvPr/>
        </p:nvSpPr>
        <p:spPr bwMode="auto">
          <a:xfrm>
            <a:off x="117475" y="1419225"/>
            <a:ext cx="1184275" cy="685800"/>
          </a:xfrm>
          <a:prstGeom prst="rect">
            <a:avLst/>
          </a:prstGeom>
          <a:gradFill rotWithShape="0">
            <a:gsLst>
              <a:gs pos="0">
                <a:schemeClr val="hlink"/>
              </a:gs>
              <a:gs pos="0">
                <a:srgbClr val="92D050"/>
              </a:gs>
              <a:gs pos="100000">
                <a:srgbClr val="FE9B03"/>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200" dirty="0">
                <a:solidFill>
                  <a:srgbClr val="000000"/>
                </a:solidFill>
                <a:latin typeface="Arial" charset="0"/>
              </a:rPr>
              <a:t>Heather Snowa</a:t>
            </a:r>
          </a:p>
          <a:p>
            <a:pPr algn="ctr" eaLnBrk="0" hangingPunct="0">
              <a:buNone/>
              <a:defRPr/>
            </a:pPr>
            <a:r>
              <a:rPr lang="en-US" sz="800" dirty="0">
                <a:solidFill>
                  <a:srgbClr val="000000"/>
                </a:solidFill>
                <a:latin typeface="Arial" charset="0"/>
              </a:rPr>
              <a:t>Vice President/</a:t>
            </a:r>
          </a:p>
          <a:p>
            <a:pPr algn="ctr" eaLnBrk="0" hangingPunct="0">
              <a:buNone/>
              <a:defRPr/>
            </a:pPr>
            <a:r>
              <a:rPr lang="en-US" sz="800" dirty="0">
                <a:solidFill>
                  <a:srgbClr val="000000"/>
                </a:solidFill>
                <a:latin typeface="Arial" charset="0"/>
              </a:rPr>
              <a:t>General Manager</a:t>
            </a:r>
          </a:p>
        </p:txBody>
      </p:sp>
      <p:sp>
        <p:nvSpPr>
          <p:cNvPr id="591980" name="Rectangle 108"/>
          <p:cNvSpPr>
            <a:spLocks noChangeArrowheads="1"/>
          </p:cNvSpPr>
          <p:nvPr/>
        </p:nvSpPr>
        <p:spPr bwMode="auto">
          <a:xfrm>
            <a:off x="7254081" y="2743200"/>
            <a:ext cx="1219200" cy="685800"/>
          </a:xfrm>
          <a:prstGeom prst="rect">
            <a:avLst/>
          </a:prstGeom>
          <a:gradFill rotWithShape="0">
            <a:gsLst>
              <a:gs pos="0">
                <a:schemeClr val="hlink"/>
              </a:gs>
              <a:gs pos="0">
                <a:srgbClr val="92D050"/>
              </a:gs>
              <a:gs pos="100000">
                <a:srgbClr val="FE9B03"/>
              </a:gs>
            </a:gsLst>
            <a:lin ang="5400000" scaled="1"/>
          </a:gradFill>
          <a:ln w="12700">
            <a:solidFill>
              <a:srgbClr val="000000"/>
            </a:solidFill>
            <a:miter lim="800000"/>
            <a:headEnd/>
            <a:tailEnd/>
          </a:ln>
          <a:effectLst>
            <a:outerShdw dist="45791" dir="2021404"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Olympia Frink</a:t>
            </a:r>
          </a:p>
          <a:p>
            <a:pPr algn="ctr" eaLnBrk="0" hangingPunct="0">
              <a:buNone/>
              <a:defRPr/>
            </a:pPr>
            <a:r>
              <a:rPr lang="en-US" sz="800" dirty="0">
                <a:solidFill>
                  <a:srgbClr val="000000"/>
                </a:solidFill>
                <a:latin typeface="Arial" charset="0"/>
              </a:rPr>
              <a:t>Account Executive</a:t>
            </a:r>
          </a:p>
          <a:p>
            <a:pPr algn="ctr" eaLnBrk="0" hangingPunct="0">
              <a:buNone/>
              <a:defRPr/>
            </a:pPr>
            <a:r>
              <a:rPr lang="en-US" sz="800" dirty="0">
                <a:solidFill>
                  <a:srgbClr val="000000"/>
                </a:solidFill>
                <a:latin typeface="Arial" charset="0"/>
              </a:rPr>
              <a:t>AAFES/NEXCOM/MCX/</a:t>
            </a:r>
          </a:p>
          <a:p>
            <a:pPr algn="ctr" eaLnBrk="0" hangingPunct="0">
              <a:buNone/>
              <a:defRPr/>
            </a:pPr>
            <a:r>
              <a:rPr lang="en-US" sz="800" dirty="0" smtClean="0">
                <a:solidFill>
                  <a:srgbClr val="000000"/>
                </a:solidFill>
                <a:latin typeface="Arial" charset="0"/>
              </a:rPr>
              <a:t>CGX Headquarters</a:t>
            </a:r>
            <a:endParaRPr lang="en-US" sz="800" dirty="0">
              <a:solidFill>
                <a:srgbClr val="000000"/>
              </a:solidFill>
              <a:latin typeface="Arial" charset="0"/>
            </a:endParaRPr>
          </a:p>
        </p:txBody>
      </p:sp>
      <p:sp>
        <p:nvSpPr>
          <p:cNvPr id="591981" name="Rectangle 109"/>
          <p:cNvSpPr>
            <a:spLocks noChangeArrowheads="1"/>
          </p:cNvSpPr>
          <p:nvPr/>
        </p:nvSpPr>
        <p:spPr bwMode="auto">
          <a:xfrm>
            <a:off x="2436223" y="4852852"/>
            <a:ext cx="1447800" cy="411480"/>
          </a:xfrm>
          <a:prstGeom prst="rect">
            <a:avLst/>
          </a:prstGeom>
          <a:gradFill rotWithShape="0">
            <a:gsLst>
              <a:gs pos="0">
                <a:srgbClr val="FE9B03">
                  <a:gamma/>
                  <a:tint val="0"/>
                  <a:invGamma/>
                </a:srgbClr>
              </a:gs>
              <a:gs pos="100000">
                <a:srgbClr val="FE9B03"/>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Michael Chapdelaine</a:t>
            </a:r>
            <a:endParaRPr lang="en-US" sz="1200" dirty="0">
              <a:solidFill>
                <a:srgbClr val="000000"/>
              </a:solidFill>
              <a:latin typeface="Arial" charset="0"/>
            </a:endParaRPr>
          </a:p>
          <a:p>
            <a:pPr algn="ctr" eaLnBrk="0" hangingPunct="0">
              <a:buNone/>
              <a:defRPr/>
            </a:pPr>
            <a:r>
              <a:rPr lang="en-US" sz="800" dirty="0">
                <a:solidFill>
                  <a:srgbClr val="000000"/>
                </a:solidFill>
                <a:latin typeface="Arial" charset="0"/>
              </a:rPr>
              <a:t>Eastern Zone Mgr./Trainer</a:t>
            </a:r>
          </a:p>
        </p:txBody>
      </p:sp>
      <p:sp>
        <p:nvSpPr>
          <p:cNvPr id="591982" name="Oval 110"/>
          <p:cNvSpPr>
            <a:spLocks noChangeArrowheads="1"/>
          </p:cNvSpPr>
          <p:nvPr/>
        </p:nvSpPr>
        <p:spPr bwMode="auto">
          <a:xfrm>
            <a:off x="6281738" y="685800"/>
            <a:ext cx="2217737" cy="533400"/>
          </a:xfrm>
          <a:prstGeom prst="ellipse">
            <a:avLst/>
          </a:prstGeom>
          <a:gradFill flip="none" rotWithShape="1">
            <a:gsLst>
              <a:gs pos="0">
                <a:srgbClr val="FE9B03">
                  <a:gamma/>
                  <a:tint val="0"/>
                  <a:invGamma/>
                </a:srgbClr>
              </a:gs>
              <a:gs pos="100000">
                <a:srgbClr val="FE9B03"/>
              </a:gs>
            </a:gsLst>
            <a:lin ang="5400000" scaled="1"/>
            <a:tileRect/>
          </a:gradFill>
          <a:ln w="12700">
            <a:solidFill>
              <a:schemeClr val="tx1"/>
            </a:solidFill>
            <a:round/>
            <a:headEnd/>
            <a:tailEnd/>
          </a:ln>
          <a:effectLst>
            <a:outerShdw dist="63500" dir="3187806" algn="ctr" rotWithShape="0">
              <a:schemeClr val="bg2"/>
            </a:outerShdw>
          </a:effectLst>
        </p:spPr>
        <p:txBody>
          <a:bodyPr wrap="none" anchor="ctr"/>
          <a:lstStyle/>
          <a:p>
            <a:pPr eaLnBrk="0" hangingPunct="0">
              <a:buNone/>
              <a:defRPr/>
            </a:pPr>
            <a:r>
              <a:rPr lang="en-US" sz="1000" b="0" dirty="0">
                <a:solidFill>
                  <a:srgbClr val="000000"/>
                </a:solidFill>
                <a:latin typeface="Arial" charset="0"/>
              </a:rPr>
              <a:t>Virginia Beach</a:t>
            </a:r>
          </a:p>
          <a:p>
            <a:pPr algn="ctr" eaLnBrk="0" hangingPunct="0">
              <a:buNone/>
              <a:defRPr/>
            </a:pPr>
            <a:r>
              <a:rPr lang="en-US" sz="1000" b="0" dirty="0">
                <a:solidFill>
                  <a:srgbClr val="000000"/>
                </a:solidFill>
                <a:latin typeface="Arial" charset="0"/>
              </a:rPr>
              <a:t>Headquarters Office</a:t>
            </a:r>
            <a:endParaRPr lang="en-US" sz="2400" b="0" dirty="0">
              <a:latin typeface="Times New Roman" pitchFamily="18" charset="0"/>
            </a:endParaRPr>
          </a:p>
        </p:txBody>
      </p:sp>
      <p:sp>
        <p:nvSpPr>
          <p:cNvPr id="591983" name="Line 111"/>
          <p:cNvSpPr>
            <a:spLocks noChangeShapeType="1"/>
          </p:cNvSpPr>
          <p:nvPr/>
        </p:nvSpPr>
        <p:spPr bwMode="auto">
          <a:xfrm>
            <a:off x="1922463" y="2438400"/>
            <a:ext cx="3944937" cy="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84" name="Line 112"/>
          <p:cNvSpPr>
            <a:spLocks noChangeShapeType="1"/>
          </p:cNvSpPr>
          <p:nvPr/>
        </p:nvSpPr>
        <p:spPr bwMode="auto">
          <a:xfrm flipV="1">
            <a:off x="5867400" y="1371600"/>
            <a:ext cx="0" cy="3214688"/>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85" name="Oval 113"/>
          <p:cNvSpPr>
            <a:spLocks noChangeArrowheads="1"/>
          </p:cNvSpPr>
          <p:nvPr/>
        </p:nvSpPr>
        <p:spPr bwMode="auto">
          <a:xfrm>
            <a:off x="369888" y="685800"/>
            <a:ext cx="1920875" cy="508000"/>
          </a:xfrm>
          <a:prstGeom prst="ellipse">
            <a:avLst/>
          </a:prstGeom>
          <a:gradFill flip="none" rotWithShape="1">
            <a:gsLst>
              <a:gs pos="0">
                <a:srgbClr val="7FFF00"/>
              </a:gs>
              <a:gs pos="100000">
                <a:srgbClr val="7FFF00">
                  <a:gamma/>
                  <a:shade val="66667"/>
                  <a:invGamma/>
                </a:srgbClr>
              </a:gs>
            </a:gsLst>
            <a:path path="circle">
              <a:fillToRect l="50000" t="50000" r="50000" b="50000"/>
            </a:path>
            <a:tileRect/>
          </a:gradFill>
          <a:ln w="12700">
            <a:solidFill>
              <a:schemeClr val="tx1"/>
            </a:solidFill>
            <a:round/>
            <a:headEnd/>
            <a:tailEnd/>
          </a:ln>
          <a:effectLst>
            <a:outerShdw dist="63500" dir="3187806" algn="ctr" rotWithShape="0">
              <a:schemeClr val="bg2"/>
            </a:outerShdw>
          </a:effectLst>
        </p:spPr>
        <p:txBody>
          <a:bodyPr wrap="none" anchor="ctr"/>
          <a:lstStyle/>
          <a:p>
            <a:pPr algn="ctr" eaLnBrk="0" hangingPunct="0">
              <a:buNone/>
              <a:defRPr/>
            </a:pPr>
            <a:r>
              <a:rPr lang="en-US" sz="1000" b="0" dirty="0">
                <a:solidFill>
                  <a:srgbClr val="000000"/>
                </a:solidFill>
                <a:latin typeface="Arial" charset="0"/>
              </a:rPr>
              <a:t>Dallas </a:t>
            </a:r>
          </a:p>
          <a:p>
            <a:pPr algn="ctr" eaLnBrk="0" hangingPunct="0">
              <a:buNone/>
              <a:defRPr/>
            </a:pPr>
            <a:r>
              <a:rPr lang="en-US" sz="1000" b="0" dirty="0" smtClean="0">
                <a:solidFill>
                  <a:srgbClr val="000000"/>
                </a:solidFill>
                <a:latin typeface="Arial" charset="0"/>
              </a:rPr>
              <a:t>Headquarters Office</a:t>
            </a:r>
            <a:endParaRPr lang="en-US" sz="2400" b="0" dirty="0">
              <a:latin typeface="Times New Roman" pitchFamily="18" charset="0"/>
            </a:endParaRPr>
          </a:p>
        </p:txBody>
      </p:sp>
      <p:sp>
        <p:nvSpPr>
          <p:cNvPr id="591986" name="Line 114"/>
          <p:cNvSpPr>
            <a:spLocks noChangeShapeType="1"/>
          </p:cNvSpPr>
          <p:nvPr/>
        </p:nvSpPr>
        <p:spPr bwMode="auto">
          <a:xfrm>
            <a:off x="1920875" y="1371600"/>
            <a:ext cx="4799013" cy="0"/>
          </a:xfrm>
          <a:prstGeom prst="line">
            <a:avLst/>
          </a:prstGeom>
          <a:noFill/>
          <a:ln w="12700">
            <a:solidFill>
              <a:schemeClr val="tx1"/>
            </a:solidFill>
            <a:round/>
            <a:headEnd/>
            <a:tailEnd/>
          </a:ln>
          <a:effectLst/>
        </p:spPr>
        <p:txBody>
          <a:bodyPr wrap="none" lIns="90488" tIns="44450" rIns="90488" bIns="44450"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87" name="Line 115"/>
          <p:cNvSpPr>
            <a:spLocks noChangeShapeType="1"/>
          </p:cNvSpPr>
          <p:nvPr/>
        </p:nvSpPr>
        <p:spPr bwMode="auto">
          <a:xfrm>
            <a:off x="1905000" y="2667000"/>
            <a:ext cx="3200400" cy="0"/>
          </a:xfrm>
          <a:prstGeom prst="line">
            <a:avLst/>
          </a:prstGeom>
          <a:noFill/>
          <a:ln w="12700">
            <a:solidFill>
              <a:schemeClr val="tx1"/>
            </a:solidFill>
            <a:round/>
            <a:headEnd/>
            <a:tailEnd/>
          </a:ln>
          <a:effectLst/>
        </p:spPr>
        <p:txBody>
          <a:bodyPr wrap="none" lIns="90488" tIns="44450" rIns="90488" bIns="44450"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88" name="Line 116"/>
          <p:cNvSpPr>
            <a:spLocks noChangeShapeType="1"/>
          </p:cNvSpPr>
          <p:nvPr/>
        </p:nvSpPr>
        <p:spPr bwMode="auto">
          <a:xfrm>
            <a:off x="5026025" y="2667000"/>
            <a:ext cx="2913063" cy="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89" name="Line 117"/>
          <p:cNvSpPr>
            <a:spLocks noChangeShapeType="1"/>
          </p:cNvSpPr>
          <p:nvPr/>
        </p:nvSpPr>
        <p:spPr bwMode="auto">
          <a:xfrm>
            <a:off x="590550" y="3581400"/>
            <a:ext cx="3252788" cy="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90" name="Rectangle 118"/>
          <p:cNvSpPr>
            <a:spLocks noChangeArrowheads="1"/>
          </p:cNvSpPr>
          <p:nvPr/>
        </p:nvSpPr>
        <p:spPr bwMode="auto">
          <a:xfrm>
            <a:off x="2133600" y="3657600"/>
            <a:ext cx="1130300" cy="457200"/>
          </a:xfrm>
          <a:prstGeom prst="rect">
            <a:avLst/>
          </a:prstGeom>
          <a:gradFill flip="none" rotWithShape="1">
            <a:gsLst>
              <a:gs pos="0">
                <a:srgbClr val="7FFF00"/>
              </a:gs>
              <a:gs pos="100000">
                <a:srgbClr val="7FFF00">
                  <a:gamma/>
                  <a:shade val="66667"/>
                  <a:invGamma/>
                </a:srgbClr>
              </a:gs>
            </a:gsLst>
            <a:path path="circle">
              <a:fillToRect l="50000" t="50000" r="50000" b="50000"/>
            </a:path>
            <a:tileRect/>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Marilyn Monnette</a:t>
            </a:r>
            <a:endParaRPr lang="en-US" sz="1200" dirty="0">
              <a:solidFill>
                <a:srgbClr val="000000"/>
              </a:solidFill>
              <a:latin typeface="Arial" charset="0"/>
            </a:endParaRPr>
          </a:p>
          <a:p>
            <a:pPr algn="ctr" eaLnBrk="0" hangingPunct="0">
              <a:buNone/>
              <a:defRPr/>
            </a:pPr>
            <a:r>
              <a:rPr lang="en-US" sz="800" dirty="0">
                <a:solidFill>
                  <a:srgbClr val="000000"/>
                </a:solidFill>
                <a:latin typeface="Arial" charset="0"/>
              </a:rPr>
              <a:t>Admin. Assistant</a:t>
            </a:r>
          </a:p>
          <a:p>
            <a:pPr algn="ctr" eaLnBrk="0" hangingPunct="0">
              <a:buNone/>
              <a:defRPr/>
            </a:pPr>
            <a:r>
              <a:rPr lang="en-US" sz="800" dirty="0">
                <a:solidFill>
                  <a:srgbClr val="000000"/>
                </a:solidFill>
                <a:latin typeface="Arial" charset="0"/>
              </a:rPr>
              <a:t>(Dallas Hdqtrs.Office)</a:t>
            </a:r>
          </a:p>
        </p:txBody>
      </p:sp>
      <p:sp>
        <p:nvSpPr>
          <p:cNvPr id="591991" name="Rectangle 119"/>
          <p:cNvSpPr>
            <a:spLocks noChangeArrowheads="1"/>
          </p:cNvSpPr>
          <p:nvPr/>
        </p:nvSpPr>
        <p:spPr bwMode="auto">
          <a:xfrm>
            <a:off x="2133600" y="2819400"/>
            <a:ext cx="1119188" cy="685800"/>
          </a:xfrm>
          <a:prstGeom prst="rect">
            <a:avLst/>
          </a:prstGeom>
          <a:gradFill flip="none" rotWithShape="1">
            <a:gsLst>
              <a:gs pos="0">
                <a:srgbClr val="7FFF00"/>
              </a:gs>
              <a:gs pos="100000">
                <a:srgbClr val="7FFF00">
                  <a:gamma/>
                  <a:shade val="66667"/>
                  <a:invGamma/>
                </a:srgbClr>
              </a:gs>
            </a:gsLst>
            <a:path path="circle">
              <a:fillToRect l="50000" t="50000" r="50000" b="50000"/>
            </a:path>
            <a:tileRect/>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Debbie Patterson</a:t>
            </a:r>
          </a:p>
          <a:p>
            <a:pPr algn="ctr" eaLnBrk="0" hangingPunct="0">
              <a:buNone/>
              <a:defRPr/>
            </a:pPr>
            <a:r>
              <a:rPr lang="en-US" sz="800" dirty="0">
                <a:solidFill>
                  <a:srgbClr val="000000"/>
                </a:solidFill>
                <a:latin typeface="Arial" charset="0"/>
              </a:rPr>
              <a:t>Account Executive</a:t>
            </a:r>
          </a:p>
          <a:p>
            <a:pPr algn="ctr" eaLnBrk="0" hangingPunct="0">
              <a:buNone/>
              <a:defRPr/>
            </a:pPr>
            <a:r>
              <a:rPr lang="en-US" sz="800" dirty="0">
                <a:solidFill>
                  <a:srgbClr val="000000"/>
                </a:solidFill>
                <a:latin typeface="Arial" charset="0"/>
              </a:rPr>
              <a:t>(Dallas Hdqtrs.</a:t>
            </a:r>
          </a:p>
          <a:p>
            <a:pPr algn="ctr" eaLnBrk="0" hangingPunct="0">
              <a:buNone/>
              <a:defRPr/>
            </a:pPr>
            <a:r>
              <a:rPr lang="en-US" sz="800" dirty="0">
                <a:solidFill>
                  <a:srgbClr val="000000"/>
                </a:solidFill>
                <a:latin typeface="Arial" charset="0"/>
              </a:rPr>
              <a:t>Office)</a:t>
            </a:r>
          </a:p>
        </p:txBody>
      </p:sp>
      <p:sp>
        <p:nvSpPr>
          <p:cNvPr id="591992" name="Rectangle 120"/>
          <p:cNvSpPr>
            <a:spLocks noChangeArrowheads="1"/>
          </p:cNvSpPr>
          <p:nvPr/>
        </p:nvSpPr>
        <p:spPr bwMode="auto">
          <a:xfrm>
            <a:off x="548481" y="4267200"/>
            <a:ext cx="1130300" cy="457200"/>
          </a:xfrm>
          <a:prstGeom prst="rect">
            <a:avLst/>
          </a:prstGeom>
          <a:gradFill flip="none" rotWithShape="1">
            <a:gsLst>
              <a:gs pos="0">
                <a:srgbClr val="7FFF00"/>
              </a:gs>
              <a:gs pos="100000">
                <a:srgbClr val="7FFF00">
                  <a:gamma/>
                  <a:shade val="66667"/>
                  <a:invGamma/>
                </a:srgbClr>
              </a:gs>
            </a:gsLst>
            <a:path path="circle">
              <a:fillToRect l="50000" t="50000" r="50000" b="50000"/>
            </a:path>
            <a:tileRect/>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cs typeface="Tahoma" pitchFamily="34" charset="0"/>
              </a:rPr>
              <a:t>Nancy Ince </a:t>
            </a:r>
            <a:endParaRPr lang="en-US" sz="1200" dirty="0">
              <a:solidFill>
                <a:srgbClr val="000000"/>
              </a:solidFill>
              <a:latin typeface="Arial" charset="0"/>
            </a:endParaRPr>
          </a:p>
          <a:p>
            <a:pPr algn="ctr" eaLnBrk="0" hangingPunct="0">
              <a:buNone/>
              <a:defRPr/>
            </a:pPr>
            <a:r>
              <a:rPr lang="en-US" sz="800" dirty="0">
                <a:solidFill>
                  <a:srgbClr val="000000"/>
                </a:solidFill>
                <a:latin typeface="Arial" charset="0"/>
              </a:rPr>
              <a:t>Admin. Assistant</a:t>
            </a:r>
          </a:p>
          <a:p>
            <a:pPr algn="ctr" eaLnBrk="0" hangingPunct="0">
              <a:buNone/>
              <a:defRPr/>
            </a:pPr>
            <a:r>
              <a:rPr lang="en-US" sz="800" dirty="0">
                <a:solidFill>
                  <a:srgbClr val="000000"/>
                </a:solidFill>
                <a:latin typeface="Arial" charset="0"/>
              </a:rPr>
              <a:t>(Dallas Hdqtrs.Office)</a:t>
            </a:r>
          </a:p>
        </p:txBody>
      </p:sp>
      <p:sp>
        <p:nvSpPr>
          <p:cNvPr id="591993" name="Rectangle 121"/>
          <p:cNvSpPr>
            <a:spLocks noChangeArrowheads="1"/>
          </p:cNvSpPr>
          <p:nvPr/>
        </p:nvSpPr>
        <p:spPr bwMode="auto">
          <a:xfrm>
            <a:off x="604838" y="3697288"/>
            <a:ext cx="1158875" cy="457200"/>
          </a:xfrm>
          <a:prstGeom prst="rect">
            <a:avLst/>
          </a:prstGeom>
          <a:gradFill flip="none" rotWithShape="1">
            <a:gsLst>
              <a:gs pos="0">
                <a:srgbClr val="7FFF00"/>
              </a:gs>
              <a:gs pos="100000">
                <a:srgbClr val="7FFF00">
                  <a:gamma/>
                  <a:shade val="66667"/>
                  <a:invGamma/>
                </a:srgbClr>
              </a:gs>
            </a:gsLst>
            <a:path path="circle">
              <a:fillToRect l="50000" t="50000" r="50000" b="50000"/>
            </a:path>
            <a:tileRect/>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cs typeface="Tahoma" pitchFamily="34" charset="0"/>
              </a:rPr>
              <a:t>Lynett McCoy </a:t>
            </a:r>
            <a:endParaRPr lang="en-US" sz="1200" dirty="0">
              <a:solidFill>
                <a:srgbClr val="000000"/>
              </a:solidFill>
              <a:latin typeface="Arial" charset="0"/>
            </a:endParaRPr>
          </a:p>
          <a:p>
            <a:pPr algn="ctr" eaLnBrk="0" hangingPunct="0">
              <a:buNone/>
              <a:defRPr/>
            </a:pPr>
            <a:r>
              <a:rPr lang="en-US" sz="800" dirty="0">
                <a:solidFill>
                  <a:srgbClr val="000000"/>
                </a:solidFill>
                <a:latin typeface="Arial" charset="0"/>
              </a:rPr>
              <a:t>Admin. Assistant</a:t>
            </a:r>
          </a:p>
          <a:p>
            <a:pPr algn="ctr" eaLnBrk="0" hangingPunct="0">
              <a:buNone/>
              <a:defRPr/>
            </a:pPr>
            <a:r>
              <a:rPr lang="en-US" sz="800" dirty="0">
                <a:solidFill>
                  <a:srgbClr val="000000"/>
                </a:solidFill>
                <a:latin typeface="Arial" charset="0"/>
              </a:rPr>
              <a:t>(Dallas Hdqtrs.Office)</a:t>
            </a:r>
          </a:p>
        </p:txBody>
      </p:sp>
      <p:sp>
        <p:nvSpPr>
          <p:cNvPr id="591994" name="Rectangle 122"/>
          <p:cNvSpPr>
            <a:spLocks noChangeArrowheads="1"/>
          </p:cNvSpPr>
          <p:nvPr/>
        </p:nvSpPr>
        <p:spPr bwMode="auto">
          <a:xfrm>
            <a:off x="4549775" y="2817813"/>
            <a:ext cx="1219200" cy="708025"/>
          </a:xfrm>
          <a:prstGeom prst="rect">
            <a:avLst/>
          </a:prstGeom>
          <a:gradFill rotWithShape="0">
            <a:gsLst>
              <a:gs pos="0">
                <a:schemeClr val="tx1"/>
              </a:gs>
              <a:gs pos="100000">
                <a:srgbClr val="FE9B03"/>
              </a:gs>
            </a:gsLst>
            <a:lin ang="5400000" scaled="1"/>
          </a:gradFill>
          <a:ln w="12700">
            <a:solidFill>
              <a:srgbClr val="000000"/>
            </a:solidFill>
            <a:miter lim="800000"/>
            <a:headEnd/>
            <a:tailEnd/>
          </a:ln>
          <a:effectLst>
            <a:outerShdw dist="45791" dir="2021404"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Leslie Gilchrest</a:t>
            </a:r>
          </a:p>
          <a:p>
            <a:pPr algn="ctr" eaLnBrk="0" hangingPunct="0">
              <a:buNone/>
              <a:defRPr/>
            </a:pPr>
            <a:r>
              <a:rPr lang="en-US" sz="800" dirty="0">
                <a:solidFill>
                  <a:srgbClr val="000000"/>
                </a:solidFill>
                <a:latin typeface="Arial" charset="0"/>
              </a:rPr>
              <a:t>Account Executive</a:t>
            </a:r>
          </a:p>
          <a:p>
            <a:pPr algn="ctr" eaLnBrk="0" hangingPunct="0">
              <a:buNone/>
              <a:defRPr/>
            </a:pPr>
            <a:r>
              <a:rPr lang="en-US" sz="800" dirty="0">
                <a:solidFill>
                  <a:srgbClr val="000000"/>
                </a:solidFill>
                <a:latin typeface="Arial" charset="0"/>
              </a:rPr>
              <a:t>NEXCOM/MCX/</a:t>
            </a:r>
          </a:p>
          <a:p>
            <a:pPr algn="ctr" eaLnBrk="0" hangingPunct="0">
              <a:buNone/>
              <a:defRPr/>
            </a:pPr>
            <a:r>
              <a:rPr lang="en-US" sz="800" dirty="0" smtClean="0">
                <a:solidFill>
                  <a:srgbClr val="000000"/>
                </a:solidFill>
                <a:latin typeface="Arial" charset="0"/>
              </a:rPr>
              <a:t>CGX Headquarters</a:t>
            </a:r>
            <a:endParaRPr lang="en-US" sz="800" dirty="0">
              <a:solidFill>
                <a:srgbClr val="000000"/>
              </a:solidFill>
              <a:latin typeface="Arial" charset="0"/>
            </a:endParaRPr>
          </a:p>
        </p:txBody>
      </p:sp>
      <p:sp>
        <p:nvSpPr>
          <p:cNvPr id="591995" name="Line 123"/>
          <p:cNvSpPr>
            <a:spLocks noChangeShapeType="1"/>
          </p:cNvSpPr>
          <p:nvPr/>
        </p:nvSpPr>
        <p:spPr bwMode="auto">
          <a:xfrm>
            <a:off x="5400675" y="4572000"/>
            <a:ext cx="0" cy="53340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591996" name="Rectangle 124"/>
          <p:cNvSpPr>
            <a:spLocks noChangeArrowheads="1"/>
          </p:cNvSpPr>
          <p:nvPr/>
        </p:nvSpPr>
        <p:spPr bwMode="auto">
          <a:xfrm>
            <a:off x="6186488" y="2178050"/>
            <a:ext cx="1143000" cy="381000"/>
          </a:xfrm>
          <a:prstGeom prst="rect">
            <a:avLst/>
          </a:prstGeom>
          <a:gradFill rotWithShape="0">
            <a:gsLst>
              <a:gs pos="0">
                <a:srgbClr val="FE9B03">
                  <a:gamma/>
                  <a:tint val="0"/>
                  <a:invGamma/>
                </a:srgbClr>
              </a:gs>
              <a:gs pos="100000">
                <a:srgbClr val="FE9B03"/>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Christy Sellers</a:t>
            </a:r>
          </a:p>
          <a:p>
            <a:pPr algn="ctr" eaLnBrk="0" hangingPunct="0">
              <a:buNone/>
              <a:defRPr/>
            </a:pPr>
            <a:r>
              <a:rPr lang="en-US" sz="800" dirty="0">
                <a:solidFill>
                  <a:srgbClr val="000000"/>
                </a:solidFill>
                <a:latin typeface="Arial" charset="0"/>
              </a:rPr>
              <a:t>Accounting Assistant</a:t>
            </a:r>
            <a:endParaRPr lang="en-US" sz="800" i="1" dirty="0">
              <a:solidFill>
                <a:srgbClr val="000000"/>
              </a:solidFill>
              <a:latin typeface="Arial" charset="0"/>
            </a:endParaRPr>
          </a:p>
        </p:txBody>
      </p:sp>
      <p:sp>
        <p:nvSpPr>
          <p:cNvPr id="591997" name="Line 125"/>
          <p:cNvSpPr>
            <a:spLocks noChangeShapeType="1"/>
          </p:cNvSpPr>
          <p:nvPr/>
        </p:nvSpPr>
        <p:spPr bwMode="auto">
          <a:xfrm>
            <a:off x="742950" y="1298575"/>
            <a:ext cx="3470275" cy="0"/>
          </a:xfrm>
          <a:prstGeom prst="line">
            <a:avLst/>
          </a:prstGeom>
          <a:noFill/>
          <a:ln w="12700">
            <a:solidFill>
              <a:schemeClr val="tx1"/>
            </a:solidFill>
            <a:round/>
            <a:headEnd/>
            <a:tailEnd/>
          </a:ln>
          <a:effectLst/>
        </p:spPr>
        <p:txBody>
          <a:bodyPr wrap="none" anchor="ctr"/>
          <a:lstStyle/>
          <a:p>
            <a:pPr algn="ctr">
              <a:buFontTx/>
              <a:buChar char="•"/>
              <a:defRPr/>
            </a:pPr>
            <a:endParaRPr lang="en-US" dirty="0">
              <a:effectLst>
                <a:outerShdw blurRad="38100" dist="38100" dir="2700000" algn="tl">
                  <a:srgbClr val="000000">
                    <a:alpha val="43137"/>
                  </a:srgbClr>
                </a:outerShdw>
              </a:effectLst>
            </a:endParaRPr>
          </a:p>
        </p:txBody>
      </p:sp>
      <p:sp>
        <p:nvSpPr>
          <p:cNvPr id="123" name="Rectangle 109"/>
          <p:cNvSpPr>
            <a:spLocks noChangeArrowheads="1"/>
          </p:cNvSpPr>
          <p:nvPr/>
        </p:nvSpPr>
        <p:spPr bwMode="auto">
          <a:xfrm>
            <a:off x="244430" y="4849904"/>
            <a:ext cx="1447800" cy="377416"/>
          </a:xfrm>
          <a:prstGeom prst="rect">
            <a:avLst/>
          </a:prstGeom>
          <a:gradFill rotWithShape="0">
            <a:gsLst>
              <a:gs pos="0">
                <a:srgbClr val="FE9B03">
                  <a:gamma/>
                  <a:tint val="0"/>
                  <a:invGamma/>
                </a:srgbClr>
              </a:gs>
              <a:gs pos="100000">
                <a:srgbClr val="FE9B03"/>
              </a:gs>
            </a:gsLst>
            <a:lin ang="5400000" scaled="1"/>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a:solidFill>
                  <a:srgbClr val="000000"/>
                </a:solidFill>
                <a:latin typeface="Arial" charset="0"/>
              </a:rPr>
              <a:t>George Scott</a:t>
            </a:r>
            <a:endParaRPr lang="en-US" sz="1200" dirty="0">
              <a:solidFill>
                <a:srgbClr val="000000"/>
              </a:solidFill>
              <a:latin typeface="Arial" charset="0"/>
            </a:endParaRPr>
          </a:p>
          <a:p>
            <a:pPr algn="ctr" eaLnBrk="0" hangingPunct="0">
              <a:buNone/>
              <a:defRPr/>
            </a:pPr>
            <a:r>
              <a:rPr lang="en-US" sz="800" dirty="0">
                <a:solidFill>
                  <a:srgbClr val="000000"/>
                </a:solidFill>
                <a:latin typeface="Arial" charset="0"/>
              </a:rPr>
              <a:t>Western Zone Mgr./Trainer</a:t>
            </a:r>
          </a:p>
        </p:txBody>
      </p:sp>
      <p:sp>
        <p:nvSpPr>
          <p:cNvPr id="125" name="Rectangle 108"/>
          <p:cNvSpPr>
            <a:spLocks noChangeArrowheads="1"/>
          </p:cNvSpPr>
          <p:nvPr/>
        </p:nvSpPr>
        <p:spPr bwMode="auto">
          <a:xfrm>
            <a:off x="5957888" y="2819400"/>
            <a:ext cx="1219200" cy="685800"/>
          </a:xfrm>
          <a:prstGeom prst="rect">
            <a:avLst/>
          </a:prstGeom>
          <a:gradFill rotWithShape="0">
            <a:gsLst>
              <a:gs pos="0">
                <a:schemeClr val="hlink"/>
              </a:gs>
              <a:gs pos="0">
                <a:srgbClr val="92D050"/>
              </a:gs>
              <a:gs pos="100000">
                <a:srgbClr val="FE9B03"/>
              </a:gs>
            </a:gsLst>
            <a:lin ang="5400000" scaled="1"/>
          </a:gradFill>
          <a:ln w="12700">
            <a:solidFill>
              <a:srgbClr val="000000"/>
            </a:solidFill>
            <a:miter lim="800000"/>
            <a:headEnd/>
            <a:tailEnd/>
          </a:ln>
          <a:effectLst>
            <a:outerShdw dist="45791" dir="2021404" algn="ctr" rotWithShape="0">
              <a:schemeClr val="bg2"/>
            </a:outerShdw>
          </a:effectLst>
        </p:spPr>
        <p:txBody>
          <a:bodyPr wrap="none" lIns="90488" tIns="44450" rIns="90488" bIns="44450" anchor="ctr"/>
          <a:lstStyle/>
          <a:p>
            <a:pPr algn="ctr" eaLnBrk="0" hangingPunct="0">
              <a:buNone/>
              <a:defRPr/>
            </a:pPr>
            <a:r>
              <a:rPr lang="en-US" sz="1000" dirty="0" smtClean="0">
                <a:solidFill>
                  <a:srgbClr val="000000"/>
                </a:solidFill>
                <a:latin typeface="Arial" charset="0"/>
              </a:rPr>
              <a:t>Daniel Hollinger</a:t>
            </a:r>
            <a:endParaRPr lang="en-US" sz="1000" dirty="0">
              <a:solidFill>
                <a:srgbClr val="000000"/>
              </a:solidFill>
              <a:latin typeface="Arial" charset="0"/>
            </a:endParaRPr>
          </a:p>
          <a:p>
            <a:pPr algn="ctr" eaLnBrk="0" hangingPunct="0">
              <a:buNone/>
              <a:defRPr/>
            </a:pPr>
            <a:r>
              <a:rPr lang="en-US" sz="800" dirty="0">
                <a:solidFill>
                  <a:srgbClr val="000000"/>
                </a:solidFill>
                <a:latin typeface="Arial" charset="0"/>
              </a:rPr>
              <a:t>Account Executive</a:t>
            </a:r>
          </a:p>
          <a:p>
            <a:pPr algn="ctr" eaLnBrk="0" hangingPunct="0">
              <a:buNone/>
              <a:defRPr/>
            </a:pPr>
            <a:r>
              <a:rPr lang="en-US" sz="800" dirty="0">
                <a:solidFill>
                  <a:srgbClr val="000000"/>
                </a:solidFill>
                <a:latin typeface="Arial" charset="0"/>
              </a:rPr>
              <a:t>AAFES/NEXCOM/MCX/</a:t>
            </a:r>
          </a:p>
          <a:p>
            <a:pPr algn="ctr" eaLnBrk="0" hangingPunct="0">
              <a:buNone/>
              <a:defRPr/>
            </a:pPr>
            <a:r>
              <a:rPr lang="en-US" sz="800" dirty="0" smtClean="0">
                <a:solidFill>
                  <a:srgbClr val="000000"/>
                </a:solidFill>
                <a:latin typeface="Arial" charset="0"/>
              </a:rPr>
              <a:t>CGX Headquarters</a:t>
            </a:r>
            <a:endParaRPr lang="en-US" sz="800" dirty="0">
              <a:solidFill>
                <a:srgbClr val="000000"/>
              </a:solidFill>
              <a:latin typeface="Arial" charset="0"/>
            </a:endParaRPr>
          </a:p>
        </p:txBody>
      </p:sp>
      <p:sp>
        <p:nvSpPr>
          <p:cNvPr id="122" name="Rectangle 120"/>
          <p:cNvSpPr>
            <a:spLocks noChangeArrowheads="1"/>
          </p:cNvSpPr>
          <p:nvPr/>
        </p:nvSpPr>
        <p:spPr bwMode="auto">
          <a:xfrm>
            <a:off x="2106863" y="4309519"/>
            <a:ext cx="1130300" cy="457200"/>
          </a:xfrm>
          <a:prstGeom prst="rect">
            <a:avLst/>
          </a:prstGeom>
          <a:gradFill flip="none" rotWithShape="1">
            <a:gsLst>
              <a:gs pos="0">
                <a:srgbClr val="7FFF00"/>
              </a:gs>
              <a:gs pos="100000">
                <a:srgbClr val="7FFF00">
                  <a:gamma/>
                  <a:shade val="66667"/>
                  <a:invGamma/>
                </a:srgbClr>
              </a:gs>
            </a:gsLst>
            <a:path path="circle">
              <a:fillToRect l="50000" t="50000" r="50000" b="50000"/>
            </a:path>
            <a:tileRect/>
          </a:gradFill>
          <a:ln w="12700">
            <a:solidFill>
              <a:srgbClr val="000000"/>
            </a:solidFill>
            <a:miter lim="800000"/>
            <a:headEnd/>
            <a:tailEnd/>
          </a:ln>
          <a:effectLst>
            <a:outerShdw dist="53882" dir="2700000" algn="ctr" rotWithShape="0">
              <a:schemeClr val="bg2"/>
            </a:outerShdw>
          </a:effectLst>
        </p:spPr>
        <p:txBody>
          <a:bodyPr wrap="none" lIns="90488" tIns="44450" rIns="90488" bIns="44450" anchor="ctr"/>
          <a:lstStyle/>
          <a:p>
            <a:pPr algn="ctr" eaLnBrk="0" hangingPunct="0">
              <a:buNone/>
              <a:defRPr/>
            </a:pPr>
            <a:r>
              <a:rPr lang="en-US" sz="1000" dirty="0" smtClean="0">
                <a:solidFill>
                  <a:srgbClr val="000000"/>
                </a:solidFill>
                <a:latin typeface="Arial" charset="0"/>
                <a:cs typeface="Tahoma" pitchFamily="34" charset="0"/>
              </a:rPr>
              <a:t>Vanessa Rubio</a:t>
            </a:r>
            <a:endParaRPr lang="en-US" sz="1200" dirty="0">
              <a:solidFill>
                <a:srgbClr val="000000"/>
              </a:solidFill>
              <a:latin typeface="Arial" charset="0"/>
            </a:endParaRPr>
          </a:p>
          <a:p>
            <a:pPr algn="ctr" eaLnBrk="0" hangingPunct="0">
              <a:buNone/>
              <a:defRPr/>
            </a:pPr>
            <a:r>
              <a:rPr lang="en-US" sz="800" dirty="0">
                <a:solidFill>
                  <a:srgbClr val="000000"/>
                </a:solidFill>
                <a:latin typeface="Arial" charset="0"/>
              </a:rPr>
              <a:t>Admin. Assistant</a:t>
            </a:r>
          </a:p>
          <a:p>
            <a:pPr algn="ctr" eaLnBrk="0" hangingPunct="0">
              <a:buNone/>
              <a:defRPr/>
            </a:pPr>
            <a:r>
              <a:rPr lang="en-US" sz="800" dirty="0">
                <a:solidFill>
                  <a:srgbClr val="000000"/>
                </a:solidFill>
                <a:latin typeface="Arial" charset="0"/>
              </a:rPr>
              <a:t>(Dallas Hdqtrs.Office)</a:t>
            </a:r>
          </a:p>
        </p:txBody>
      </p:sp>
      <p:sp>
        <p:nvSpPr>
          <p:cNvPr id="126" name="TextBox 125"/>
          <p:cNvSpPr txBox="1"/>
          <p:nvPr/>
        </p:nvSpPr>
        <p:spPr>
          <a:xfrm>
            <a:off x="1310481" y="152400"/>
            <a:ext cx="6237606" cy="369332"/>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p:spPr>
        <p:txBody>
          <a:bodyPr wrap="none" rtlCol="0">
            <a:spAutoFit/>
          </a:bodyPr>
          <a:lstStyle/>
          <a:p>
            <a:pPr>
              <a:buNone/>
            </a:pPr>
            <a:r>
              <a:rPr lang="en-US" dirty="0" smtClean="0"/>
              <a:t>United States Sales Corporation Organization Chart</a:t>
            </a:r>
            <a:endParaRPr lang="en-US" dirty="0"/>
          </a:p>
        </p:txBody>
      </p:sp>
    </p:spTree>
  </p:cSld>
  <p:clrMapOvr>
    <a:masterClrMapping/>
  </p:clrMapOvr>
  <p:transition spd="slow" advTm="15000">
    <p:wipe dir="d"/>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36866" name="Group 6"/>
          <p:cNvGrpSpPr>
            <a:grpSpLocks/>
          </p:cNvGrpSpPr>
          <p:nvPr/>
        </p:nvGrpSpPr>
        <p:grpSpPr bwMode="auto">
          <a:xfrm>
            <a:off x="0" y="0"/>
            <a:ext cx="8224838" cy="6173788"/>
            <a:chOff x="0" y="0"/>
            <a:chExt cx="5341" cy="3889"/>
          </a:xfrm>
        </p:grpSpPr>
        <p:sp>
          <p:nvSpPr>
            <p:cNvPr id="15362" name="Freeform 2"/>
            <p:cNvSpPr>
              <a:spLocks/>
            </p:cNvSpPr>
            <p:nvPr/>
          </p:nvSpPr>
          <p:spPr bwMode="auto">
            <a:xfrm>
              <a:off x="0" y="0"/>
              <a:ext cx="3863" cy="3889"/>
            </a:xfrm>
            <a:custGeom>
              <a:avLst/>
              <a:gdLst/>
              <a:ahLst/>
              <a:cxnLst>
                <a:cxn ang="0">
                  <a:pos x="3862" y="3418"/>
                </a:cxn>
                <a:cxn ang="0">
                  <a:pos x="457" y="0"/>
                </a:cxn>
                <a:cxn ang="0">
                  <a:pos x="0" y="0"/>
                </a:cxn>
                <a:cxn ang="0">
                  <a:pos x="0" y="481"/>
                </a:cxn>
                <a:cxn ang="0">
                  <a:pos x="3394" y="3888"/>
                </a:cxn>
                <a:cxn ang="0">
                  <a:pos x="3862" y="3418"/>
                </a:cxn>
              </a:cxnLst>
              <a:rect l="0" t="0" r="r" b="b"/>
              <a:pathLst>
                <a:path w="3863" h="3889">
                  <a:moveTo>
                    <a:pt x="3862" y="3418"/>
                  </a:moveTo>
                  <a:lnTo>
                    <a:pt x="457" y="0"/>
                  </a:lnTo>
                  <a:lnTo>
                    <a:pt x="0" y="0"/>
                  </a:lnTo>
                  <a:lnTo>
                    <a:pt x="0" y="481"/>
                  </a:lnTo>
                  <a:lnTo>
                    <a:pt x="3394" y="3888"/>
                  </a:lnTo>
                  <a:lnTo>
                    <a:pt x="3862" y="3418"/>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dirty="0">
                <a:effectLst>
                  <a:outerShdw blurRad="38100" dist="38100" dir="2700000" algn="tl">
                    <a:srgbClr val="000000">
                      <a:alpha val="43137"/>
                    </a:srgbClr>
                  </a:outerShdw>
                </a:effectLst>
              </a:endParaRPr>
            </a:p>
          </p:txBody>
        </p:sp>
        <p:sp>
          <p:nvSpPr>
            <p:cNvPr id="15363" name="Freeform 3"/>
            <p:cNvSpPr>
              <a:spLocks/>
            </p:cNvSpPr>
            <p:nvPr/>
          </p:nvSpPr>
          <p:spPr bwMode="auto">
            <a:xfrm>
              <a:off x="860" y="0"/>
              <a:ext cx="3397" cy="3223"/>
            </a:xfrm>
            <a:custGeom>
              <a:avLst/>
              <a:gdLst/>
              <a:ahLst/>
              <a:cxnLst>
                <a:cxn ang="0">
                  <a:pos x="370" y="0"/>
                </a:cxn>
                <a:cxn ang="0">
                  <a:pos x="3393" y="3036"/>
                </a:cxn>
                <a:cxn ang="0">
                  <a:pos x="3208" y="3222"/>
                </a:cxn>
                <a:cxn ang="0">
                  <a:pos x="0" y="0"/>
                </a:cxn>
                <a:cxn ang="0">
                  <a:pos x="370" y="0"/>
                </a:cxn>
              </a:cxnLst>
              <a:rect l="0" t="0" r="r" b="b"/>
              <a:pathLst>
                <a:path w="3394" h="3223">
                  <a:moveTo>
                    <a:pt x="370" y="0"/>
                  </a:moveTo>
                  <a:lnTo>
                    <a:pt x="3393" y="3036"/>
                  </a:lnTo>
                  <a:lnTo>
                    <a:pt x="3208" y="3222"/>
                  </a:lnTo>
                  <a:lnTo>
                    <a:pt x="0" y="0"/>
                  </a:lnTo>
                  <a:lnTo>
                    <a:pt x="37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dirty="0">
                <a:effectLst>
                  <a:outerShdw blurRad="38100" dist="38100" dir="2700000" algn="tl">
                    <a:srgbClr val="000000">
                      <a:alpha val="43137"/>
                    </a:srgbClr>
                  </a:outerShdw>
                </a:effectLst>
              </a:endParaRPr>
            </a:p>
          </p:txBody>
        </p:sp>
        <p:sp>
          <p:nvSpPr>
            <p:cNvPr id="15364" name="Freeform 4"/>
            <p:cNvSpPr>
              <a:spLocks/>
            </p:cNvSpPr>
            <p:nvPr/>
          </p:nvSpPr>
          <p:spPr bwMode="auto">
            <a:xfrm>
              <a:off x="2187" y="0"/>
              <a:ext cx="2862" cy="2556"/>
            </a:xfrm>
            <a:custGeom>
              <a:avLst/>
              <a:gdLst/>
              <a:ahLst/>
              <a:cxnLst>
                <a:cxn ang="0">
                  <a:pos x="630" y="0"/>
                </a:cxn>
                <a:cxn ang="0">
                  <a:pos x="2858" y="2238"/>
                </a:cxn>
                <a:cxn ang="0">
                  <a:pos x="2543" y="2555"/>
                </a:cxn>
                <a:cxn ang="0">
                  <a:pos x="0" y="0"/>
                </a:cxn>
                <a:cxn ang="0">
                  <a:pos x="630" y="0"/>
                </a:cxn>
              </a:cxnLst>
              <a:rect l="0" t="0" r="r" b="b"/>
              <a:pathLst>
                <a:path w="2859" h="2556">
                  <a:moveTo>
                    <a:pt x="630" y="0"/>
                  </a:moveTo>
                  <a:lnTo>
                    <a:pt x="2858" y="2238"/>
                  </a:lnTo>
                  <a:lnTo>
                    <a:pt x="2543" y="2555"/>
                  </a:lnTo>
                  <a:lnTo>
                    <a:pt x="0" y="0"/>
                  </a:lnTo>
                  <a:lnTo>
                    <a:pt x="63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dirty="0">
                <a:effectLst>
                  <a:outerShdw blurRad="38100" dist="38100" dir="2700000" algn="tl">
                    <a:srgbClr val="000000">
                      <a:alpha val="43137"/>
                    </a:srgbClr>
                  </a:outerShdw>
                </a:effectLst>
              </a:endParaRPr>
            </a:p>
          </p:txBody>
        </p:sp>
        <p:sp>
          <p:nvSpPr>
            <p:cNvPr id="15365" name="Freeform 5"/>
            <p:cNvSpPr>
              <a:spLocks/>
            </p:cNvSpPr>
            <p:nvPr/>
          </p:nvSpPr>
          <p:spPr bwMode="auto">
            <a:xfrm>
              <a:off x="3055" y="0"/>
              <a:ext cx="2286" cy="2121"/>
            </a:xfrm>
            <a:custGeom>
              <a:avLst/>
              <a:gdLst/>
              <a:ahLst/>
              <a:cxnLst>
                <a:cxn ang="0">
                  <a:pos x="0" y="0"/>
                </a:cxn>
                <a:cxn ang="0">
                  <a:pos x="2111" y="2120"/>
                </a:cxn>
                <a:cxn ang="0">
                  <a:pos x="2285" y="1945"/>
                </a:cxn>
                <a:cxn ang="0">
                  <a:pos x="348" y="0"/>
                </a:cxn>
                <a:cxn ang="0">
                  <a:pos x="0" y="0"/>
                </a:cxn>
              </a:cxnLst>
              <a:rect l="0" t="0" r="r" b="b"/>
              <a:pathLst>
                <a:path w="2286" h="2121">
                  <a:moveTo>
                    <a:pt x="0" y="0"/>
                  </a:moveTo>
                  <a:lnTo>
                    <a:pt x="2111" y="2120"/>
                  </a:lnTo>
                  <a:lnTo>
                    <a:pt x="2285" y="1945"/>
                  </a:lnTo>
                  <a:lnTo>
                    <a:pt x="348" y="0"/>
                  </a:lnTo>
                  <a:lnTo>
                    <a:pt x="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dirty="0">
                <a:effectLst>
                  <a:outerShdw blurRad="38100" dist="38100" dir="2700000" algn="tl">
                    <a:srgbClr val="000000">
                      <a:alpha val="43137"/>
                    </a:srgbClr>
                  </a:outerShdw>
                </a:effectLst>
              </a:endParaRPr>
            </a:p>
          </p:txBody>
        </p:sp>
      </p:grpSp>
      <p:sp>
        <p:nvSpPr>
          <p:cNvPr id="15367" name="Rectangle 7"/>
          <p:cNvSpPr>
            <a:spLocks noGrp="1" noChangeArrowheads="1"/>
          </p:cNvSpPr>
          <p:nvPr>
            <p:ph type="title"/>
          </p:nvPr>
        </p:nvSpPr>
        <p:spPr>
          <a:xfrm>
            <a:off x="457200" y="152400"/>
            <a:ext cx="8056563" cy="1143000"/>
          </a:xfrm>
          <a:effectLst>
            <a:outerShdw dist="53882" dir="2700000" algn="ctr" rotWithShape="0">
              <a:schemeClr val="bg2"/>
            </a:outerShdw>
          </a:effectLst>
        </p:spPr>
        <p:txBody>
          <a:bodyPr/>
          <a:lstStyle/>
          <a:p>
            <a:pPr>
              <a:defRPr/>
            </a:pPr>
            <a:r>
              <a:rPr lang="en-US" sz="3200" b="1" dirty="0" smtClean="0">
                <a:solidFill>
                  <a:srgbClr val="FFC000"/>
                </a:solidFill>
                <a:latin typeface="Tahoma" pitchFamily="34" charset="0"/>
              </a:rPr>
              <a:t>U. S. Sales Corporation Provides Our Manufacturers &amp; Exchanges</a:t>
            </a:r>
          </a:p>
        </p:txBody>
      </p:sp>
      <p:graphicFrame>
        <p:nvGraphicFramePr>
          <p:cNvPr id="15652" name="Group 292"/>
          <p:cNvGraphicFramePr>
            <a:graphicFrameLocks noGrp="1"/>
          </p:cNvGraphicFramePr>
          <p:nvPr/>
        </p:nvGraphicFramePr>
        <p:xfrm>
          <a:off x="381000" y="1447800"/>
          <a:ext cx="8153400" cy="4933952"/>
        </p:xfrm>
        <a:graphic>
          <a:graphicData uri="http://schemas.openxmlformats.org/drawingml/2006/table">
            <a:tbl>
              <a:tblPr/>
              <a:tblGrid>
                <a:gridCol w="8153400"/>
              </a:tblGrid>
              <a:tr h="533400">
                <a:tc>
                  <a:txBody>
                    <a:bodyPr/>
                    <a:lstStyle/>
                    <a:p>
                      <a:pPr marL="0" marR="0" lvl="0" indent="0" algn="l" defTabSz="914400" rtl="0" eaLnBrk="0" fontAlgn="base" latinLnBrk="0" hangingPunct="0">
                        <a:lnSpc>
                          <a:spcPct val="100000"/>
                        </a:lnSpc>
                        <a:spcBef>
                          <a:spcPct val="20000"/>
                        </a:spcBef>
                        <a:spcAft>
                          <a:spcPct val="0"/>
                        </a:spcAft>
                        <a:buClrTx/>
                        <a:buSzPct val="100000"/>
                        <a:buFontTx/>
                        <a:buChar char="•"/>
                        <a:tabLst/>
                      </a:pPr>
                      <a:r>
                        <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 Regular In-Store Service (Every 1 – 4 Weeks)</a:t>
                      </a:r>
                    </a:p>
                  </a:txBody>
                  <a:tcPr marL="182880" anchor="ctr" horzOverflow="overflow">
                    <a:lnL cap="flat">
                      <a:noFill/>
                    </a:lnL>
                    <a:lnR cap="flat">
                      <a:noFill/>
                    </a:lnR>
                    <a:lnT cap="flat">
                      <a:noFill/>
                    </a:lnT>
                    <a:lnB>
                      <a:noFill/>
                    </a:lnB>
                    <a:lnTlToBr>
                      <a:noFill/>
                    </a:lnTlToBr>
                    <a:lnBlToTr>
                      <a:noFill/>
                    </a:lnBlToTr>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tcPr>
                </a:tc>
              </a:tr>
              <a:tr h="838200">
                <a:tc>
                  <a:txBody>
                    <a:bodyPr/>
                    <a:lstStyle/>
                    <a:p>
                      <a:pPr marL="0" marR="0" lvl="0" indent="0" algn="l" defTabSz="914400" rtl="0" eaLnBrk="0" fontAlgn="base" latinLnBrk="0" hangingPunct="0">
                        <a:lnSpc>
                          <a:spcPct val="100000"/>
                        </a:lnSpc>
                        <a:spcBef>
                          <a:spcPct val="20000"/>
                        </a:spcBef>
                        <a:spcAft>
                          <a:spcPct val="0"/>
                        </a:spcAft>
                        <a:buClrTx/>
                        <a:buSzPct val="100000"/>
                        <a:buFontTx/>
                        <a:buChar char="•"/>
                        <a:tabLst/>
                      </a:pPr>
                      <a:r>
                        <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 Service Sponsored Training Seminars &amp; In-Store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  Group/Individual Product Training</a:t>
                      </a:r>
                    </a:p>
                  </a:txBody>
                  <a:tcPr marL="182880" anchor="ctr" horzOverflow="overflow">
                    <a:lnL cap="flat">
                      <a:noFill/>
                    </a:lnL>
                    <a:lnR cap="flat">
                      <a:noFill/>
                    </a:lnR>
                    <a:lnT>
                      <a:noFill/>
                    </a:lnT>
                    <a:lnB>
                      <a:noFill/>
                    </a:lnB>
                    <a:lnTlToBr>
                      <a:noFill/>
                    </a:lnTlToBr>
                    <a:lnBlToTr>
                      <a:noFill/>
                    </a:lnBlToTr>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tcPr>
                </a:tc>
              </a:tr>
              <a:tr h="487363">
                <a:tc>
                  <a:txBody>
                    <a:bodyPr/>
                    <a:lstStyle/>
                    <a:p>
                      <a:pPr marL="0" marR="0" lvl="0" indent="0" algn="l" defTabSz="914400" rtl="0" eaLnBrk="0" fontAlgn="base" latinLnBrk="0" hangingPunct="0">
                        <a:lnSpc>
                          <a:spcPct val="100000"/>
                        </a:lnSpc>
                        <a:spcBef>
                          <a:spcPct val="20000"/>
                        </a:spcBef>
                        <a:spcAft>
                          <a:spcPct val="0"/>
                        </a:spcAft>
                        <a:buClrTx/>
                        <a:buSzPct val="100000"/>
                        <a:buFontTx/>
                        <a:buChar char="•"/>
                        <a:tabLst/>
                      </a:pPr>
                      <a:r>
                        <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 In-Store Merchandising / POG Implementation &amp;  Maintenance</a:t>
                      </a:r>
                    </a:p>
                  </a:txBody>
                  <a:tcPr marL="182880" anchor="ctr" horzOverflow="overflow">
                    <a:lnL cap="flat">
                      <a:noFill/>
                    </a:lnL>
                    <a:lnR cap="flat">
                      <a:noFill/>
                    </a:lnR>
                    <a:lnT>
                      <a:noFill/>
                    </a:lnT>
                    <a:lnB>
                      <a:noFill/>
                    </a:lnB>
                    <a:lnTlToBr>
                      <a:noFill/>
                    </a:lnTlToBr>
                    <a:lnBlToTr>
                      <a:noFill/>
                    </a:lnBlToTr>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tcPr>
                </a:tc>
              </a:tr>
              <a:tr h="760413">
                <a:tc>
                  <a:txBody>
                    <a:bodyPr/>
                    <a:lstStyle/>
                    <a:p>
                      <a:pPr marL="0" marR="0" lvl="0" indent="0" algn="l" defTabSz="914400" rtl="0" eaLnBrk="0" fontAlgn="base" latinLnBrk="0" hangingPunct="0">
                        <a:lnSpc>
                          <a:spcPct val="100000"/>
                        </a:lnSpc>
                        <a:spcBef>
                          <a:spcPct val="20000"/>
                        </a:spcBef>
                        <a:spcAft>
                          <a:spcPct val="0"/>
                        </a:spcAft>
                        <a:buClrTx/>
                        <a:buSzPct val="100000"/>
                        <a:buFontTx/>
                        <a:buChar char="•"/>
                        <a:tabLst/>
                      </a:pPr>
                      <a:r>
                        <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 In-Store Servicing of All Direct Store &amp; Warehouse (D.C.)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  Supported Programs</a:t>
                      </a:r>
                    </a:p>
                  </a:txBody>
                  <a:tcPr marL="182880" anchor="ctr" horzOverflow="overflow">
                    <a:lnL cap="flat">
                      <a:noFill/>
                    </a:lnL>
                    <a:lnR cap="flat">
                      <a:noFill/>
                    </a:lnR>
                    <a:lnT>
                      <a:noFill/>
                    </a:lnT>
                    <a:lnB>
                      <a:noFill/>
                    </a:lnB>
                    <a:lnTlToBr>
                      <a:noFill/>
                    </a:lnTlToBr>
                    <a:lnBlToTr>
                      <a:noFill/>
                    </a:lnBlToTr>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tcPr>
                </a:tc>
              </a:tr>
              <a:tr h="760413">
                <a:tc>
                  <a:txBody>
                    <a:bodyPr/>
                    <a:lstStyle/>
                    <a:p>
                      <a:pPr marL="0" marR="0" lvl="0" indent="0" algn="l" defTabSz="914400" rtl="0" eaLnBrk="0" fontAlgn="base" latinLnBrk="0" hangingPunct="0">
                        <a:lnSpc>
                          <a:spcPct val="100000"/>
                        </a:lnSpc>
                        <a:spcBef>
                          <a:spcPct val="20000"/>
                        </a:spcBef>
                        <a:spcAft>
                          <a:spcPct val="0"/>
                        </a:spcAft>
                        <a:buClrTx/>
                        <a:buSzPct val="100000"/>
                        <a:buFontTx/>
                        <a:buChar char="•"/>
                        <a:tabLst/>
                      </a:pPr>
                      <a:r>
                        <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 Management Audits for Warehouse &amp; Direct Store Delivery </a:t>
                      </a:r>
                    </a:p>
                    <a:p>
                      <a:pPr marL="0" marR="0" lvl="0" indent="0" algn="l" defTabSz="914400" rtl="0" eaLnBrk="0" fontAlgn="base" latinLnBrk="0" hangingPunct="0">
                        <a:lnSpc>
                          <a:spcPct val="100000"/>
                        </a:lnSpc>
                        <a:spcBef>
                          <a:spcPct val="20000"/>
                        </a:spcBef>
                        <a:spcAft>
                          <a:spcPct val="0"/>
                        </a:spcAft>
                        <a:buClrTx/>
                        <a:buSzPct val="100000"/>
                        <a:buFontTx/>
                        <a:buNone/>
                        <a:tabLst/>
                      </a:pPr>
                      <a:r>
                        <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  Programs</a:t>
                      </a:r>
                      <a:endPar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imes New Roman" pitchFamily="18" charset="0"/>
                      </a:endParaRPr>
                    </a:p>
                  </a:txBody>
                  <a:tcPr marL="182880" anchor="ctr" horzOverflow="overflow">
                    <a:lnL cap="flat">
                      <a:noFill/>
                    </a:lnL>
                    <a:lnR cap="flat">
                      <a:noFill/>
                    </a:lnR>
                    <a:lnT>
                      <a:noFill/>
                    </a:lnT>
                    <a:lnB>
                      <a:noFill/>
                    </a:lnB>
                    <a:lnTlToBr>
                      <a:noFill/>
                    </a:lnTlToBr>
                    <a:lnBlToTr>
                      <a:noFill/>
                    </a:lnBlToTr>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tcPr>
                </a:tc>
              </a:tr>
              <a:tr h="539750">
                <a:tc>
                  <a:txBody>
                    <a:bodyPr/>
                    <a:lstStyle/>
                    <a:p>
                      <a:pPr marL="0" marR="0" lvl="0" indent="0" algn="l" defTabSz="914400" rtl="0" eaLnBrk="0" fontAlgn="base" latinLnBrk="0" hangingPunct="0">
                        <a:lnSpc>
                          <a:spcPct val="100000"/>
                        </a:lnSpc>
                        <a:spcBef>
                          <a:spcPct val="20000"/>
                        </a:spcBef>
                        <a:spcAft>
                          <a:spcPct val="0"/>
                        </a:spcAft>
                        <a:buClrTx/>
                        <a:buSzPct val="100000"/>
                        <a:buFontTx/>
                        <a:buChar char="•"/>
                        <a:tabLst/>
                      </a:pPr>
                      <a:r>
                        <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 On-Floor Product Demonstration Support &amp; Direct Consumer Sales</a:t>
                      </a:r>
                      <a:endPar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imes New Roman" pitchFamily="18" charset="0"/>
                      </a:endParaRPr>
                    </a:p>
                  </a:txBody>
                  <a:tcPr marL="182880" anchor="ctr" horzOverflow="overflow">
                    <a:lnL cap="flat">
                      <a:noFill/>
                    </a:lnL>
                    <a:lnR cap="flat">
                      <a:noFill/>
                    </a:lnR>
                    <a:lnT>
                      <a:noFill/>
                    </a:lnT>
                    <a:lnB>
                      <a:noFill/>
                    </a:lnB>
                    <a:lnTlToBr>
                      <a:noFill/>
                    </a:lnTlToBr>
                    <a:lnBlToTr>
                      <a:noFill/>
                    </a:lnBlToTr>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tcPr>
                </a:tc>
              </a:tr>
              <a:tr h="522288">
                <a:tc>
                  <a:txBody>
                    <a:bodyPr/>
                    <a:lstStyle/>
                    <a:p>
                      <a:pPr marL="0" marR="0" lvl="0" indent="0" algn="l" defTabSz="914400" rtl="0" eaLnBrk="0" fontAlgn="base" latinLnBrk="0" hangingPunct="0">
                        <a:lnSpc>
                          <a:spcPct val="100000"/>
                        </a:lnSpc>
                        <a:spcBef>
                          <a:spcPct val="20000"/>
                        </a:spcBef>
                        <a:spcAft>
                          <a:spcPct val="0"/>
                        </a:spcAft>
                        <a:buClrTx/>
                        <a:buSzPct val="100000"/>
                        <a:buFontTx/>
                        <a:buChar char="•"/>
                        <a:tabLst/>
                      </a:pPr>
                      <a:r>
                        <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 Hands On Servicing</a:t>
                      </a:r>
                    </a:p>
                  </a:txBody>
                  <a:tcPr marL="182880" anchor="ctr" horzOverflow="overflow">
                    <a:lnL cap="flat">
                      <a:noFill/>
                    </a:lnL>
                    <a:lnR cap="flat">
                      <a:noFill/>
                    </a:lnR>
                    <a:lnT>
                      <a:noFill/>
                    </a:lnT>
                    <a:lnB>
                      <a:noFill/>
                    </a:lnB>
                    <a:lnTlToBr>
                      <a:noFill/>
                    </a:lnTlToBr>
                    <a:lnBlToTr>
                      <a:noFill/>
                    </a:lnBlToTr>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tcPr>
                </a:tc>
              </a:tr>
              <a:tr h="492125">
                <a:tc>
                  <a:txBody>
                    <a:bodyPr/>
                    <a:lstStyle/>
                    <a:p>
                      <a:pPr marL="0" marR="0" lvl="0" indent="0" algn="l" defTabSz="914400" rtl="0" eaLnBrk="0" fontAlgn="base" latinLnBrk="0" hangingPunct="0">
                        <a:lnSpc>
                          <a:spcPct val="100000"/>
                        </a:lnSpc>
                        <a:spcBef>
                          <a:spcPct val="20000"/>
                        </a:spcBef>
                        <a:spcAft>
                          <a:spcPct val="0"/>
                        </a:spcAft>
                        <a:buClrTx/>
                        <a:buSzPct val="100000"/>
                        <a:buFontTx/>
                        <a:buChar char="•"/>
                        <a:tabLst/>
                      </a:pPr>
                      <a:r>
                        <a:rPr kumimoji="0" lang="en-US" sz="1800" b="1" i="0" u="none" strike="noStrike" cap="none" normalizeH="0" baseline="0" dirty="0" smtClean="0">
                          <a:ln>
                            <a:noFill/>
                          </a:ln>
                          <a:solidFill>
                            <a:schemeClr val="tx1"/>
                          </a:solidFill>
                          <a:effectLst>
                            <a:outerShdw blurRad="38100" dist="38100" dir="2700000" algn="tl">
                              <a:srgbClr val="000000"/>
                            </a:outerShdw>
                          </a:effectLst>
                          <a:latin typeface="Tahoma" pitchFamily="34" charset="0"/>
                        </a:rPr>
                        <a:t> Validation of All Return Authorization Requests</a:t>
                      </a:r>
                    </a:p>
                  </a:txBody>
                  <a:tcPr marL="182880" anchor="ctr" horzOverflow="overflow">
                    <a:lnL cap="flat">
                      <a:noFill/>
                    </a:lnL>
                    <a:lnR cap="flat">
                      <a:noFill/>
                    </a:lnR>
                    <a:lnT>
                      <a:noFill/>
                    </a:lnT>
                    <a:lnB cap="flat">
                      <a:noFill/>
                    </a:lnB>
                    <a:lnTlToBr>
                      <a:noFill/>
                    </a:lnTlToBr>
                    <a:lnBlToTr>
                      <a:noFill/>
                    </a:lnBlToTr>
                    <a:gradFill flip="none" rotWithShape="1">
                      <a:gsLst>
                        <a:gs pos="0">
                          <a:schemeClr val="bg2">
                            <a:lumMod val="60000"/>
                            <a:lumOff val="40000"/>
                            <a:shade val="30000"/>
                            <a:satMod val="115000"/>
                          </a:schemeClr>
                        </a:gs>
                        <a:gs pos="50000">
                          <a:schemeClr val="bg2">
                            <a:lumMod val="60000"/>
                            <a:lumOff val="40000"/>
                            <a:shade val="67500"/>
                            <a:satMod val="115000"/>
                          </a:schemeClr>
                        </a:gs>
                        <a:gs pos="100000">
                          <a:schemeClr val="bg2">
                            <a:lumMod val="60000"/>
                            <a:lumOff val="40000"/>
                            <a:shade val="100000"/>
                            <a:satMod val="115000"/>
                          </a:schemeClr>
                        </a:gs>
                      </a:gsLst>
                      <a:lin ang="16200000" scaled="1"/>
                      <a:tileRect/>
                    </a:gradFill>
                  </a:tcPr>
                </a:tc>
              </a:tr>
            </a:tbl>
          </a:graphicData>
        </a:graphic>
      </p:graphicFrame>
    </p:spTree>
  </p:cSld>
  <p:clrMapOvr>
    <a:masterClrMapping/>
  </p:clrMapOvr>
  <p:transition spd="slow" advTm="20000">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15652"/>
                                        </p:tgtEl>
                                        <p:attrNameLst>
                                          <p:attrName>style.visibility</p:attrName>
                                        </p:attrNameLst>
                                      </p:cBhvr>
                                      <p:to>
                                        <p:strVal val="visible"/>
                                      </p:to>
                                    </p:set>
                                    <p:animEffect transition="in" filter="checkerboard(down)">
                                      <p:cBhvr>
                                        <p:cTn id="7" dur="500"/>
                                        <p:tgtEl>
                                          <p:spTgt spid="15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91" name="Rectangle 7"/>
          <p:cNvSpPr>
            <a:spLocks noGrp="1" noChangeArrowheads="1"/>
          </p:cNvSpPr>
          <p:nvPr>
            <p:ph type="title"/>
          </p:nvPr>
        </p:nvSpPr>
        <p:spPr>
          <a:xfrm>
            <a:off x="152400" y="304800"/>
            <a:ext cx="8534400" cy="1143000"/>
          </a:xfrm>
          <a:effectLst>
            <a:outerShdw dist="53882" dir="2700000" algn="ctr" rotWithShape="0">
              <a:schemeClr val="bg2"/>
            </a:outerShdw>
          </a:effectLst>
        </p:spPr>
        <p:txBody>
          <a:bodyPr/>
          <a:lstStyle/>
          <a:p>
            <a:pPr>
              <a:defRPr/>
            </a:pPr>
            <a:r>
              <a:rPr lang="en-US" sz="3600" b="1" dirty="0" smtClean="0">
                <a:solidFill>
                  <a:srgbClr val="FFC000"/>
                </a:solidFill>
                <a:latin typeface="Tahoma" pitchFamily="34" charset="0"/>
              </a:rPr>
              <a:t>U. S. Sales Corporation Provides Administrative Support </a:t>
            </a:r>
          </a:p>
        </p:txBody>
      </p:sp>
      <p:sp>
        <p:nvSpPr>
          <p:cNvPr id="16426" name="_s16520"/>
          <p:cNvSpPr>
            <a:spLocks noChangeArrowheads="1"/>
          </p:cNvSpPr>
          <p:nvPr/>
        </p:nvSpPr>
        <p:spPr bwMode="auto">
          <a:xfrm>
            <a:off x="2438400" y="1676400"/>
            <a:ext cx="4065588" cy="609600"/>
          </a:xfrm>
          <a:prstGeom prst="rect">
            <a:avLst/>
          </a:prstGeom>
          <a:noFill/>
          <a:ln w="9525">
            <a:noFill/>
            <a:miter lim="800000"/>
            <a:headEnd/>
            <a:tailEnd/>
          </a:ln>
          <a:effectLst>
            <a:outerShdw dist="45791" dir="3378596" algn="ctr" rotWithShape="0">
              <a:schemeClr val="bg2"/>
            </a:outerShdw>
          </a:effectLst>
        </p:spPr>
        <p:txBody>
          <a:bodyPr wrap="none" lIns="90488" tIns="44450" rIns="90488" bIns="44450" anchor="ctr"/>
          <a:lstStyle/>
          <a:p>
            <a:pPr>
              <a:defRPr/>
            </a:pPr>
            <a:r>
              <a:rPr lang="en-US" sz="2000" dirty="0">
                <a:effectLst>
                  <a:outerShdw blurRad="38100" dist="38100" dir="2700000" algn="tl">
                    <a:srgbClr val="000000"/>
                  </a:outerShdw>
                </a:effectLst>
              </a:rPr>
              <a:t> Order Verification / Processing</a:t>
            </a:r>
          </a:p>
          <a:p>
            <a:pPr>
              <a:buFontTx/>
              <a:buNone/>
              <a:defRPr/>
            </a:pPr>
            <a:r>
              <a:rPr lang="en-US" sz="2000" dirty="0">
                <a:effectLst>
                  <a:outerShdw blurRad="38100" dist="38100" dir="2700000" algn="tl">
                    <a:srgbClr val="000000"/>
                  </a:outerShdw>
                </a:effectLst>
              </a:rPr>
              <a:t>Vs. Established Sales Plan</a:t>
            </a:r>
          </a:p>
        </p:txBody>
      </p:sp>
      <p:grpSp>
        <p:nvGrpSpPr>
          <p:cNvPr id="37893" name="Group 55"/>
          <p:cNvGrpSpPr>
            <a:grpSpLocks/>
          </p:cNvGrpSpPr>
          <p:nvPr/>
        </p:nvGrpSpPr>
        <p:grpSpPr bwMode="auto">
          <a:xfrm>
            <a:off x="2955925" y="2514600"/>
            <a:ext cx="2757488" cy="3016250"/>
            <a:chOff x="1920" y="1680"/>
            <a:chExt cx="1790" cy="1900"/>
          </a:xfrm>
        </p:grpSpPr>
        <p:sp>
          <p:nvSpPr>
            <p:cNvPr id="16428" name="_s16524"/>
            <p:cNvSpPr>
              <a:spLocks noChangeArrowheads="1" noTextEdit="1"/>
            </p:cNvSpPr>
            <p:nvPr/>
          </p:nvSpPr>
          <p:spPr bwMode="auto">
            <a:xfrm>
              <a:off x="2274" y="1680"/>
              <a:ext cx="1081" cy="1080"/>
            </a:xfrm>
            <a:prstGeom prst="ellipse">
              <a:avLst/>
            </a:prstGeom>
            <a:solidFill>
              <a:srgbClr val="FCFC06">
                <a:alpha val="50000"/>
              </a:srgbClr>
            </a:solidFill>
            <a:ln w="4699">
              <a:solidFill>
                <a:schemeClr val="tx2"/>
              </a:solidFill>
              <a:round/>
              <a:headEnd/>
              <a:tailEnd/>
            </a:ln>
          </p:spPr>
          <p:txBody>
            <a:bodyPr wrap="none" lIns="90488" tIns="44450" rIns="90488" bIns="44450" anchor="ctr"/>
            <a:lstStyle/>
            <a:p>
              <a:pPr>
                <a:defRPr/>
              </a:pPr>
              <a:endParaRPr lang="en-US" dirty="0">
                <a:effectLst>
                  <a:outerShdw blurRad="38100" dist="38100" dir="2700000" algn="tl">
                    <a:srgbClr val="000000">
                      <a:alpha val="43137"/>
                    </a:srgbClr>
                  </a:outerShdw>
                </a:effectLst>
              </a:endParaRPr>
            </a:p>
          </p:txBody>
        </p:sp>
        <p:sp>
          <p:nvSpPr>
            <p:cNvPr id="16429" name="_s16525"/>
            <p:cNvSpPr>
              <a:spLocks noChangeArrowheads="1" noTextEdit="1"/>
            </p:cNvSpPr>
            <p:nvPr/>
          </p:nvSpPr>
          <p:spPr bwMode="auto">
            <a:xfrm>
              <a:off x="2630" y="1885"/>
              <a:ext cx="1080" cy="1080"/>
            </a:xfrm>
            <a:prstGeom prst="ellipse">
              <a:avLst/>
            </a:prstGeom>
            <a:solidFill>
              <a:schemeClr val="hlink">
                <a:alpha val="50000"/>
              </a:schemeClr>
            </a:solidFill>
            <a:ln w="4670">
              <a:solidFill>
                <a:schemeClr val="hlink"/>
              </a:solidFill>
              <a:round/>
              <a:headEnd/>
              <a:tailEnd/>
            </a:ln>
          </p:spPr>
          <p:txBody>
            <a:bodyPr wrap="none" lIns="90488" tIns="44450" rIns="90488" bIns="44450" anchor="ctr"/>
            <a:lstStyle/>
            <a:p>
              <a:pPr>
                <a:defRPr/>
              </a:pPr>
              <a:endParaRPr lang="en-US" dirty="0">
                <a:effectLst>
                  <a:outerShdw blurRad="38100" dist="38100" dir="2700000" algn="tl">
                    <a:srgbClr val="000000">
                      <a:alpha val="43137"/>
                    </a:srgbClr>
                  </a:outerShdw>
                </a:effectLst>
              </a:endParaRPr>
            </a:p>
          </p:txBody>
        </p:sp>
        <p:sp>
          <p:nvSpPr>
            <p:cNvPr id="16430" name="_s16526"/>
            <p:cNvSpPr>
              <a:spLocks noChangeArrowheads="1" noTextEdit="1"/>
            </p:cNvSpPr>
            <p:nvPr/>
          </p:nvSpPr>
          <p:spPr bwMode="auto">
            <a:xfrm>
              <a:off x="2630" y="2295"/>
              <a:ext cx="1080" cy="1080"/>
            </a:xfrm>
            <a:prstGeom prst="ellipse">
              <a:avLst/>
            </a:prstGeom>
            <a:solidFill>
              <a:schemeClr val="folHlink">
                <a:alpha val="50000"/>
              </a:schemeClr>
            </a:solidFill>
            <a:ln w="4670">
              <a:solidFill>
                <a:schemeClr val="folHlink"/>
              </a:solidFill>
              <a:round/>
              <a:headEnd/>
              <a:tailEnd/>
            </a:ln>
          </p:spPr>
          <p:txBody>
            <a:bodyPr wrap="none" lIns="90488" tIns="44450" rIns="90488" bIns="44450" anchor="ctr"/>
            <a:lstStyle/>
            <a:p>
              <a:pPr>
                <a:defRPr/>
              </a:pPr>
              <a:endParaRPr lang="en-US" dirty="0">
                <a:effectLst>
                  <a:outerShdw blurRad="38100" dist="38100" dir="2700000" algn="tl">
                    <a:srgbClr val="000000">
                      <a:alpha val="43137"/>
                    </a:srgbClr>
                  </a:outerShdw>
                </a:effectLst>
              </a:endParaRPr>
            </a:p>
          </p:txBody>
        </p:sp>
        <p:sp>
          <p:nvSpPr>
            <p:cNvPr id="16431" name="_s16527"/>
            <p:cNvSpPr>
              <a:spLocks noChangeArrowheads="1" noTextEdit="1"/>
            </p:cNvSpPr>
            <p:nvPr/>
          </p:nvSpPr>
          <p:spPr bwMode="auto">
            <a:xfrm>
              <a:off x="2274" y="2500"/>
              <a:ext cx="1081" cy="1080"/>
            </a:xfrm>
            <a:prstGeom prst="ellipse">
              <a:avLst/>
            </a:prstGeom>
            <a:solidFill>
              <a:schemeClr val="bg2">
                <a:alpha val="50000"/>
              </a:schemeClr>
            </a:solidFill>
            <a:ln w="4670">
              <a:solidFill>
                <a:schemeClr val="bg2"/>
              </a:solidFill>
              <a:round/>
              <a:headEnd/>
              <a:tailEnd/>
            </a:ln>
          </p:spPr>
          <p:txBody>
            <a:bodyPr wrap="none" lIns="90488" tIns="44450" rIns="90488" bIns="44450" anchor="ctr"/>
            <a:lstStyle/>
            <a:p>
              <a:pPr>
                <a:defRPr/>
              </a:pPr>
              <a:endParaRPr lang="en-US" dirty="0">
                <a:effectLst>
                  <a:outerShdw blurRad="38100" dist="38100" dir="2700000" algn="tl">
                    <a:srgbClr val="000000">
                      <a:alpha val="43137"/>
                    </a:srgbClr>
                  </a:outerShdw>
                </a:effectLst>
              </a:endParaRPr>
            </a:p>
          </p:txBody>
        </p:sp>
        <p:sp>
          <p:nvSpPr>
            <p:cNvPr id="16432" name="_s16528"/>
            <p:cNvSpPr>
              <a:spLocks noChangeArrowheads="1" noTextEdit="1"/>
            </p:cNvSpPr>
            <p:nvPr/>
          </p:nvSpPr>
          <p:spPr bwMode="auto">
            <a:xfrm>
              <a:off x="1920" y="2295"/>
              <a:ext cx="1080" cy="1080"/>
            </a:xfrm>
            <a:prstGeom prst="ellipse">
              <a:avLst/>
            </a:prstGeom>
            <a:solidFill>
              <a:schemeClr val="accent1">
                <a:alpha val="50000"/>
              </a:schemeClr>
            </a:solidFill>
            <a:ln w="4670">
              <a:solidFill>
                <a:schemeClr val="accent1"/>
              </a:solidFill>
              <a:round/>
              <a:headEnd/>
              <a:tailEnd/>
            </a:ln>
          </p:spPr>
          <p:txBody>
            <a:bodyPr wrap="none" lIns="90488" tIns="44450" rIns="90488" bIns="44450" anchor="ctr"/>
            <a:lstStyle/>
            <a:p>
              <a:pPr>
                <a:defRPr/>
              </a:pPr>
              <a:endParaRPr lang="en-US" dirty="0">
                <a:effectLst>
                  <a:outerShdw blurRad="38100" dist="38100" dir="2700000" algn="tl">
                    <a:srgbClr val="000000">
                      <a:alpha val="43137"/>
                    </a:srgbClr>
                  </a:outerShdw>
                </a:effectLst>
              </a:endParaRPr>
            </a:p>
          </p:txBody>
        </p:sp>
        <p:sp>
          <p:nvSpPr>
            <p:cNvPr id="16433" name="_s16529"/>
            <p:cNvSpPr>
              <a:spLocks noChangeArrowheads="1" noTextEdit="1"/>
            </p:cNvSpPr>
            <p:nvPr/>
          </p:nvSpPr>
          <p:spPr bwMode="auto">
            <a:xfrm>
              <a:off x="1920" y="1885"/>
              <a:ext cx="1080" cy="1080"/>
            </a:xfrm>
            <a:prstGeom prst="ellipse">
              <a:avLst/>
            </a:prstGeom>
            <a:solidFill>
              <a:schemeClr val="accent2">
                <a:alpha val="50000"/>
              </a:schemeClr>
            </a:solidFill>
            <a:ln w="4670">
              <a:solidFill>
                <a:schemeClr val="accent2"/>
              </a:solidFill>
              <a:round/>
              <a:headEnd/>
              <a:tailEnd/>
            </a:ln>
          </p:spPr>
          <p:txBody>
            <a:bodyPr wrap="none" lIns="90488" tIns="44450" rIns="90488" bIns="44450" anchor="ctr"/>
            <a:lstStyle/>
            <a:p>
              <a:pPr>
                <a:defRPr/>
              </a:pPr>
              <a:endParaRPr lang="en-US" dirty="0">
                <a:effectLst>
                  <a:outerShdw blurRad="38100" dist="38100" dir="2700000" algn="tl">
                    <a:srgbClr val="000000">
                      <a:alpha val="43137"/>
                    </a:srgbClr>
                  </a:outerShdw>
                </a:effectLst>
              </a:endParaRPr>
            </a:p>
          </p:txBody>
        </p:sp>
      </p:grpSp>
      <p:sp>
        <p:nvSpPr>
          <p:cNvPr id="16434" name="_s16520"/>
          <p:cNvSpPr>
            <a:spLocks noChangeArrowheads="1"/>
          </p:cNvSpPr>
          <p:nvPr/>
        </p:nvSpPr>
        <p:spPr bwMode="auto">
          <a:xfrm>
            <a:off x="517525" y="2590800"/>
            <a:ext cx="2586038" cy="838200"/>
          </a:xfrm>
          <a:prstGeom prst="rect">
            <a:avLst/>
          </a:prstGeom>
          <a:noFill/>
          <a:ln w="9525">
            <a:noFill/>
            <a:miter lim="800000"/>
            <a:headEnd/>
            <a:tailEnd/>
          </a:ln>
          <a:effectLst>
            <a:outerShdw dist="45791" dir="3378596" algn="ctr" rotWithShape="0">
              <a:schemeClr val="bg2"/>
            </a:outerShdw>
          </a:effectLst>
        </p:spPr>
        <p:txBody>
          <a:bodyPr wrap="none" lIns="90488" tIns="44450" rIns="90488" bIns="44450" anchor="ctr"/>
          <a:lstStyle/>
          <a:p>
            <a:pPr>
              <a:defRPr/>
            </a:pPr>
            <a:r>
              <a:rPr lang="en-US" sz="2000" dirty="0">
                <a:effectLst>
                  <a:outerShdw blurRad="38100" dist="38100" dir="2700000" algn="tl">
                    <a:srgbClr val="000000"/>
                  </a:outerShdw>
                </a:effectLst>
              </a:rPr>
              <a:t> Database Order </a:t>
            </a:r>
          </a:p>
          <a:p>
            <a:pPr>
              <a:buFontTx/>
              <a:buNone/>
              <a:defRPr/>
            </a:pPr>
            <a:r>
              <a:rPr lang="en-US" sz="2000" dirty="0">
                <a:effectLst>
                  <a:outerShdw blurRad="38100" dist="38100" dir="2700000" algn="tl">
                    <a:srgbClr val="000000"/>
                  </a:outerShdw>
                </a:effectLst>
              </a:rPr>
              <a:t>&amp; Shipment</a:t>
            </a:r>
          </a:p>
          <a:p>
            <a:pPr>
              <a:buFontTx/>
              <a:buNone/>
              <a:defRPr/>
            </a:pPr>
            <a:r>
              <a:rPr lang="en-US" sz="2000" dirty="0">
                <a:effectLst>
                  <a:outerShdw blurRad="38100" dist="38100" dir="2700000" algn="tl">
                    <a:srgbClr val="000000"/>
                  </a:outerShdw>
                </a:effectLst>
              </a:rPr>
              <a:t>Tracking</a:t>
            </a:r>
          </a:p>
        </p:txBody>
      </p:sp>
      <p:sp>
        <p:nvSpPr>
          <p:cNvPr id="16435" name="_s16520"/>
          <p:cNvSpPr>
            <a:spLocks noChangeArrowheads="1"/>
          </p:cNvSpPr>
          <p:nvPr/>
        </p:nvSpPr>
        <p:spPr bwMode="auto">
          <a:xfrm>
            <a:off x="5765800" y="2514600"/>
            <a:ext cx="2660650" cy="914400"/>
          </a:xfrm>
          <a:prstGeom prst="rect">
            <a:avLst/>
          </a:prstGeom>
          <a:noFill/>
          <a:ln w="9525">
            <a:noFill/>
            <a:miter lim="800000"/>
            <a:headEnd/>
            <a:tailEnd/>
          </a:ln>
          <a:effectLst>
            <a:outerShdw dist="45791" dir="3378596" algn="ctr" rotWithShape="0">
              <a:schemeClr val="bg2"/>
            </a:outerShdw>
          </a:effectLst>
        </p:spPr>
        <p:txBody>
          <a:bodyPr wrap="none" lIns="90488" tIns="44450" rIns="90488" bIns="44450" anchor="ctr"/>
          <a:lstStyle/>
          <a:p>
            <a:pPr>
              <a:defRPr/>
            </a:pPr>
            <a:r>
              <a:rPr lang="en-US" sz="2000" dirty="0">
                <a:effectLst>
                  <a:outerShdw blurRad="38100" dist="38100" dir="2700000" algn="tl">
                    <a:srgbClr val="000000"/>
                  </a:outerShdw>
                </a:effectLst>
              </a:rPr>
              <a:t> Management</a:t>
            </a:r>
          </a:p>
          <a:p>
            <a:pPr>
              <a:buFontTx/>
              <a:buNone/>
              <a:defRPr/>
            </a:pPr>
            <a:r>
              <a:rPr lang="en-US" sz="2000" dirty="0">
                <a:effectLst>
                  <a:outerShdw blurRad="38100" dist="38100" dir="2700000" algn="tl">
                    <a:srgbClr val="000000"/>
                  </a:outerShdw>
                </a:effectLst>
              </a:rPr>
              <a:t>of Co-Op</a:t>
            </a:r>
          </a:p>
          <a:p>
            <a:pPr>
              <a:buFontTx/>
              <a:buNone/>
              <a:defRPr/>
            </a:pPr>
            <a:r>
              <a:rPr lang="en-US" sz="2000" dirty="0">
                <a:effectLst>
                  <a:outerShdw blurRad="38100" dist="38100" dir="2700000" algn="tl">
                    <a:srgbClr val="000000"/>
                  </a:outerShdw>
                </a:effectLst>
              </a:rPr>
              <a:t>Funding &amp; Accruals</a:t>
            </a:r>
          </a:p>
        </p:txBody>
      </p:sp>
      <p:sp>
        <p:nvSpPr>
          <p:cNvPr id="16436" name="_s16520"/>
          <p:cNvSpPr>
            <a:spLocks noChangeArrowheads="1"/>
          </p:cNvSpPr>
          <p:nvPr/>
        </p:nvSpPr>
        <p:spPr bwMode="auto">
          <a:xfrm>
            <a:off x="5691188" y="4191000"/>
            <a:ext cx="2660650" cy="838200"/>
          </a:xfrm>
          <a:prstGeom prst="rect">
            <a:avLst/>
          </a:prstGeom>
          <a:noFill/>
          <a:ln w="9525">
            <a:noFill/>
            <a:miter lim="800000"/>
            <a:headEnd/>
            <a:tailEnd/>
          </a:ln>
          <a:effectLst>
            <a:outerShdw dist="45791" dir="3378596" algn="ctr" rotWithShape="0">
              <a:schemeClr val="bg2"/>
            </a:outerShdw>
          </a:effectLst>
        </p:spPr>
        <p:txBody>
          <a:bodyPr wrap="none" lIns="90488" tIns="44450" rIns="90488" bIns="44450" anchor="ctr"/>
          <a:lstStyle/>
          <a:p>
            <a:pPr>
              <a:defRPr/>
            </a:pPr>
            <a:r>
              <a:rPr lang="en-US" sz="2000" dirty="0">
                <a:effectLst>
                  <a:outerShdw blurRad="38100" dist="38100" dir="2700000" algn="tl">
                    <a:srgbClr val="000000"/>
                  </a:outerShdw>
                </a:effectLst>
              </a:rPr>
              <a:t> Management of </a:t>
            </a:r>
          </a:p>
          <a:p>
            <a:pPr>
              <a:buFontTx/>
              <a:buNone/>
              <a:defRPr/>
            </a:pPr>
            <a:r>
              <a:rPr lang="en-US" sz="2000" dirty="0">
                <a:effectLst>
                  <a:outerShdw blurRad="38100" dist="38100" dir="2700000" algn="tl">
                    <a:srgbClr val="000000"/>
                  </a:outerShdw>
                </a:effectLst>
              </a:rPr>
              <a:t>Demonstration</a:t>
            </a:r>
          </a:p>
          <a:p>
            <a:pPr>
              <a:buFontTx/>
              <a:buNone/>
              <a:defRPr/>
            </a:pPr>
            <a:r>
              <a:rPr lang="en-US" sz="2000" dirty="0">
                <a:effectLst>
                  <a:outerShdw blurRad="38100" dist="38100" dir="2700000" algn="tl">
                    <a:srgbClr val="000000"/>
                  </a:outerShdw>
                </a:effectLst>
              </a:rPr>
              <a:t>Funding Allowances</a:t>
            </a:r>
          </a:p>
        </p:txBody>
      </p:sp>
      <p:sp>
        <p:nvSpPr>
          <p:cNvPr id="16437" name="_s16520"/>
          <p:cNvSpPr>
            <a:spLocks noChangeArrowheads="1"/>
          </p:cNvSpPr>
          <p:nvPr/>
        </p:nvSpPr>
        <p:spPr bwMode="auto">
          <a:xfrm>
            <a:off x="295275" y="4038600"/>
            <a:ext cx="2660650" cy="1143000"/>
          </a:xfrm>
          <a:prstGeom prst="rect">
            <a:avLst/>
          </a:prstGeom>
          <a:noFill/>
          <a:ln w="9525">
            <a:noFill/>
            <a:miter lim="800000"/>
            <a:headEnd/>
            <a:tailEnd/>
          </a:ln>
          <a:effectLst>
            <a:outerShdw dist="45791" dir="3378596" algn="ctr" rotWithShape="0">
              <a:schemeClr val="bg2"/>
            </a:outerShdw>
          </a:effectLst>
        </p:spPr>
        <p:txBody>
          <a:bodyPr wrap="none" lIns="90488" tIns="44450" rIns="90488" bIns="44450" anchor="ctr"/>
          <a:lstStyle/>
          <a:p>
            <a:pPr>
              <a:defRPr/>
            </a:pPr>
            <a:r>
              <a:rPr lang="en-US" sz="2000" dirty="0">
                <a:effectLst>
                  <a:outerShdw blurRad="38100" dist="38100" dir="2700000" algn="tl">
                    <a:srgbClr val="000000"/>
                  </a:outerShdw>
                </a:effectLst>
              </a:rPr>
              <a:t> Provide Accounts</a:t>
            </a:r>
          </a:p>
          <a:p>
            <a:pPr>
              <a:buFontTx/>
              <a:buNone/>
              <a:defRPr/>
            </a:pPr>
            <a:r>
              <a:rPr lang="en-US" sz="2000" dirty="0">
                <a:effectLst>
                  <a:outerShdw blurRad="38100" dist="38100" dir="2700000" algn="tl">
                    <a:srgbClr val="000000"/>
                  </a:outerShdw>
                </a:effectLst>
              </a:rPr>
              <a:t>Receivable</a:t>
            </a:r>
          </a:p>
          <a:p>
            <a:pPr>
              <a:buFontTx/>
              <a:buNone/>
              <a:defRPr/>
            </a:pPr>
            <a:r>
              <a:rPr lang="en-US" sz="2000" dirty="0">
                <a:effectLst>
                  <a:outerShdw blurRad="38100" dist="38100" dir="2700000" algn="tl">
                    <a:srgbClr val="000000"/>
                  </a:outerShdw>
                </a:effectLst>
              </a:rPr>
              <a:t>Assistance</a:t>
            </a:r>
          </a:p>
        </p:txBody>
      </p:sp>
      <p:sp>
        <p:nvSpPr>
          <p:cNvPr id="16438" name="_s16520"/>
          <p:cNvSpPr>
            <a:spLocks noChangeArrowheads="1"/>
          </p:cNvSpPr>
          <p:nvPr/>
        </p:nvSpPr>
        <p:spPr bwMode="auto">
          <a:xfrm>
            <a:off x="3030538" y="5715000"/>
            <a:ext cx="2660650" cy="609600"/>
          </a:xfrm>
          <a:prstGeom prst="rect">
            <a:avLst/>
          </a:prstGeom>
          <a:noFill/>
          <a:ln w="9525">
            <a:noFill/>
            <a:miter lim="800000"/>
            <a:headEnd/>
            <a:tailEnd/>
          </a:ln>
          <a:effectLst>
            <a:outerShdw dist="45791" dir="3378596" algn="ctr" rotWithShape="0">
              <a:schemeClr val="bg2"/>
            </a:outerShdw>
          </a:effectLst>
        </p:spPr>
        <p:txBody>
          <a:bodyPr wrap="none" lIns="90488" tIns="44450" rIns="90488" bIns="44450" anchor="ctr"/>
          <a:lstStyle/>
          <a:p>
            <a:pPr>
              <a:defRPr/>
            </a:pPr>
            <a:r>
              <a:rPr lang="en-US" sz="2000" dirty="0">
                <a:effectLst>
                  <a:outerShdw blurRad="38100" dist="38100" dir="2700000" algn="tl">
                    <a:srgbClr val="000000"/>
                  </a:outerShdw>
                </a:effectLst>
              </a:rPr>
              <a:t> On-Line Order Entry</a:t>
            </a:r>
          </a:p>
          <a:p>
            <a:pPr>
              <a:buFontTx/>
              <a:buNone/>
              <a:defRPr/>
            </a:pPr>
            <a:r>
              <a:rPr lang="en-US" sz="2000" dirty="0">
                <a:effectLst>
                  <a:outerShdw blurRad="38100" dist="38100" dir="2700000" algn="tl">
                    <a:srgbClr val="000000"/>
                  </a:outerShdw>
                </a:effectLst>
              </a:rPr>
              <a:t>(If Applicable)</a:t>
            </a:r>
          </a:p>
        </p:txBody>
      </p:sp>
    </p:spTree>
  </p:cSld>
  <p:clrMapOvr>
    <a:masterClrMapping/>
  </p:clrMapOvr>
  <p:transition spd="slow" advTm="25000">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426"/>
                                        </p:tgtEl>
                                        <p:attrNameLst>
                                          <p:attrName>style.visibility</p:attrName>
                                        </p:attrNameLst>
                                      </p:cBhvr>
                                      <p:to>
                                        <p:strVal val="visible"/>
                                      </p:to>
                                    </p:set>
                                    <p:anim calcmode="lin" valueType="num">
                                      <p:cBhvr additive="base">
                                        <p:cTn id="7" dur="500" fill="hold"/>
                                        <p:tgtEl>
                                          <p:spTgt spid="16426"/>
                                        </p:tgtEl>
                                        <p:attrNameLst>
                                          <p:attrName>ppt_x</p:attrName>
                                        </p:attrNameLst>
                                      </p:cBhvr>
                                      <p:tavLst>
                                        <p:tav tm="0">
                                          <p:val>
                                            <p:strVal val="#ppt_x"/>
                                          </p:val>
                                        </p:tav>
                                        <p:tav tm="100000">
                                          <p:val>
                                            <p:strVal val="#ppt_x"/>
                                          </p:val>
                                        </p:tav>
                                      </p:tavLst>
                                    </p:anim>
                                    <p:anim calcmode="lin" valueType="num">
                                      <p:cBhvr additive="base">
                                        <p:cTn id="8" dur="500" fill="hold"/>
                                        <p:tgtEl>
                                          <p:spTgt spid="1642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6435"/>
                                        </p:tgtEl>
                                        <p:attrNameLst>
                                          <p:attrName>style.visibility</p:attrName>
                                        </p:attrNameLst>
                                      </p:cBhvr>
                                      <p:to>
                                        <p:strVal val="visible"/>
                                      </p:to>
                                    </p:set>
                                    <p:anim calcmode="lin" valueType="num">
                                      <p:cBhvr additive="base">
                                        <p:cTn id="13" dur="500" fill="hold"/>
                                        <p:tgtEl>
                                          <p:spTgt spid="16435"/>
                                        </p:tgtEl>
                                        <p:attrNameLst>
                                          <p:attrName>ppt_x</p:attrName>
                                        </p:attrNameLst>
                                      </p:cBhvr>
                                      <p:tavLst>
                                        <p:tav tm="0">
                                          <p:val>
                                            <p:strVal val="#ppt_x"/>
                                          </p:val>
                                        </p:tav>
                                        <p:tav tm="100000">
                                          <p:val>
                                            <p:strVal val="#ppt_x"/>
                                          </p:val>
                                        </p:tav>
                                      </p:tavLst>
                                    </p:anim>
                                    <p:anim calcmode="lin" valueType="num">
                                      <p:cBhvr additive="base">
                                        <p:cTn id="14" dur="500" fill="hold"/>
                                        <p:tgtEl>
                                          <p:spTgt spid="1643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6436"/>
                                        </p:tgtEl>
                                        <p:attrNameLst>
                                          <p:attrName>style.visibility</p:attrName>
                                        </p:attrNameLst>
                                      </p:cBhvr>
                                      <p:to>
                                        <p:strVal val="visible"/>
                                      </p:to>
                                    </p:set>
                                    <p:anim calcmode="lin" valueType="num">
                                      <p:cBhvr additive="base">
                                        <p:cTn id="19" dur="500" fill="hold"/>
                                        <p:tgtEl>
                                          <p:spTgt spid="16436"/>
                                        </p:tgtEl>
                                        <p:attrNameLst>
                                          <p:attrName>ppt_x</p:attrName>
                                        </p:attrNameLst>
                                      </p:cBhvr>
                                      <p:tavLst>
                                        <p:tav tm="0">
                                          <p:val>
                                            <p:strVal val="#ppt_x"/>
                                          </p:val>
                                        </p:tav>
                                        <p:tav tm="100000">
                                          <p:val>
                                            <p:strVal val="#ppt_x"/>
                                          </p:val>
                                        </p:tav>
                                      </p:tavLst>
                                    </p:anim>
                                    <p:anim calcmode="lin" valueType="num">
                                      <p:cBhvr additive="base">
                                        <p:cTn id="20" dur="500" fill="hold"/>
                                        <p:tgtEl>
                                          <p:spTgt spid="1643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6438"/>
                                        </p:tgtEl>
                                        <p:attrNameLst>
                                          <p:attrName>style.visibility</p:attrName>
                                        </p:attrNameLst>
                                      </p:cBhvr>
                                      <p:to>
                                        <p:strVal val="visible"/>
                                      </p:to>
                                    </p:set>
                                    <p:anim calcmode="lin" valueType="num">
                                      <p:cBhvr additive="base">
                                        <p:cTn id="25" dur="500" fill="hold"/>
                                        <p:tgtEl>
                                          <p:spTgt spid="16438"/>
                                        </p:tgtEl>
                                        <p:attrNameLst>
                                          <p:attrName>ppt_x</p:attrName>
                                        </p:attrNameLst>
                                      </p:cBhvr>
                                      <p:tavLst>
                                        <p:tav tm="0">
                                          <p:val>
                                            <p:strVal val="#ppt_x"/>
                                          </p:val>
                                        </p:tav>
                                        <p:tav tm="100000">
                                          <p:val>
                                            <p:strVal val="#ppt_x"/>
                                          </p:val>
                                        </p:tav>
                                      </p:tavLst>
                                    </p:anim>
                                    <p:anim calcmode="lin" valueType="num">
                                      <p:cBhvr additive="base">
                                        <p:cTn id="26" dur="500" fill="hold"/>
                                        <p:tgtEl>
                                          <p:spTgt spid="16438"/>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6437"/>
                                        </p:tgtEl>
                                        <p:attrNameLst>
                                          <p:attrName>style.visibility</p:attrName>
                                        </p:attrNameLst>
                                      </p:cBhvr>
                                      <p:to>
                                        <p:strVal val="visible"/>
                                      </p:to>
                                    </p:set>
                                    <p:anim calcmode="lin" valueType="num">
                                      <p:cBhvr additive="base">
                                        <p:cTn id="31" dur="500" fill="hold"/>
                                        <p:tgtEl>
                                          <p:spTgt spid="16437"/>
                                        </p:tgtEl>
                                        <p:attrNameLst>
                                          <p:attrName>ppt_x</p:attrName>
                                        </p:attrNameLst>
                                      </p:cBhvr>
                                      <p:tavLst>
                                        <p:tav tm="0">
                                          <p:val>
                                            <p:strVal val="#ppt_x"/>
                                          </p:val>
                                        </p:tav>
                                        <p:tav tm="100000">
                                          <p:val>
                                            <p:strVal val="#ppt_x"/>
                                          </p:val>
                                        </p:tav>
                                      </p:tavLst>
                                    </p:anim>
                                    <p:anim calcmode="lin" valueType="num">
                                      <p:cBhvr additive="base">
                                        <p:cTn id="32" dur="500" fill="hold"/>
                                        <p:tgtEl>
                                          <p:spTgt spid="1643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6434"/>
                                        </p:tgtEl>
                                        <p:attrNameLst>
                                          <p:attrName>style.visibility</p:attrName>
                                        </p:attrNameLst>
                                      </p:cBhvr>
                                      <p:to>
                                        <p:strVal val="visible"/>
                                      </p:to>
                                    </p:set>
                                    <p:anim calcmode="lin" valueType="num">
                                      <p:cBhvr additive="base">
                                        <p:cTn id="37" dur="500" fill="hold"/>
                                        <p:tgtEl>
                                          <p:spTgt spid="16434"/>
                                        </p:tgtEl>
                                        <p:attrNameLst>
                                          <p:attrName>ppt_x</p:attrName>
                                        </p:attrNameLst>
                                      </p:cBhvr>
                                      <p:tavLst>
                                        <p:tav tm="0">
                                          <p:val>
                                            <p:strVal val="#ppt_x"/>
                                          </p:val>
                                        </p:tav>
                                        <p:tav tm="100000">
                                          <p:val>
                                            <p:strVal val="#ppt_x"/>
                                          </p:val>
                                        </p:tav>
                                      </p:tavLst>
                                    </p:anim>
                                    <p:anim calcmode="lin" valueType="num">
                                      <p:cBhvr additive="base">
                                        <p:cTn id="38" dur="500" fill="hold"/>
                                        <p:tgtEl>
                                          <p:spTgt spid="164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26" grpId="0" autoUpdateAnimBg="0"/>
      <p:bldP spid="16434" grpId="0" autoUpdateAnimBg="0"/>
      <p:bldP spid="16435" grpId="0" autoUpdateAnimBg="0"/>
      <p:bldP spid="16436" grpId="0" autoUpdateAnimBg="0"/>
      <p:bldP spid="16437" grpId="0" autoUpdateAnimBg="0"/>
      <p:bldP spid="16438" grpId="0" autoUpdateAnimBg="0"/>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5" name="Rectangle 7"/>
          <p:cNvSpPr>
            <a:spLocks noGrp="1" noChangeArrowheads="1"/>
          </p:cNvSpPr>
          <p:nvPr>
            <p:ph type="title"/>
          </p:nvPr>
        </p:nvSpPr>
        <p:spPr>
          <a:xfrm>
            <a:off x="319881" y="0"/>
            <a:ext cx="8351838" cy="1143000"/>
          </a:xfrm>
          <a:effectLst>
            <a:outerShdw dist="53882" dir="2700000" algn="ctr" rotWithShape="0">
              <a:schemeClr val="bg2"/>
            </a:outerShdw>
          </a:effectLst>
        </p:spPr>
        <p:txBody>
          <a:bodyPr/>
          <a:lstStyle/>
          <a:p>
            <a:pPr>
              <a:defRPr/>
            </a:pPr>
            <a:r>
              <a:rPr lang="en-US" dirty="0" smtClean="0"/>
              <a:t> </a:t>
            </a:r>
            <a:r>
              <a:rPr lang="en-US" sz="3600" b="1" dirty="0" smtClean="0">
                <a:solidFill>
                  <a:srgbClr val="FFC000"/>
                </a:solidFill>
                <a:latin typeface="Tahoma" pitchFamily="34" charset="0"/>
              </a:rPr>
              <a:t>U. S. Sales Corporation Provides Our Manufacturers &amp; Buyers</a:t>
            </a:r>
          </a:p>
        </p:txBody>
      </p:sp>
      <p:sp>
        <p:nvSpPr>
          <p:cNvPr id="17434" name="Oval 26"/>
          <p:cNvSpPr>
            <a:spLocks noChangeArrowheads="1"/>
          </p:cNvSpPr>
          <p:nvPr/>
        </p:nvSpPr>
        <p:spPr bwMode="auto">
          <a:xfrm>
            <a:off x="369888" y="1447800"/>
            <a:ext cx="3990975" cy="1219200"/>
          </a:xfrm>
          <a:prstGeom prst="ellipse">
            <a:avLst/>
          </a:prstGeom>
          <a:solidFill>
            <a:schemeClr val="tx2">
              <a:lumMod val="90000"/>
            </a:schemeClr>
          </a:solidFill>
          <a:ln w="9525">
            <a:solidFill>
              <a:srgbClr val="000000"/>
            </a:solidFill>
            <a:round/>
            <a:headEnd/>
            <a:tailEnd/>
          </a:ln>
          <a:effectLst/>
        </p:spPr>
        <p:txBody>
          <a:bodyPr wrap="none" lIns="90488" tIns="44450" rIns="90488" bIns="44450" anchor="ctr"/>
          <a:lstStyle/>
          <a:p>
            <a:pPr>
              <a:buFontTx/>
              <a:buNone/>
              <a:defRPr/>
            </a:pPr>
            <a:r>
              <a:rPr lang="en-US" sz="2000" dirty="0">
                <a:effectLst>
                  <a:outerShdw blurRad="38100" dist="38100" dir="2700000" algn="tl">
                    <a:srgbClr val="000000"/>
                  </a:outerShdw>
                </a:effectLst>
              </a:rPr>
              <a:t>Recommendations for</a:t>
            </a:r>
          </a:p>
          <a:p>
            <a:pPr>
              <a:buFontTx/>
              <a:buNone/>
              <a:defRPr/>
            </a:pPr>
            <a:r>
              <a:rPr lang="en-US" sz="2000" dirty="0">
                <a:effectLst>
                  <a:outerShdw blurRad="38100" dist="38100" dir="2700000" algn="tl">
                    <a:srgbClr val="000000"/>
                  </a:outerShdw>
                </a:effectLst>
              </a:rPr>
              <a:t>Basic Stock Assortments</a:t>
            </a:r>
          </a:p>
        </p:txBody>
      </p:sp>
      <p:sp>
        <p:nvSpPr>
          <p:cNvPr id="17435" name="Oval 27"/>
          <p:cNvSpPr>
            <a:spLocks noChangeArrowheads="1"/>
          </p:cNvSpPr>
          <p:nvPr/>
        </p:nvSpPr>
        <p:spPr bwMode="auto">
          <a:xfrm>
            <a:off x="4435475" y="1447800"/>
            <a:ext cx="3990975" cy="1219200"/>
          </a:xfrm>
          <a:prstGeom prst="ellipse">
            <a:avLst/>
          </a:prstGeom>
          <a:solidFill>
            <a:schemeClr val="tx2">
              <a:lumMod val="75000"/>
            </a:schemeClr>
          </a:solidFill>
          <a:ln w="9525">
            <a:solidFill>
              <a:srgbClr val="000000"/>
            </a:solidFill>
            <a:round/>
            <a:headEnd/>
            <a:tailEnd/>
          </a:ln>
          <a:effectLst/>
        </p:spPr>
        <p:txBody>
          <a:bodyPr wrap="none" lIns="90488" tIns="44450" rIns="90488" bIns="44450" anchor="ctr"/>
          <a:lstStyle/>
          <a:p>
            <a:pPr>
              <a:buFontTx/>
              <a:buNone/>
              <a:defRPr/>
            </a:pPr>
            <a:r>
              <a:rPr lang="en-US" sz="2000" dirty="0">
                <a:effectLst>
                  <a:outerShdw blurRad="38100" dist="38100" dir="2700000" algn="tl">
                    <a:srgbClr val="000000"/>
                  </a:outerShdw>
                </a:effectLst>
              </a:rPr>
              <a:t>Recommendations for</a:t>
            </a:r>
          </a:p>
          <a:p>
            <a:pPr>
              <a:buFontTx/>
              <a:buNone/>
              <a:defRPr/>
            </a:pPr>
            <a:r>
              <a:rPr lang="en-US" sz="2000" dirty="0">
                <a:effectLst>
                  <a:outerShdw blurRad="38100" dist="38100" dir="2700000" algn="tl">
                    <a:srgbClr val="000000"/>
                  </a:outerShdw>
                </a:effectLst>
              </a:rPr>
              <a:t>Corporate Promotions</a:t>
            </a:r>
          </a:p>
        </p:txBody>
      </p:sp>
      <p:sp>
        <p:nvSpPr>
          <p:cNvPr id="17436" name="Oval 28"/>
          <p:cNvSpPr>
            <a:spLocks noChangeArrowheads="1"/>
          </p:cNvSpPr>
          <p:nvPr/>
        </p:nvSpPr>
        <p:spPr bwMode="auto">
          <a:xfrm>
            <a:off x="295275" y="2743200"/>
            <a:ext cx="3990975" cy="1219200"/>
          </a:xfrm>
          <a:prstGeom prst="ellipse">
            <a:avLst/>
          </a:prstGeom>
          <a:solidFill>
            <a:schemeClr val="tx2">
              <a:lumMod val="50000"/>
            </a:schemeClr>
          </a:solidFill>
          <a:ln w="9525">
            <a:solidFill>
              <a:srgbClr val="000000"/>
            </a:solidFill>
            <a:round/>
            <a:headEnd/>
            <a:tailEnd/>
          </a:ln>
          <a:effectLst/>
        </p:spPr>
        <p:txBody>
          <a:bodyPr wrap="none" lIns="90488" tIns="44450" rIns="90488" bIns="44450" anchor="ctr"/>
          <a:lstStyle/>
          <a:p>
            <a:pPr>
              <a:buFontTx/>
              <a:buNone/>
              <a:defRPr/>
            </a:pPr>
            <a:r>
              <a:rPr lang="en-US" sz="2000" dirty="0">
                <a:effectLst>
                  <a:outerShdw blurRad="38100" dist="38100" dir="2700000" algn="tl">
                    <a:srgbClr val="000000"/>
                  </a:outerShdw>
                </a:effectLst>
              </a:rPr>
              <a:t>Merchandising Programs /</a:t>
            </a:r>
          </a:p>
          <a:p>
            <a:pPr>
              <a:buFontTx/>
              <a:buNone/>
              <a:defRPr/>
            </a:pPr>
            <a:r>
              <a:rPr lang="en-US" sz="2000" dirty="0">
                <a:effectLst>
                  <a:outerShdw blurRad="38100" dist="38100" dir="2700000" algn="tl">
                    <a:srgbClr val="000000"/>
                  </a:outerShdw>
                </a:effectLst>
              </a:rPr>
              <a:t>P.O.G. Placement</a:t>
            </a:r>
          </a:p>
        </p:txBody>
      </p:sp>
      <p:sp>
        <p:nvSpPr>
          <p:cNvPr id="17437" name="Oval 29"/>
          <p:cNvSpPr>
            <a:spLocks noChangeArrowheads="1"/>
          </p:cNvSpPr>
          <p:nvPr/>
        </p:nvSpPr>
        <p:spPr bwMode="auto">
          <a:xfrm>
            <a:off x="4435475" y="2743200"/>
            <a:ext cx="3990975" cy="1219200"/>
          </a:xfrm>
          <a:prstGeom prst="ellipse">
            <a:avLst/>
          </a:prstGeom>
          <a:solidFill>
            <a:schemeClr val="tx2">
              <a:lumMod val="25000"/>
            </a:schemeClr>
          </a:solidFill>
          <a:ln w="9525">
            <a:solidFill>
              <a:srgbClr val="000000"/>
            </a:solidFill>
            <a:round/>
            <a:headEnd/>
            <a:tailEnd/>
          </a:ln>
          <a:effectLst/>
        </p:spPr>
        <p:txBody>
          <a:bodyPr wrap="none" lIns="90488" tIns="44450" rIns="90488" bIns="44450" anchor="ctr"/>
          <a:lstStyle/>
          <a:p>
            <a:pPr>
              <a:buFontTx/>
              <a:buNone/>
              <a:defRPr/>
            </a:pPr>
            <a:r>
              <a:rPr lang="en-US" sz="2000" dirty="0">
                <a:effectLst>
                  <a:outerShdw blurRad="38100" dist="38100" dir="2700000" algn="tl">
                    <a:srgbClr val="000000"/>
                  </a:outerShdw>
                </a:effectLst>
              </a:rPr>
              <a:t>Concept Shop Campaigning</a:t>
            </a:r>
          </a:p>
          <a:p>
            <a:pPr>
              <a:buFontTx/>
              <a:buNone/>
              <a:defRPr/>
            </a:pPr>
            <a:r>
              <a:rPr lang="en-US" sz="2000" dirty="0">
                <a:effectLst>
                  <a:outerShdw blurRad="38100" dist="38100" dir="2700000" algn="tl">
                    <a:srgbClr val="000000"/>
                  </a:outerShdw>
                </a:effectLst>
              </a:rPr>
              <a:t>&amp; Development</a:t>
            </a:r>
          </a:p>
        </p:txBody>
      </p:sp>
      <p:sp>
        <p:nvSpPr>
          <p:cNvPr id="17438" name="Oval 30"/>
          <p:cNvSpPr>
            <a:spLocks noChangeArrowheads="1"/>
          </p:cNvSpPr>
          <p:nvPr/>
        </p:nvSpPr>
        <p:spPr bwMode="auto">
          <a:xfrm>
            <a:off x="369888" y="4038600"/>
            <a:ext cx="3990975" cy="1219200"/>
          </a:xfrm>
          <a:prstGeom prst="ellipse">
            <a:avLst/>
          </a:prstGeom>
          <a:solidFill>
            <a:schemeClr val="accent1">
              <a:lumMod val="75000"/>
            </a:schemeClr>
          </a:solidFill>
          <a:ln w="9525">
            <a:solidFill>
              <a:srgbClr val="000000"/>
            </a:solidFill>
            <a:round/>
            <a:headEnd/>
            <a:tailEnd/>
          </a:ln>
          <a:effectLst/>
        </p:spPr>
        <p:txBody>
          <a:bodyPr wrap="none" lIns="90488" tIns="44450" rIns="90488" bIns="44450" anchor="ctr"/>
          <a:lstStyle/>
          <a:p>
            <a:pPr>
              <a:buFontTx/>
              <a:buNone/>
              <a:defRPr/>
            </a:pPr>
            <a:r>
              <a:rPr lang="en-US" sz="2000" dirty="0">
                <a:effectLst>
                  <a:outerShdw blurRad="38100" dist="38100" dir="2700000" algn="tl">
                    <a:srgbClr val="000000"/>
                  </a:outerShdw>
                </a:effectLst>
              </a:rPr>
              <a:t>Management &amp; Reporting</a:t>
            </a:r>
          </a:p>
          <a:p>
            <a:pPr>
              <a:buFontTx/>
              <a:buNone/>
              <a:defRPr/>
            </a:pPr>
            <a:r>
              <a:rPr lang="en-US" sz="2000" dirty="0">
                <a:effectLst>
                  <a:outerShdw blurRad="38100" dist="38100" dir="2700000" algn="tl">
                    <a:srgbClr val="000000"/>
                  </a:outerShdw>
                </a:effectLst>
              </a:rPr>
              <a:t>Of Inventories</a:t>
            </a:r>
          </a:p>
        </p:txBody>
      </p:sp>
      <p:sp>
        <p:nvSpPr>
          <p:cNvPr id="17439" name="Oval 31"/>
          <p:cNvSpPr>
            <a:spLocks noChangeArrowheads="1"/>
          </p:cNvSpPr>
          <p:nvPr/>
        </p:nvSpPr>
        <p:spPr bwMode="auto">
          <a:xfrm>
            <a:off x="4508500" y="4038600"/>
            <a:ext cx="3990975" cy="1219200"/>
          </a:xfrm>
          <a:prstGeom prst="ellipse">
            <a:avLst/>
          </a:prstGeom>
          <a:solidFill>
            <a:schemeClr val="accent1">
              <a:lumMod val="50000"/>
            </a:schemeClr>
          </a:solidFill>
          <a:ln w="9525">
            <a:solidFill>
              <a:srgbClr val="000000"/>
            </a:solidFill>
            <a:round/>
            <a:headEnd/>
            <a:tailEnd/>
          </a:ln>
          <a:effectLst/>
        </p:spPr>
        <p:txBody>
          <a:bodyPr wrap="none" lIns="90488" tIns="228600" rIns="90488" bIns="44450" anchor="ctr"/>
          <a:lstStyle/>
          <a:p>
            <a:pPr>
              <a:buFontTx/>
              <a:buNone/>
              <a:defRPr/>
            </a:pPr>
            <a:r>
              <a:rPr lang="en-US" sz="2000" dirty="0">
                <a:effectLst>
                  <a:outerShdw blurRad="38100" dist="38100" dir="2700000" algn="tl">
                    <a:srgbClr val="000000"/>
                  </a:outerShdw>
                </a:effectLst>
              </a:rPr>
              <a:t>Local Promotions with USSC</a:t>
            </a:r>
          </a:p>
          <a:p>
            <a:pPr>
              <a:buFontTx/>
              <a:buNone/>
              <a:defRPr/>
            </a:pPr>
            <a:r>
              <a:rPr lang="en-US" sz="2000" dirty="0">
                <a:effectLst>
                  <a:outerShdw blurRad="38100" dist="38100" dir="2700000" algn="tl">
                    <a:srgbClr val="000000"/>
                  </a:outerShdw>
                </a:effectLst>
              </a:rPr>
              <a:t>P.O.S. Bulletins</a:t>
            </a:r>
          </a:p>
          <a:p>
            <a:pPr>
              <a:buFontTx/>
              <a:buNone/>
              <a:defRPr/>
            </a:pPr>
            <a:r>
              <a:rPr lang="en-US" sz="1000" dirty="0">
                <a:effectLst>
                  <a:outerShdw blurRad="38100" dist="38100" dir="2700000" algn="tl">
                    <a:srgbClr val="000000"/>
                  </a:outerShdw>
                </a:effectLst>
              </a:rPr>
              <a:t>(In-House Publication Dept.)</a:t>
            </a:r>
          </a:p>
        </p:txBody>
      </p:sp>
      <p:sp>
        <p:nvSpPr>
          <p:cNvPr id="17440" name="Oval 32"/>
          <p:cNvSpPr>
            <a:spLocks noChangeArrowheads="1"/>
          </p:cNvSpPr>
          <p:nvPr/>
        </p:nvSpPr>
        <p:spPr bwMode="auto">
          <a:xfrm>
            <a:off x="369888" y="5334000"/>
            <a:ext cx="3990975" cy="1219200"/>
          </a:xfrm>
          <a:prstGeom prst="ellipse">
            <a:avLst/>
          </a:prstGeom>
          <a:solidFill>
            <a:schemeClr val="bg2">
              <a:lumMod val="75000"/>
            </a:schemeClr>
          </a:solidFill>
          <a:ln w="9525">
            <a:solidFill>
              <a:srgbClr val="000000"/>
            </a:solidFill>
            <a:round/>
            <a:headEnd/>
            <a:tailEnd/>
          </a:ln>
          <a:effectLst/>
        </p:spPr>
        <p:txBody>
          <a:bodyPr wrap="none" lIns="90488" tIns="44450" rIns="90488" bIns="44450" anchor="ctr"/>
          <a:lstStyle/>
          <a:p>
            <a:pPr>
              <a:buFontTx/>
              <a:buNone/>
              <a:defRPr/>
            </a:pPr>
            <a:r>
              <a:rPr lang="en-US" sz="2000" dirty="0">
                <a:effectLst>
                  <a:outerShdw blurRad="38100" dist="38100" dir="2700000" algn="tl">
                    <a:srgbClr val="000000"/>
                  </a:outerShdw>
                </a:effectLst>
              </a:rPr>
              <a:t>In-Store “Selling” of</a:t>
            </a:r>
          </a:p>
          <a:p>
            <a:pPr>
              <a:buFontTx/>
              <a:buNone/>
              <a:defRPr/>
            </a:pPr>
            <a:r>
              <a:rPr lang="en-US" sz="2000" dirty="0">
                <a:effectLst>
                  <a:outerShdw blurRad="38100" dist="38100" dir="2700000" algn="tl">
                    <a:srgbClr val="000000"/>
                  </a:outerShdw>
                </a:effectLst>
              </a:rPr>
              <a:t>Headquarters Programs</a:t>
            </a:r>
            <a:endParaRPr lang="en-US" sz="1000" dirty="0">
              <a:effectLst>
                <a:outerShdw blurRad="38100" dist="38100" dir="2700000" algn="tl">
                  <a:srgbClr val="000000"/>
                </a:outerShdw>
              </a:effectLst>
            </a:endParaRPr>
          </a:p>
        </p:txBody>
      </p:sp>
      <p:sp>
        <p:nvSpPr>
          <p:cNvPr id="17441" name="Oval 33"/>
          <p:cNvSpPr>
            <a:spLocks noChangeArrowheads="1"/>
          </p:cNvSpPr>
          <p:nvPr/>
        </p:nvSpPr>
        <p:spPr bwMode="auto">
          <a:xfrm>
            <a:off x="4435475" y="5334000"/>
            <a:ext cx="3990975" cy="1219200"/>
          </a:xfrm>
          <a:prstGeom prst="ellipse">
            <a:avLst/>
          </a:prstGeom>
          <a:solidFill>
            <a:schemeClr val="bg2">
              <a:lumMod val="50000"/>
            </a:schemeClr>
          </a:solidFill>
          <a:ln w="9525">
            <a:solidFill>
              <a:srgbClr val="000000"/>
            </a:solidFill>
            <a:round/>
            <a:headEnd/>
            <a:tailEnd/>
          </a:ln>
          <a:effectLst/>
        </p:spPr>
        <p:txBody>
          <a:bodyPr wrap="none" lIns="90488" tIns="228600" rIns="90488" bIns="44450" anchor="ctr"/>
          <a:lstStyle/>
          <a:p>
            <a:pPr>
              <a:buFontTx/>
              <a:buNone/>
              <a:defRPr/>
            </a:pPr>
            <a:r>
              <a:rPr lang="en-US" sz="2000" dirty="0">
                <a:effectLst>
                  <a:outerShdw blurRad="38100" dist="38100" dir="2700000" algn="tl">
                    <a:srgbClr val="000000"/>
                  </a:outerShdw>
                </a:effectLst>
              </a:rPr>
              <a:t>Monthly or Quarterly Product</a:t>
            </a:r>
          </a:p>
          <a:p>
            <a:pPr>
              <a:buFontTx/>
              <a:buNone/>
              <a:defRPr/>
            </a:pPr>
            <a:r>
              <a:rPr lang="en-US" sz="2000" dirty="0">
                <a:effectLst>
                  <a:outerShdw blurRad="38100" dist="38100" dir="2700000" algn="tl">
                    <a:srgbClr val="000000"/>
                  </a:outerShdw>
                </a:effectLst>
              </a:rPr>
              <a:t>Sell-Through Analysis</a:t>
            </a:r>
          </a:p>
          <a:p>
            <a:pPr>
              <a:buFontTx/>
              <a:buNone/>
              <a:defRPr/>
            </a:pPr>
            <a:endParaRPr lang="en-US" sz="1000" dirty="0">
              <a:effectLst>
                <a:outerShdw blurRad="38100" dist="38100" dir="2700000" algn="tl">
                  <a:srgbClr val="000000"/>
                </a:outerShdw>
              </a:effectLst>
            </a:endParaRPr>
          </a:p>
        </p:txBody>
      </p:sp>
    </p:spTree>
  </p:cSld>
  <p:clrMapOvr>
    <a:masterClrMapping/>
  </p:clrMapOvr>
  <p:transition spd="slow" advTm="28000">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34"/>
                                        </p:tgtEl>
                                        <p:attrNameLst>
                                          <p:attrName>style.visibility</p:attrName>
                                        </p:attrNameLst>
                                      </p:cBhvr>
                                      <p:to>
                                        <p:strVal val="visible"/>
                                      </p:to>
                                    </p:set>
                                    <p:anim calcmode="lin" valueType="num">
                                      <p:cBhvr additive="base">
                                        <p:cTn id="7" dur="500" fill="hold"/>
                                        <p:tgtEl>
                                          <p:spTgt spid="17434"/>
                                        </p:tgtEl>
                                        <p:attrNameLst>
                                          <p:attrName>ppt_x</p:attrName>
                                        </p:attrNameLst>
                                      </p:cBhvr>
                                      <p:tavLst>
                                        <p:tav tm="0">
                                          <p:val>
                                            <p:strVal val="0-#ppt_w/2"/>
                                          </p:val>
                                        </p:tav>
                                        <p:tav tm="100000">
                                          <p:val>
                                            <p:strVal val="#ppt_x"/>
                                          </p:val>
                                        </p:tav>
                                      </p:tavLst>
                                    </p:anim>
                                    <p:anim calcmode="lin" valueType="num">
                                      <p:cBhvr additive="base">
                                        <p:cTn id="8" dur="500" fill="hold"/>
                                        <p:tgtEl>
                                          <p:spTgt spid="174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7435"/>
                                        </p:tgtEl>
                                        <p:attrNameLst>
                                          <p:attrName>style.visibility</p:attrName>
                                        </p:attrNameLst>
                                      </p:cBhvr>
                                      <p:to>
                                        <p:strVal val="visible"/>
                                      </p:to>
                                    </p:set>
                                    <p:anim calcmode="lin" valueType="num">
                                      <p:cBhvr additive="base">
                                        <p:cTn id="13" dur="500" fill="hold"/>
                                        <p:tgtEl>
                                          <p:spTgt spid="17435"/>
                                        </p:tgtEl>
                                        <p:attrNameLst>
                                          <p:attrName>ppt_x</p:attrName>
                                        </p:attrNameLst>
                                      </p:cBhvr>
                                      <p:tavLst>
                                        <p:tav tm="0">
                                          <p:val>
                                            <p:strVal val="1+#ppt_w/2"/>
                                          </p:val>
                                        </p:tav>
                                        <p:tav tm="100000">
                                          <p:val>
                                            <p:strVal val="#ppt_x"/>
                                          </p:val>
                                        </p:tav>
                                      </p:tavLst>
                                    </p:anim>
                                    <p:anim calcmode="lin" valueType="num">
                                      <p:cBhvr additive="base">
                                        <p:cTn id="14" dur="500" fill="hold"/>
                                        <p:tgtEl>
                                          <p:spTgt spid="1743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36"/>
                                        </p:tgtEl>
                                        <p:attrNameLst>
                                          <p:attrName>style.visibility</p:attrName>
                                        </p:attrNameLst>
                                      </p:cBhvr>
                                      <p:to>
                                        <p:strVal val="visible"/>
                                      </p:to>
                                    </p:set>
                                    <p:anim calcmode="lin" valueType="num">
                                      <p:cBhvr additive="base">
                                        <p:cTn id="19" dur="500" fill="hold"/>
                                        <p:tgtEl>
                                          <p:spTgt spid="17436"/>
                                        </p:tgtEl>
                                        <p:attrNameLst>
                                          <p:attrName>ppt_x</p:attrName>
                                        </p:attrNameLst>
                                      </p:cBhvr>
                                      <p:tavLst>
                                        <p:tav tm="0">
                                          <p:val>
                                            <p:strVal val="0-#ppt_w/2"/>
                                          </p:val>
                                        </p:tav>
                                        <p:tav tm="100000">
                                          <p:val>
                                            <p:strVal val="#ppt_x"/>
                                          </p:val>
                                        </p:tav>
                                      </p:tavLst>
                                    </p:anim>
                                    <p:anim calcmode="lin" valueType="num">
                                      <p:cBhvr additive="base">
                                        <p:cTn id="20" dur="500" fill="hold"/>
                                        <p:tgtEl>
                                          <p:spTgt spid="1743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7437"/>
                                        </p:tgtEl>
                                        <p:attrNameLst>
                                          <p:attrName>style.visibility</p:attrName>
                                        </p:attrNameLst>
                                      </p:cBhvr>
                                      <p:to>
                                        <p:strVal val="visible"/>
                                      </p:to>
                                    </p:set>
                                    <p:anim calcmode="lin" valueType="num">
                                      <p:cBhvr additive="base">
                                        <p:cTn id="25" dur="500" fill="hold"/>
                                        <p:tgtEl>
                                          <p:spTgt spid="17437"/>
                                        </p:tgtEl>
                                        <p:attrNameLst>
                                          <p:attrName>ppt_x</p:attrName>
                                        </p:attrNameLst>
                                      </p:cBhvr>
                                      <p:tavLst>
                                        <p:tav tm="0">
                                          <p:val>
                                            <p:strVal val="1+#ppt_w/2"/>
                                          </p:val>
                                        </p:tav>
                                        <p:tav tm="100000">
                                          <p:val>
                                            <p:strVal val="#ppt_x"/>
                                          </p:val>
                                        </p:tav>
                                      </p:tavLst>
                                    </p:anim>
                                    <p:anim calcmode="lin" valueType="num">
                                      <p:cBhvr additive="base">
                                        <p:cTn id="26" dur="500" fill="hold"/>
                                        <p:tgtEl>
                                          <p:spTgt spid="1743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38"/>
                                        </p:tgtEl>
                                        <p:attrNameLst>
                                          <p:attrName>style.visibility</p:attrName>
                                        </p:attrNameLst>
                                      </p:cBhvr>
                                      <p:to>
                                        <p:strVal val="visible"/>
                                      </p:to>
                                    </p:set>
                                    <p:anim calcmode="lin" valueType="num">
                                      <p:cBhvr additive="base">
                                        <p:cTn id="31" dur="500" fill="hold"/>
                                        <p:tgtEl>
                                          <p:spTgt spid="17438"/>
                                        </p:tgtEl>
                                        <p:attrNameLst>
                                          <p:attrName>ppt_x</p:attrName>
                                        </p:attrNameLst>
                                      </p:cBhvr>
                                      <p:tavLst>
                                        <p:tav tm="0">
                                          <p:val>
                                            <p:strVal val="0-#ppt_w/2"/>
                                          </p:val>
                                        </p:tav>
                                        <p:tav tm="100000">
                                          <p:val>
                                            <p:strVal val="#ppt_x"/>
                                          </p:val>
                                        </p:tav>
                                      </p:tavLst>
                                    </p:anim>
                                    <p:anim calcmode="lin" valueType="num">
                                      <p:cBhvr additive="base">
                                        <p:cTn id="32" dur="500" fill="hold"/>
                                        <p:tgtEl>
                                          <p:spTgt spid="1743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7439"/>
                                        </p:tgtEl>
                                        <p:attrNameLst>
                                          <p:attrName>style.visibility</p:attrName>
                                        </p:attrNameLst>
                                      </p:cBhvr>
                                      <p:to>
                                        <p:strVal val="visible"/>
                                      </p:to>
                                    </p:set>
                                    <p:anim calcmode="lin" valueType="num">
                                      <p:cBhvr additive="base">
                                        <p:cTn id="37" dur="500" fill="hold"/>
                                        <p:tgtEl>
                                          <p:spTgt spid="17439"/>
                                        </p:tgtEl>
                                        <p:attrNameLst>
                                          <p:attrName>ppt_x</p:attrName>
                                        </p:attrNameLst>
                                      </p:cBhvr>
                                      <p:tavLst>
                                        <p:tav tm="0">
                                          <p:val>
                                            <p:strVal val="1+#ppt_w/2"/>
                                          </p:val>
                                        </p:tav>
                                        <p:tav tm="100000">
                                          <p:val>
                                            <p:strVal val="#ppt_x"/>
                                          </p:val>
                                        </p:tav>
                                      </p:tavLst>
                                    </p:anim>
                                    <p:anim calcmode="lin" valueType="num">
                                      <p:cBhvr additive="base">
                                        <p:cTn id="38" dur="500" fill="hold"/>
                                        <p:tgtEl>
                                          <p:spTgt spid="1743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7440"/>
                                        </p:tgtEl>
                                        <p:attrNameLst>
                                          <p:attrName>style.visibility</p:attrName>
                                        </p:attrNameLst>
                                      </p:cBhvr>
                                      <p:to>
                                        <p:strVal val="visible"/>
                                      </p:to>
                                    </p:set>
                                    <p:anim calcmode="lin" valueType="num">
                                      <p:cBhvr additive="base">
                                        <p:cTn id="43" dur="500" fill="hold"/>
                                        <p:tgtEl>
                                          <p:spTgt spid="17440"/>
                                        </p:tgtEl>
                                        <p:attrNameLst>
                                          <p:attrName>ppt_x</p:attrName>
                                        </p:attrNameLst>
                                      </p:cBhvr>
                                      <p:tavLst>
                                        <p:tav tm="0">
                                          <p:val>
                                            <p:strVal val="0-#ppt_w/2"/>
                                          </p:val>
                                        </p:tav>
                                        <p:tav tm="100000">
                                          <p:val>
                                            <p:strVal val="#ppt_x"/>
                                          </p:val>
                                        </p:tav>
                                      </p:tavLst>
                                    </p:anim>
                                    <p:anim calcmode="lin" valueType="num">
                                      <p:cBhvr additive="base">
                                        <p:cTn id="44" dur="500" fill="hold"/>
                                        <p:tgtEl>
                                          <p:spTgt spid="1744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7441"/>
                                        </p:tgtEl>
                                        <p:attrNameLst>
                                          <p:attrName>style.visibility</p:attrName>
                                        </p:attrNameLst>
                                      </p:cBhvr>
                                      <p:to>
                                        <p:strVal val="visible"/>
                                      </p:to>
                                    </p:set>
                                    <p:anim calcmode="lin" valueType="num">
                                      <p:cBhvr additive="base">
                                        <p:cTn id="49" dur="500" fill="hold"/>
                                        <p:tgtEl>
                                          <p:spTgt spid="17441"/>
                                        </p:tgtEl>
                                        <p:attrNameLst>
                                          <p:attrName>ppt_x</p:attrName>
                                        </p:attrNameLst>
                                      </p:cBhvr>
                                      <p:tavLst>
                                        <p:tav tm="0">
                                          <p:val>
                                            <p:strVal val="1+#ppt_w/2"/>
                                          </p:val>
                                        </p:tav>
                                        <p:tav tm="100000">
                                          <p:val>
                                            <p:strVal val="#ppt_x"/>
                                          </p:val>
                                        </p:tav>
                                      </p:tavLst>
                                    </p:anim>
                                    <p:anim calcmode="lin" valueType="num">
                                      <p:cBhvr additive="base">
                                        <p:cTn id="50" dur="500" fill="hold"/>
                                        <p:tgtEl>
                                          <p:spTgt spid="174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4" grpId="0" animBg="1" autoUpdateAnimBg="0"/>
      <p:bldP spid="17435" grpId="0" animBg="1" autoUpdateAnimBg="0"/>
      <p:bldP spid="17436" grpId="0" animBg="1" autoUpdateAnimBg="0"/>
      <p:bldP spid="17437" grpId="0" animBg="1" autoUpdateAnimBg="0"/>
      <p:bldP spid="17438" grpId="0" animBg="1" autoUpdateAnimBg="0"/>
      <p:bldP spid="17439" grpId="0" animBg="1" autoUpdateAnimBg="0"/>
      <p:bldP spid="17440" grpId="0" animBg="1" autoUpdateAnimBg="0"/>
      <p:bldP spid="17441" grpId="0" animBg="1" autoUpdateAnimBg="0"/>
    </p:bld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8439" name="Rectangle 7"/>
          <p:cNvSpPr>
            <a:spLocks noGrp="1" noChangeArrowheads="1"/>
          </p:cNvSpPr>
          <p:nvPr>
            <p:ph type="title"/>
          </p:nvPr>
        </p:nvSpPr>
        <p:spPr>
          <a:xfrm>
            <a:off x="665163" y="228600"/>
            <a:ext cx="7539037" cy="1143000"/>
          </a:xfrm>
          <a:effectLst>
            <a:outerShdw dist="53882" dir="2700000" algn="ctr" rotWithShape="0">
              <a:schemeClr val="bg2"/>
            </a:outerShdw>
          </a:effectLst>
        </p:spPr>
        <p:txBody>
          <a:bodyPr/>
          <a:lstStyle/>
          <a:p>
            <a:pPr>
              <a:defRPr/>
            </a:pPr>
            <a:r>
              <a:rPr lang="en-US" sz="3600" b="1" dirty="0" smtClean="0">
                <a:solidFill>
                  <a:srgbClr val="FFC000"/>
                </a:solidFill>
                <a:latin typeface="Tahoma" pitchFamily="34" charset="0"/>
              </a:rPr>
              <a:t>U. S. Sales Is Committed To Provide Our Manufacturers… </a:t>
            </a:r>
          </a:p>
        </p:txBody>
      </p:sp>
      <p:sp>
        <p:nvSpPr>
          <p:cNvPr id="18468" name="Rectangle 36"/>
          <p:cNvSpPr>
            <a:spLocks noChangeArrowheads="1"/>
          </p:cNvSpPr>
          <p:nvPr/>
        </p:nvSpPr>
        <p:spPr bwMode="auto">
          <a:xfrm>
            <a:off x="6934200" y="4953000"/>
            <a:ext cx="1712913" cy="1447800"/>
          </a:xfrm>
          <a:prstGeom prst="rect">
            <a:avLst/>
          </a:prstGeom>
          <a:gradFill rotWithShape="0">
            <a:gsLst>
              <a:gs pos="0">
                <a:srgbClr val="FF0000"/>
              </a:gs>
              <a:gs pos="100000">
                <a:srgbClr val="FF0000">
                  <a:gamma/>
                  <a:shade val="46275"/>
                  <a:invGamma/>
                </a:srgbClr>
              </a:gs>
            </a:gsLst>
            <a:lin ang="5400000" scaled="1"/>
          </a:gradFill>
          <a:ln w="9525">
            <a:noFill/>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sp3d>
        </p:spPr>
        <p:txBody>
          <a:bodyPr lIns="90488" tIns="44450" rIns="90488" bIns="44450" anchor="ctr">
            <a:flatTx/>
          </a:bodyPr>
          <a:lstStyle/>
          <a:p>
            <a:pPr>
              <a:buFontTx/>
              <a:buNone/>
              <a:defRPr/>
            </a:pPr>
            <a:r>
              <a:rPr lang="en-US" dirty="0">
                <a:effectLst>
                  <a:outerShdw blurRad="38100" dist="38100" dir="2700000" algn="tl">
                    <a:srgbClr val="000000"/>
                  </a:outerShdw>
                </a:effectLst>
              </a:rPr>
              <a:t>Incoming Order Activity Reports</a:t>
            </a:r>
          </a:p>
        </p:txBody>
      </p:sp>
      <p:sp>
        <p:nvSpPr>
          <p:cNvPr id="18469" name="Rectangle 37"/>
          <p:cNvSpPr>
            <a:spLocks noChangeArrowheads="1"/>
          </p:cNvSpPr>
          <p:nvPr/>
        </p:nvSpPr>
        <p:spPr bwMode="auto">
          <a:xfrm>
            <a:off x="4800600" y="4953000"/>
            <a:ext cx="1847850" cy="1447800"/>
          </a:xfrm>
          <a:prstGeom prst="rect">
            <a:avLst/>
          </a:prstGeom>
          <a:gradFill rotWithShape="0">
            <a:gsLst>
              <a:gs pos="0">
                <a:srgbClr val="FF0000"/>
              </a:gs>
              <a:gs pos="100000">
                <a:srgbClr val="FF0000">
                  <a:gamma/>
                  <a:shade val="46275"/>
                  <a:invGamma/>
                </a:srgbClr>
              </a:gs>
            </a:gsLst>
            <a:lin ang="5400000" scaled="1"/>
          </a:gradFill>
          <a:ln w="9525">
            <a:noFill/>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sp3d>
        </p:spPr>
        <p:txBody>
          <a:bodyPr lIns="90488" tIns="44450" rIns="90488" bIns="44450" anchor="ctr">
            <a:flatTx/>
          </a:bodyPr>
          <a:lstStyle/>
          <a:p>
            <a:pPr>
              <a:buFontTx/>
              <a:buNone/>
              <a:defRPr/>
            </a:pPr>
            <a:r>
              <a:rPr lang="en-US" dirty="0">
                <a:effectLst>
                  <a:outerShdw blurRad="38100" dist="38100" dir="2700000" algn="tl">
                    <a:srgbClr val="000000"/>
                  </a:outerShdw>
                </a:effectLst>
              </a:rPr>
              <a:t>Monthly Volume/</a:t>
            </a:r>
          </a:p>
          <a:p>
            <a:pPr>
              <a:buFontTx/>
              <a:buNone/>
              <a:defRPr/>
            </a:pPr>
            <a:r>
              <a:rPr lang="en-US" dirty="0">
                <a:effectLst>
                  <a:outerShdw blurRad="38100" dist="38100" dir="2700000" algn="tl">
                    <a:srgbClr val="000000"/>
                  </a:outerShdw>
                </a:effectLst>
              </a:rPr>
              <a:t>Status </a:t>
            </a:r>
          </a:p>
          <a:p>
            <a:pPr>
              <a:buFontTx/>
              <a:buNone/>
              <a:defRPr/>
            </a:pPr>
            <a:r>
              <a:rPr lang="en-US" dirty="0">
                <a:effectLst>
                  <a:outerShdw blurRad="38100" dist="38100" dir="2700000" algn="tl">
                    <a:srgbClr val="000000"/>
                  </a:outerShdw>
                </a:effectLst>
              </a:rPr>
              <a:t>Reports</a:t>
            </a:r>
          </a:p>
        </p:txBody>
      </p:sp>
      <p:sp>
        <p:nvSpPr>
          <p:cNvPr id="18470" name="Rectangle 38"/>
          <p:cNvSpPr>
            <a:spLocks noChangeArrowheads="1"/>
          </p:cNvSpPr>
          <p:nvPr/>
        </p:nvSpPr>
        <p:spPr bwMode="auto">
          <a:xfrm>
            <a:off x="2590800" y="4953000"/>
            <a:ext cx="1905000" cy="1447800"/>
          </a:xfrm>
          <a:prstGeom prst="rect">
            <a:avLst/>
          </a:prstGeom>
          <a:gradFill rotWithShape="0">
            <a:gsLst>
              <a:gs pos="0">
                <a:srgbClr val="FF0000"/>
              </a:gs>
              <a:gs pos="100000">
                <a:srgbClr val="FF0000">
                  <a:gamma/>
                  <a:shade val="46275"/>
                  <a:invGamma/>
                </a:srgbClr>
              </a:gs>
            </a:gsLst>
            <a:lin ang="5400000" scaled="1"/>
          </a:gradFill>
          <a:ln w="9525">
            <a:noFill/>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sp3d>
        </p:spPr>
        <p:txBody>
          <a:bodyPr lIns="90488" tIns="44450" rIns="90488" bIns="44450" anchor="ctr">
            <a:flatTx/>
          </a:bodyPr>
          <a:lstStyle/>
          <a:p>
            <a:pPr>
              <a:buFontTx/>
              <a:buNone/>
              <a:defRPr/>
            </a:pPr>
            <a:r>
              <a:rPr lang="en-US" dirty="0">
                <a:effectLst>
                  <a:outerShdw blurRad="38100" dist="38100" dir="2700000" algn="tl">
                    <a:srgbClr val="000000"/>
                  </a:outerShdw>
                </a:effectLst>
              </a:rPr>
              <a:t>Dedicated Service Branch &amp; Category Administrative Assistants</a:t>
            </a:r>
          </a:p>
        </p:txBody>
      </p:sp>
      <p:sp>
        <p:nvSpPr>
          <p:cNvPr id="18471" name="Rectangle 39"/>
          <p:cNvSpPr>
            <a:spLocks noChangeArrowheads="1"/>
          </p:cNvSpPr>
          <p:nvPr/>
        </p:nvSpPr>
        <p:spPr bwMode="auto">
          <a:xfrm>
            <a:off x="4951413" y="3276600"/>
            <a:ext cx="2809875" cy="1295400"/>
          </a:xfrm>
          <a:prstGeom prst="rect">
            <a:avLst/>
          </a:prstGeom>
          <a:gradFill rotWithShape="0">
            <a:gsLst>
              <a:gs pos="0">
                <a:srgbClr val="FF0000"/>
              </a:gs>
              <a:gs pos="100000">
                <a:srgbClr val="FF0000">
                  <a:gamma/>
                  <a:shade val="46275"/>
                  <a:invGamma/>
                </a:srgbClr>
              </a:gs>
            </a:gsLst>
            <a:lin ang="5400000" scaled="1"/>
          </a:gradFill>
          <a:ln w="9525">
            <a:noFill/>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sp3d>
        </p:spPr>
        <p:txBody>
          <a:bodyPr lIns="90488" tIns="44450" rIns="90488" bIns="44450" anchor="ctr">
            <a:flatTx/>
          </a:bodyPr>
          <a:lstStyle/>
          <a:p>
            <a:pPr>
              <a:buFontTx/>
              <a:buNone/>
              <a:defRPr/>
            </a:pPr>
            <a:r>
              <a:rPr lang="en-US" sz="2000" dirty="0">
                <a:effectLst>
                  <a:outerShdw blurRad="38100" dist="38100" dir="2700000" algn="tl">
                    <a:srgbClr val="000000"/>
                  </a:outerShdw>
                </a:effectLst>
              </a:rPr>
              <a:t>Well Trained Field Management (Regional Managers)</a:t>
            </a:r>
          </a:p>
        </p:txBody>
      </p:sp>
      <p:sp>
        <p:nvSpPr>
          <p:cNvPr id="18472" name="Rectangle 40"/>
          <p:cNvSpPr>
            <a:spLocks noChangeArrowheads="1"/>
          </p:cNvSpPr>
          <p:nvPr/>
        </p:nvSpPr>
        <p:spPr bwMode="auto">
          <a:xfrm>
            <a:off x="457200" y="4953000"/>
            <a:ext cx="1847850" cy="1447800"/>
          </a:xfrm>
          <a:prstGeom prst="rect">
            <a:avLst/>
          </a:prstGeom>
          <a:gradFill rotWithShape="0">
            <a:gsLst>
              <a:gs pos="0">
                <a:srgbClr val="FF0000"/>
              </a:gs>
              <a:gs pos="100000">
                <a:srgbClr val="FF0000">
                  <a:gamma/>
                  <a:shade val="46275"/>
                  <a:invGamma/>
                </a:srgbClr>
              </a:gs>
            </a:gsLst>
            <a:lin ang="5400000" scaled="1"/>
          </a:gradFill>
          <a:ln w="9525">
            <a:noFill/>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sp3d>
        </p:spPr>
        <p:txBody>
          <a:bodyPr lIns="90488" tIns="44450" rIns="90488" bIns="44450" anchor="ctr">
            <a:flatTx/>
          </a:bodyPr>
          <a:lstStyle/>
          <a:p>
            <a:pPr>
              <a:buFontTx/>
              <a:buNone/>
              <a:defRPr/>
            </a:pPr>
            <a:r>
              <a:rPr lang="en-US" dirty="0">
                <a:effectLst>
                  <a:outerShdw blurRad="38100" dist="38100" dir="2700000" algn="tl">
                    <a:srgbClr val="000000"/>
                  </a:outerShdw>
                </a:effectLst>
              </a:rPr>
              <a:t>Effective</a:t>
            </a:r>
          </a:p>
          <a:p>
            <a:pPr>
              <a:buFontTx/>
              <a:buNone/>
              <a:defRPr/>
            </a:pPr>
            <a:r>
              <a:rPr lang="en-US" dirty="0">
                <a:effectLst>
                  <a:outerShdw blurRad="38100" dist="38100" dir="2700000" algn="tl">
                    <a:srgbClr val="000000"/>
                  </a:outerShdw>
                </a:effectLst>
              </a:rPr>
              <a:t>In-Store Service Personnel</a:t>
            </a:r>
          </a:p>
        </p:txBody>
      </p:sp>
      <p:sp>
        <p:nvSpPr>
          <p:cNvPr id="18473" name="Rectangle 41"/>
          <p:cNvSpPr>
            <a:spLocks noChangeArrowheads="1"/>
          </p:cNvSpPr>
          <p:nvPr/>
        </p:nvSpPr>
        <p:spPr bwMode="auto">
          <a:xfrm>
            <a:off x="1404938" y="3276600"/>
            <a:ext cx="2808287" cy="1295400"/>
          </a:xfrm>
          <a:prstGeom prst="rect">
            <a:avLst/>
          </a:prstGeom>
          <a:gradFill rotWithShape="0">
            <a:gsLst>
              <a:gs pos="0">
                <a:srgbClr val="FF0000"/>
              </a:gs>
              <a:gs pos="100000">
                <a:srgbClr val="FF0000">
                  <a:gamma/>
                  <a:shade val="46275"/>
                  <a:invGamma/>
                </a:srgbClr>
              </a:gs>
            </a:gsLst>
            <a:lin ang="5400000" scaled="1"/>
          </a:gradFill>
          <a:ln w="9525">
            <a:noFill/>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sp3d>
        </p:spPr>
        <p:txBody>
          <a:bodyPr lIns="90488" tIns="44450" rIns="90488" bIns="44450" anchor="ctr">
            <a:flatTx/>
          </a:bodyPr>
          <a:lstStyle/>
          <a:p>
            <a:pPr>
              <a:buFontTx/>
              <a:buNone/>
              <a:defRPr/>
            </a:pPr>
            <a:r>
              <a:rPr lang="en-US" sz="2000" dirty="0">
                <a:effectLst>
                  <a:outerShdw blurRad="38100" dist="38100" dir="2700000" algn="tl">
                    <a:srgbClr val="000000"/>
                  </a:outerShdw>
                </a:effectLst>
              </a:rPr>
              <a:t>Experienced, Product Specific Account Executives</a:t>
            </a:r>
          </a:p>
        </p:txBody>
      </p:sp>
      <p:sp>
        <p:nvSpPr>
          <p:cNvPr id="18474" name="Rectangle 42"/>
          <p:cNvSpPr>
            <a:spLocks noChangeArrowheads="1"/>
          </p:cNvSpPr>
          <p:nvPr/>
        </p:nvSpPr>
        <p:spPr bwMode="auto">
          <a:xfrm>
            <a:off x="2365375" y="1676400"/>
            <a:ext cx="4213225" cy="1219200"/>
          </a:xfrm>
          <a:prstGeom prst="rect">
            <a:avLst/>
          </a:prstGeom>
          <a:gradFill rotWithShape="0">
            <a:gsLst>
              <a:gs pos="0">
                <a:srgbClr val="FF0000"/>
              </a:gs>
              <a:gs pos="100000">
                <a:srgbClr val="FF0000">
                  <a:gamma/>
                  <a:shade val="46275"/>
                  <a:invGamma/>
                </a:srgbClr>
              </a:gs>
            </a:gsLst>
            <a:lin ang="5400000" scaled="1"/>
          </a:gradFill>
          <a:ln w="9525">
            <a:noFill/>
            <a:miter lim="800000"/>
            <a:headEnd/>
            <a:tailEnd/>
          </a:ln>
          <a:effectLst/>
          <a:scene3d>
            <a:camera prst="legacyObliqueTopLeft"/>
            <a:lightRig rig="legacyFlat3" dir="t"/>
          </a:scene3d>
          <a:sp3d extrusionH="430200" prstMaterial="legacyMatte">
            <a:bevelT w="13500" h="13500" prst="angle"/>
            <a:bevelB w="13500" h="13500" prst="angle"/>
            <a:extrusionClr>
              <a:srgbClr val="FF0000"/>
            </a:extrusionClr>
          </a:sp3d>
        </p:spPr>
        <p:txBody>
          <a:bodyPr lIns="90488" tIns="44450" rIns="90488" bIns="44450" anchor="ctr">
            <a:flatTx/>
          </a:bodyPr>
          <a:lstStyle/>
          <a:p>
            <a:pPr>
              <a:buFontTx/>
              <a:buNone/>
              <a:defRPr/>
            </a:pPr>
            <a:r>
              <a:rPr lang="en-US" sz="2800" dirty="0">
                <a:effectLst>
                  <a:outerShdw blurRad="38100" dist="38100" dir="2700000" algn="tl">
                    <a:srgbClr val="000000"/>
                  </a:outerShdw>
                </a:effectLst>
              </a:rPr>
              <a:t>Excellence in </a:t>
            </a:r>
          </a:p>
          <a:p>
            <a:pPr>
              <a:buFontTx/>
              <a:buNone/>
              <a:defRPr/>
            </a:pPr>
            <a:r>
              <a:rPr lang="en-US" sz="2800" dirty="0">
                <a:effectLst>
                  <a:outerShdw blurRad="38100" dist="38100" dir="2700000" algn="tl">
                    <a:srgbClr val="000000"/>
                  </a:outerShdw>
                </a:effectLst>
              </a:rPr>
              <a:t>Service and Support!</a:t>
            </a:r>
          </a:p>
        </p:txBody>
      </p:sp>
    </p:spTree>
  </p:cSld>
  <p:clrMapOvr>
    <a:masterClrMapping/>
  </p:clrMapOvr>
  <p:transition spd="slow" advTm="28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8468"/>
                                        </p:tgtEl>
                                        <p:attrNameLst>
                                          <p:attrName>style.visibility</p:attrName>
                                        </p:attrNameLst>
                                      </p:cBhvr>
                                      <p:to>
                                        <p:strVal val="visible"/>
                                      </p:to>
                                    </p:set>
                                    <p:anim calcmode="lin" valueType="num">
                                      <p:cBhvr additive="base">
                                        <p:cTn id="7" dur="500" fill="hold"/>
                                        <p:tgtEl>
                                          <p:spTgt spid="18468"/>
                                        </p:tgtEl>
                                        <p:attrNameLst>
                                          <p:attrName>ppt_x</p:attrName>
                                        </p:attrNameLst>
                                      </p:cBhvr>
                                      <p:tavLst>
                                        <p:tav tm="0">
                                          <p:val>
                                            <p:strVal val="#ppt_x"/>
                                          </p:val>
                                        </p:tav>
                                        <p:tav tm="100000">
                                          <p:val>
                                            <p:strVal val="#ppt_x"/>
                                          </p:val>
                                        </p:tav>
                                      </p:tavLst>
                                    </p:anim>
                                    <p:anim calcmode="lin" valueType="num">
                                      <p:cBhvr additive="base">
                                        <p:cTn id="8" dur="500" fill="hold"/>
                                        <p:tgtEl>
                                          <p:spTgt spid="1846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8469"/>
                                        </p:tgtEl>
                                        <p:attrNameLst>
                                          <p:attrName>style.visibility</p:attrName>
                                        </p:attrNameLst>
                                      </p:cBhvr>
                                      <p:to>
                                        <p:strVal val="visible"/>
                                      </p:to>
                                    </p:set>
                                    <p:anim calcmode="lin" valueType="num">
                                      <p:cBhvr additive="base">
                                        <p:cTn id="13" dur="500" fill="hold"/>
                                        <p:tgtEl>
                                          <p:spTgt spid="18469"/>
                                        </p:tgtEl>
                                        <p:attrNameLst>
                                          <p:attrName>ppt_x</p:attrName>
                                        </p:attrNameLst>
                                      </p:cBhvr>
                                      <p:tavLst>
                                        <p:tav tm="0">
                                          <p:val>
                                            <p:strVal val="#ppt_x"/>
                                          </p:val>
                                        </p:tav>
                                        <p:tav tm="100000">
                                          <p:val>
                                            <p:strVal val="#ppt_x"/>
                                          </p:val>
                                        </p:tav>
                                      </p:tavLst>
                                    </p:anim>
                                    <p:anim calcmode="lin" valueType="num">
                                      <p:cBhvr additive="base">
                                        <p:cTn id="14" dur="500" fill="hold"/>
                                        <p:tgtEl>
                                          <p:spTgt spid="1846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8470"/>
                                        </p:tgtEl>
                                        <p:attrNameLst>
                                          <p:attrName>style.visibility</p:attrName>
                                        </p:attrNameLst>
                                      </p:cBhvr>
                                      <p:to>
                                        <p:strVal val="visible"/>
                                      </p:to>
                                    </p:set>
                                    <p:anim calcmode="lin" valueType="num">
                                      <p:cBhvr additive="base">
                                        <p:cTn id="19" dur="500" fill="hold"/>
                                        <p:tgtEl>
                                          <p:spTgt spid="18470"/>
                                        </p:tgtEl>
                                        <p:attrNameLst>
                                          <p:attrName>ppt_x</p:attrName>
                                        </p:attrNameLst>
                                      </p:cBhvr>
                                      <p:tavLst>
                                        <p:tav tm="0">
                                          <p:val>
                                            <p:strVal val="#ppt_x"/>
                                          </p:val>
                                        </p:tav>
                                        <p:tav tm="100000">
                                          <p:val>
                                            <p:strVal val="#ppt_x"/>
                                          </p:val>
                                        </p:tav>
                                      </p:tavLst>
                                    </p:anim>
                                    <p:anim calcmode="lin" valueType="num">
                                      <p:cBhvr additive="base">
                                        <p:cTn id="20" dur="500" fill="hold"/>
                                        <p:tgtEl>
                                          <p:spTgt spid="1847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8472"/>
                                        </p:tgtEl>
                                        <p:attrNameLst>
                                          <p:attrName>style.visibility</p:attrName>
                                        </p:attrNameLst>
                                      </p:cBhvr>
                                      <p:to>
                                        <p:strVal val="visible"/>
                                      </p:to>
                                    </p:set>
                                    <p:anim calcmode="lin" valueType="num">
                                      <p:cBhvr additive="base">
                                        <p:cTn id="25" dur="500" fill="hold"/>
                                        <p:tgtEl>
                                          <p:spTgt spid="18472"/>
                                        </p:tgtEl>
                                        <p:attrNameLst>
                                          <p:attrName>ppt_x</p:attrName>
                                        </p:attrNameLst>
                                      </p:cBhvr>
                                      <p:tavLst>
                                        <p:tav tm="0">
                                          <p:val>
                                            <p:strVal val="#ppt_x"/>
                                          </p:val>
                                        </p:tav>
                                        <p:tav tm="100000">
                                          <p:val>
                                            <p:strVal val="#ppt_x"/>
                                          </p:val>
                                        </p:tav>
                                      </p:tavLst>
                                    </p:anim>
                                    <p:anim calcmode="lin" valueType="num">
                                      <p:cBhvr additive="base">
                                        <p:cTn id="26" dur="500" fill="hold"/>
                                        <p:tgtEl>
                                          <p:spTgt spid="18472"/>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8471"/>
                                        </p:tgtEl>
                                        <p:attrNameLst>
                                          <p:attrName>style.visibility</p:attrName>
                                        </p:attrNameLst>
                                      </p:cBhvr>
                                      <p:to>
                                        <p:strVal val="visible"/>
                                      </p:to>
                                    </p:set>
                                    <p:anim calcmode="lin" valueType="num">
                                      <p:cBhvr additive="base">
                                        <p:cTn id="31" dur="500" fill="hold"/>
                                        <p:tgtEl>
                                          <p:spTgt spid="18471"/>
                                        </p:tgtEl>
                                        <p:attrNameLst>
                                          <p:attrName>ppt_x</p:attrName>
                                        </p:attrNameLst>
                                      </p:cBhvr>
                                      <p:tavLst>
                                        <p:tav tm="0">
                                          <p:val>
                                            <p:strVal val="#ppt_x"/>
                                          </p:val>
                                        </p:tav>
                                        <p:tav tm="100000">
                                          <p:val>
                                            <p:strVal val="#ppt_x"/>
                                          </p:val>
                                        </p:tav>
                                      </p:tavLst>
                                    </p:anim>
                                    <p:anim calcmode="lin" valueType="num">
                                      <p:cBhvr additive="base">
                                        <p:cTn id="32" dur="500" fill="hold"/>
                                        <p:tgtEl>
                                          <p:spTgt spid="18471"/>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8473"/>
                                        </p:tgtEl>
                                        <p:attrNameLst>
                                          <p:attrName>style.visibility</p:attrName>
                                        </p:attrNameLst>
                                      </p:cBhvr>
                                      <p:to>
                                        <p:strVal val="visible"/>
                                      </p:to>
                                    </p:set>
                                    <p:anim calcmode="lin" valueType="num">
                                      <p:cBhvr additive="base">
                                        <p:cTn id="37" dur="500" fill="hold"/>
                                        <p:tgtEl>
                                          <p:spTgt spid="18473"/>
                                        </p:tgtEl>
                                        <p:attrNameLst>
                                          <p:attrName>ppt_x</p:attrName>
                                        </p:attrNameLst>
                                      </p:cBhvr>
                                      <p:tavLst>
                                        <p:tav tm="0">
                                          <p:val>
                                            <p:strVal val="#ppt_x"/>
                                          </p:val>
                                        </p:tav>
                                        <p:tav tm="100000">
                                          <p:val>
                                            <p:strVal val="#ppt_x"/>
                                          </p:val>
                                        </p:tav>
                                      </p:tavLst>
                                    </p:anim>
                                    <p:anim calcmode="lin" valueType="num">
                                      <p:cBhvr additive="base">
                                        <p:cTn id="38" dur="500" fill="hold"/>
                                        <p:tgtEl>
                                          <p:spTgt spid="18473"/>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18474"/>
                                        </p:tgtEl>
                                        <p:attrNameLst>
                                          <p:attrName>style.visibility</p:attrName>
                                        </p:attrNameLst>
                                      </p:cBhvr>
                                      <p:to>
                                        <p:strVal val="visible"/>
                                      </p:to>
                                    </p:set>
                                    <p:anim calcmode="lin" valueType="num">
                                      <p:cBhvr additive="base">
                                        <p:cTn id="43" dur="500" fill="hold"/>
                                        <p:tgtEl>
                                          <p:spTgt spid="18474"/>
                                        </p:tgtEl>
                                        <p:attrNameLst>
                                          <p:attrName>ppt_x</p:attrName>
                                        </p:attrNameLst>
                                      </p:cBhvr>
                                      <p:tavLst>
                                        <p:tav tm="0">
                                          <p:val>
                                            <p:strVal val="#ppt_x"/>
                                          </p:val>
                                        </p:tav>
                                        <p:tav tm="100000">
                                          <p:val>
                                            <p:strVal val="#ppt_x"/>
                                          </p:val>
                                        </p:tav>
                                      </p:tavLst>
                                    </p:anim>
                                    <p:anim calcmode="lin" valueType="num">
                                      <p:cBhvr additive="base">
                                        <p:cTn id="44" dur="500" fill="hold"/>
                                        <p:tgtEl>
                                          <p:spTgt spid="184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8" grpId="0" animBg="1" autoUpdateAnimBg="0"/>
      <p:bldP spid="18469" grpId="0" animBg="1" autoUpdateAnimBg="0"/>
      <p:bldP spid="18470" grpId="0" animBg="1" autoUpdateAnimBg="0"/>
      <p:bldP spid="18471" grpId="0" animBg="1" autoUpdateAnimBg="0"/>
      <p:bldP spid="18472" grpId="0" animBg="1" autoUpdateAnimBg="0"/>
      <p:bldP spid="18473" grpId="0" animBg="1" autoUpdateAnimBg="0"/>
      <p:bldP spid="18474" grpId="0" animBg="1" autoUpdateAnimBg="0"/>
    </p:bld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19463" name="Rectangle 7"/>
          <p:cNvSpPr>
            <a:spLocks noGrp="1" noChangeArrowheads="1"/>
          </p:cNvSpPr>
          <p:nvPr>
            <p:ph type="title"/>
          </p:nvPr>
        </p:nvSpPr>
        <p:spPr>
          <a:xfrm>
            <a:off x="1691481" y="457200"/>
            <a:ext cx="6651625" cy="1143000"/>
          </a:xfrm>
          <a:effectLst>
            <a:outerShdw dist="53882" dir="2700000" algn="ctr" rotWithShape="0">
              <a:schemeClr val="bg2"/>
            </a:outerShdw>
          </a:effectLst>
        </p:spPr>
        <p:txBody>
          <a:bodyPr/>
          <a:lstStyle/>
          <a:p>
            <a:pPr>
              <a:defRPr/>
            </a:pPr>
            <a:r>
              <a:rPr lang="en-US" dirty="0" smtClean="0">
                <a:solidFill>
                  <a:srgbClr val="FFC000"/>
                </a:solidFill>
                <a:latin typeface="Tahoma" pitchFamily="34" charset="0"/>
              </a:rPr>
              <a:t>Partnership Commitment</a:t>
            </a:r>
          </a:p>
        </p:txBody>
      </p:sp>
      <p:sp>
        <p:nvSpPr>
          <p:cNvPr id="19464" name="Rectangle 8"/>
          <p:cNvSpPr>
            <a:spLocks noGrp="1" noChangeArrowheads="1"/>
          </p:cNvSpPr>
          <p:nvPr>
            <p:ph idx="1"/>
          </p:nvPr>
        </p:nvSpPr>
        <p:spPr>
          <a:xfrm>
            <a:off x="1066800" y="1828800"/>
            <a:ext cx="7086600" cy="4114800"/>
          </a:xfrm>
          <a:effectLst>
            <a:outerShdw dist="53882" dir="2700000" algn="ctr" rotWithShape="0">
              <a:schemeClr val="bg2"/>
            </a:outerShdw>
          </a:effectLst>
        </p:spPr>
        <p:txBody>
          <a:bodyPr/>
          <a:lstStyle/>
          <a:p>
            <a:pPr>
              <a:lnSpc>
                <a:spcPct val="90000"/>
              </a:lnSpc>
              <a:defRPr/>
            </a:pPr>
            <a:r>
              <a:rPr lang="en-US" dirty="0" smtClean="0">
                <a:latin typeface="Tahoma" pitchFamily="34" charset="0"/>
              </a:rPr>
              <a:t>Worldwide Representation</a:t>
            </a:r>
          </a:p>
          <a:p>
            <a:pPr>
              <a:lnSpc>
                <a:spcPct val="90000"/>
              </a:lnSpc>
              <a:defRPr/>
            </a:pPr>
            <a:r>
              <a:rPr lang="en-US" dirty="0" smtClean="0">
                <a:latin typeface="Tahoma" pitchFamily="34" charset="0"/>
              </a:rPr>
              <a:t>Dedicated and Accessible Points of Contact</a:t>
            </a:r>
          </a:p>
          <a:p>
            <a:pPr>
              <a:lnSpc>
                <a:spcPct val="90000"/>
              </a:lnSpc>
              <a:defRPr/>
            </a:pPr>
            <a:r>
              <a:rPr lang="en-US" dirty="0" smtClean="0">
                <a:latin typeface="Tahoma" pitchFamily="34" charset="0"/>
              </a:rPr>
              <a:t>Timely Product Information Updates</a:t>
            </a:r>
          </a:p>
          <a:p>
            <a:pPr>
              <a:lnSpc>
                <a:spcPct val="90000"/>
              </a:lnSpc>
              <a:defRPr/>
            </a:pPr>
            <a:r>
              <a:rPr lang="en-US" dirty="0" smtClean="0">
                <a:latin typeface="Tahoma" pitchFamily="34" charset="0"/>
              </a:rPr>
              <a:t>In Store Point of Sale Materials</a:t>
            </a:r>
          </a:p>
          <a:p>
            <a:pPr>
              <a:lnSpc>
                <a:spcPct val="90000"/>
              </a:lnSpc>
              <a:defRPr/>
            </a:pPr>
            <a:r>
              <a:rPr lang="en-US" dirty="0" smtClean="0">
                <a:latin typeface="Tahoma" pitchFamily="34" charset="0"/>
              </a:rPr>
              <a:t>Promotional Support</a:t>
            </a:r>
          </a:p>
          <a:p>
            <a:pPr>
              <a:lnSpc>
                <a:spcPct val="90000"/>
              </a:lnSpc>
              <a:defRPr/>
            </a:pPr>
            <a:r>
              <a:rPr lang="en-US" dirty="0" smtClean="0">
                <a:latin typeface="Tahoma" pitchFamily="34" charset="0"/>
              </a:rPr>
              <a:t>Attractive Margins for Military for Competitive Product Maintenance</a:t>
            </a:r>
          </a:p>
          <a:p>
            <a:pPr>
              <a:lnSpc>
                <a:spcPct val="90000"/>
              </a:lnSpc>
              <a:buFontTx/>
              <a:buNone/>
              <a:defRPr/>
            </a:pPr>
            <a:r>
              <a:rPr lang="en-US" dirty="0" smtClean="0">
                <a:latin typeface="Tahoma" pitchFamily="34" charset="0"/>
              </a:rPr>
              <a:t> </a:t>
            </a:r>
          </a:p>
        </p:txBody>
      </p:sp>
      <p:pic>
        <p:nvPicPr>
          <p:cNvPr id="40965" name="Picture 9" descr="sy00093_"/>
          <p:cNvPicPr>
            <a:picLocks noChangeAspect="1" noChangeArrowheads="1"/>
          </p:cNvPicPr>
          <p:nvPr/>
        </p:nvPicPr>
        <p:blipFill>
          <a:blip r:embed="rId3" cstate="print"/>
          <a:srcRect/>
          <a:stretch>
            <a:fillRect/>
          </a:stretch>
        </p:blipFill>
        <p:spPr bwMode="auto">
          <a:xfrm>
            <a:off x="777081" y="533400"/>
            <a:ext cx="962025" cy="842963"/>
          </a:xfrm>
          <a:prstGeom prst="rect">
            <a:avLst/>
          </a:prstGeom>
          <a:noFill/>
          <a:ln w="9525">
            <a:noFill/>
            <a:miter lim="800000"/>
            <a:headEnd/>
            <a:tailEnd/>
          </a:ln>
        </p:spPr>
      </p:pic>
    </p:spTree>
  </p:cSld>
  <p:clrMapOvr>
    <a:masterClrMapping/>
  </p:clrMapOvr>
  <p:transition spd="med" advTm="24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464"/>
                                        </p:tgtEl>
                                        <p:attrNameLst>
                                          <p:attrName>style.visibility</p:attrName>
                                        </p:attrNameLst>
                                      </p:cBhvr>
                                      <p:to>
                                        <p:strVal val="visible"/>
                                      </p:to>
                                    </p:set>
                                    <p:animEffect transition="in" filter="checkerboard(across)">
                                      <p:cBhvr>
                                        <p:cTn id="7" dur="500"/>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autoUpdateAnimBg="0"/>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02" name="Rectangle 10"/>
          <p:cNvSpPr>
            <a:spLocks noGrp="1" noChangeArrowheads="1"/>
          </p:cNvSpPr>
          <p:nvPr>
            <p:ph type="title"/>
          </p:nvPr>
        </p:nvSpPr>
        <p:spPr>
          <a:xfrm>
            <a:off x="2910681" y="533400"/>
            <a:ext cx="5257800" cy="4800600"/>
          </a:xfrm>
          <a:effectLst>
            <a:outerShdw dist="53882" dir="2700000" algn="ctr" rotWithShape="0">
              <a:schemeClr val="bg2"/>
            </a:outerShdw>
          </a:effectLst>
        </p:spPr>
        <p:txBody>
          <a:bodyPr/>
          <a:lstStyle/>
          <a:p>
            <a:pPr algn="l">
              <a:defRPr/>
            </a:pPr>
            <a:r>
              <a:rPr lang="en-US" sz="3200" dirty="0" smtClean="0">
                <a:solidFill>
                  <a:srgbClr val="FFC000"/>
                </a:solidFill>
                <a:latin typeface="Tahoma" pitchFamily="34" charset="0"/>
              </a:rPr>
              <a:t>United States Sales Corporation is a Leading Manufacturers’ </a:t>
            </a:r>
            <a:br>
              <a:rPr lang="en-US" sz="3200" dirty="0" smtClean="0">
                <a:solidFill>
                  <a:srgbClr val="FFC000"/>
                </a:solidFill>
                <a:latin typeface="Tahoma" pitchFamily="34" charset="0"/>
              </a:rPr>
            </a:br>
            <a:r>
              <a:rPr lang="en-US" sz="3200" dirty="0" smtClean="0">
                <a:solidFill>
                  <a:srgbClr val="FFC000"/>
                </a:solidFill>
                <a:latin typeface="Tahoma" pitchFamily="34" charset="0"/>
              </a:rPr>
              <a:t>Representative Agency </a:t>
            </a:r>
            <a:br>
              <a:rPr lang="en-US" sz="3200" dirty="0" smtClean="0">
                <a:solidFill>
                  <a:srgbClr val="FFC000"/>
                </a:solidFill>
                <a:latin typeface="Tahoma" pitchFamily="34" charset="0"/>
              </a:rPr>
            </a:br>
            <a:r>
              <a:rPr lang="en-US" sz="3200" dirty="0" smtClean="0">
                <a:solidFill>
                  <a:srgbClr val="FFC000"/>
                </a:solidFill>
                <a:latin typeface="Tahoma" pitchFamily="34" charset="0"/>
              </a:rPr>
              <a:t>in the Military Exchange Market with a 116 Year </a:t>
            </a:r>
            <a:br>
              <a:rPr lang="en-US" sz="3200" dirty="0" smtClean="0">
                <a:solidFill>
                  <a:srgbClr val="FFC000"/>
                </a:solidFill>
                <a:latin typeface="Tahoma" pitchFamily="34" charset="0"/>
              </a:rPr>
            </a:br>
            <a:r>
              <a:rPr lang="en-US" sz="3200" dirty="0" smtClean="0">
                <a:solidFill>
                  <a:srgbClr val="FFC000"/>
                </a:solidFill>
                <a:latin typeface="Tahoma" pitchFamily="34" charset="0"/>
              </a:rPr>
              <a:t>History of </a:t>
            </a:r>
            <a:br>
              <a:rPr lang="en-US" sz="3200" dirty="0" smtClean="0">
                <a:solidFill>
                  <a:srgbClr val="FFC000"/>
                </a:solidFill>
                <a:latin typeface="Tahoma" pitchFamily="34" charset="0"/>
              </a:rPr>
            </a:br>
            <a:r>
              <a:rPr lang="en-US" sz="3200" dirty="0" smtClean="0">
                <a:solidFill>
                  <a:srgbClr val="FFC000"/>
                </a:solidFill>
                <a:latin typeface="Tahoma" pitchFamily="34" charset="0"/>
              </a:rPr>
              <a:t>Successful </a:t>
            </a:r>
            <a:br>
              <a:rPr lang="en-US" sz="3200" dirty="0" smtClean="0">
                <a:solidFill>
                  <a:srgbClr val="FFC000"/>
                </a:solidFill>
                <a:latin typeface="Tahoma" pitchFamily="34" charset="0"/>
              </a:rPr>
            </a:br>
            <a:r>
              <a:rPr lang="en-US" sz="3200" dirty="0" smtClean="0">
                <a:solidFill>
                  <a:srgbClr val="FFC000"/>
                </a:solidFill>
                <a:latin typeface="Tahoma" pitchFamily="34" charset="0"/>
              </a:rPr>
              <a:t>“Resale” </a:t>
            </a:r>
            <a:br>
              <a:rPr lang="en-US" sz="3200" dirty="0" smtClean="0">
                <a:solidFill>
                  <a:srgbClr val="FFC000"/>
                </a:solidFill>
                <a:latin typeface="Tahoma" pitchFamily="34" charset="0"/>
              </a:rPr>
            </a:br>
            <a:r>
              <a:rPr lang="en-US" sz="3200" dirty="0" smtClean="0">
                <a:solidFill>
                  <a:srgbClr val="FFC000"/>
                </a:solidFill>
                <a:latin typeface="Tahoma" pitchFamily="34" charset="0"/>
              </a:rPr>
              <a:t>Experience</a:t>
            </a:r>
          </a:p>
        </p:txBody>
      </p:sp>
      <p:pic>
        <p:nvPicPr>
          <p:cNvPr id="8209" name="Picture 17" descr="P1010012"/>
          <p:cNvPicPr>
            <a:picLocks noChangeAspect="1" noChangeArrowheads="1"/>
          </p:cNvPicPr>
          <p:nvPr/>
        </p:nvPicPr>
        <p:blipFill>
          <a:blip r:embed="rId3" cstate="print">
            <a:lum bright="12000"/>
          </a:blip>
          <a:srcRect t="375"/>
          <a:stretch>
            <a:fillRect/>
          </a:stretch>
        </p:blipFill>
        <p:spPr bwMode="auto">
          <a:xfrm>
            <a:off x="590550" y="3663950"/>
            <a:ext cx="2292350" cy="1765300"/>
          </a:xfrm>
          <a:prstGeom prst="rect">
            <a:avLst/>
          </a:prstGeom>
          <a:noFill/>
          <a:ln w="9525">
            <a:solidFill>
              <a:srgbClr val="003366"/>
            </a:solidFill>
            <a:miter lim="800000"/>
            <a:headEnd/>
            <a:tailEnd/>
          </a:ln>
          <a:effectLst>
            <a:outerShdw blurRad="50800" dist="76200" dir="2700000" algn="tl" rotWithShape="0">
              <a:schemeClr val="tx1">
                <a:lumMod val="95000"/>
                <a:alpha val="56000"/>
              </a:schemeClr>
            </a:outerShdw>
          </a:effectLst>
        </p:spPr>
      </p:pic>
      <p:pic>
        <p:nvPicPr>
          <p:cNvPr id="8215" name="Picture 23" descr="Lynnwood"/>
          <p:cNvPicPr>
            <a:picLocks noChangeAspect="1" noChangeArrowheads="1"/>
          </p:cNvPicPr>
          <p:nvPr/>
        </p:nvPicPr>
        <p:blipFill>
          <a:blip r:embed="rId4" cstate="print">
            <a:lum bright="12000"/>
          </a:blip>
          <a:srcRect t="9000"/>
          <a:stretch>
            <a:fillRect/>
          </a:stretch>
        </p:blipFill>
        <p:spPr bwMode="auto">
          <a:xfrm>
            <a:off x="590550" y="461963"/>
            <a:ext cx="2282825" cy="1804987"/>
          </a:xfrm>
          <a:prstGeom prst="rect">
            <a:avLst/>
          </a:prstGeom>
          <a:noFill/>
          <a:ln w="9525">
            <a:solidFill>
              <a:srgbClr val="003366"/>
            </a:solidFill>
            <a:miter lim="800000"/>
            <a:headEnd/>
            <a:tailEnd/>
          </a:ln>
          <a:effectLst>
            <a:outerShdw blurRad="50800" dist="76200" dir="2700000" algn="tl" rotWithShape="0">
              <a:schemeClr val="tx1">
                <a:lumMod val="95000"/>
                <a:alpha val="56000"/>
              </a:schemeClr>
            </a:outerShdw>
          </a:effectLst>
        </p:spPr>
      </p:pic>
      <p:sp>
        <p:nvSpPr>
          <p:cNvPr id="8216" name="Text Box 24"/>
          <p:cNvSpPr txBox="1">
            <a:spLocks noChangeArrowheads="1"/>
          </p:cNvSpPr>
          <p:nvPr/>
        </p:nvSpPr>
        <p:spPr bwMode="auto">
          <a:xfrm>
            <a:off x="590550" y="2362200"/>
            <a:ext cx="2292350" cy="577850"/>
          </a:xfrm>
          <a:prstGeom prst="rect">
            <a:avLst/>
          </a:prstGeom>
          <a:noFill/>
          <a:ln w="12700" cap="sq">
            <a:noFill/>
            <a:miter lim="800000"/>
            <a:headEnd type="none" w="sm" len="sm"/>
            <a:tailEnd type="none" w="sm" len="sm"/>
          </a:ln>
          <a:effectLst>
            <a:outerShdw dist="17961" dir="2700000" algn="ctr" rotWithShape="0">
              <a:schemeClr val="bg2"/>
            </a:outerShdw>
          </a:effectLst>
        </p:spPr>
        <p:txBody>
          <a:bodyPr lIns="90488" tIns="44450" rIns="90488" bIns="44450">
            <a:spAutoFit/>
          </a:bodyPr>
          <a:lstStyle/>
          <a:p>
            <a:pPr eaLnBrk="0" hangingPunct="0">
              <a:buFontTx/>
              <a:buNone/>
              <a:defRPr/>
            </a:pPr>
            <a:r>
              <a:rPr lang="en-US" sz="1600" i="1" dirty="0">
                <a:solidFill>
                  <a:srgbClr val="FFC000"/>
                </a:solidFill>
                <a:latin typeface="Times New Roman" pitchFamily="18" charset="0"/>
              </a:rPr>
              <a:t>Virginia Beach, VA Corporate Headquarters</a:t>
            </a:r>
          </a:p>
        </p:txBody>
      </p:sp>
      <p:sp>
        <p:nvSpPr>
          <p:cNvPr id="8217" name="Text Box 25"/>
          <p:cNvSpPr txBox="1">
            <a:spLocks noChangeArrowheads="1"/>
          </p:cNvSpPr>
          <p:nvPr/>
        </p:nvSpPr>
        <p:spPr bwMode="auto">
          <a:xfrm>
            <a:off x="590550" y="5486400"/>
            <a:ext cx="2292350" cy="577850"/>
          </a:xfrm>
          <a:prstGeom prst="rect">
            <a:avLst/>
          </a:prstGeom>
          <a:noFill/>
          <a:ln w="12700" cap="sq">
            <a:noFill/>
            <a:miter lim="800000"/>
            <a:headEnd type="none" w="sm" len="sm"/>
            <a:tailEnd type="none" w="sm" len="sm"/>
          </a:ln>
          <a:effectLst>
            <a:outerShdw dist="17961" dir="2700000" algn="ctr" rotWithShape="0">
              <a:schemeClr val="bg2"/>
            </a:outerShdw>
          </a:effectLst>
        </p:spPr>
        <p:txBody>
          <a:bodyPr lIns="90488" tIns="44450" rIns="90488" bIns="44450">
            <a:spAutoFit/>
          </a:bodyPr>
          <a:lstStyle/>
          <a:p>
            <a:pPr eaLnBrk="0" hangingPunct="0">
              <a:buFontTx/>
              <a:buNone/>
              <a:defRPr/>
            </a:pPr>
            <a:r>
              <a:rPr lang="en-US" sz="1600" i="1" dirty="0">
                <a:solidFill>
                  <a:srgbClr val="FFC000"/>
                </a:solidFill>
                <a:latin typeface="Times New Roman" pitchFamily="18" charset="0"/>
              </a:rPr>
              <a:t>Dallas, TX</a:t>
            </a:r>
          </a:p>
          <a:p>
            <a:pPr eaLnBrk="0" hangingPunct="0">
              <a:buFontTx/>
              <a:buNone/>
              <a:defRPr/>
            </a:pPr>
            <a:r>
              <a:rPr lang="en-US" sz="1600" i="1" dirty="0">
                <a:solidFill>
                  <a:srgbClr val="FFC000"/>
                </a:solidFill>
                <a:latin typeface="Times New Roman" pitchFamily="18" charset="0"/>
              </a:rPr>
              <a:t> Corporate Headquarters</a:t>
            </a:r>
          </a:p>
        </p:txBody>
      </p:sp>
      <p:sp>
        <p:nvSpPr>
          <p:cNvPr id="8219" name="Text Box 27"/>
          <p:cNvSpPr txBox="1">
            <a:spLocks noChangeArrowheads="1"/>
          </p:cNvSpPr>
          <p:nvPr/>
        </p:nvSpPr>
        <p:spPr bwMode="auto">
          <a:xfrm>
            <a:off x="5791200" y="5943600"/>
            <a:ext cx="2514600" cy="333375"/>
          </a:xfrm>
          <a:prstGeom prst="rect">
            <a:avLst/>
          </a:prstGeom>
          <a:noFill/>
          <a:ln w="12700" cap="sq">
            <a:noFill/>
            <a:miter lim="800000"/>
            <a:headEnd type="none" w="sm" len="sm"/>
            <a:tailEnd type="none" w="sm" len="sm"/>
          </a:ln>
          <a:effectLst>
            <a:outerShdw dist="17961" dir="2700000" algn="ctr" rotWithShape="0">
              <a:schemeClr val="bg2"/>
            </a:outerShdw>
          </a:effectLst>
        </p:spPr>
        <p:txBody>
          <a:bodyPr lIns="90488" tIns="44450" rIns="90488" bIns="44450">
            <a:spAutoFit/>
          </a:bodyPr>
          <a:lstStyle/>
          <a:p>
            <a:pPr eaLnBrk="0" hangingPunct="0">
              <a:buFontTx/>
              <a:buNone/>
              <a:defRPr/>
            </a:pPr>
            <a:r>
              <a:rPr lang="en-US" sz="1600" i="1" dirty="0">
                <a:solidFill>
                  <a:srgbClr val="FFC000"/>
                </a:solidFill>
                <a:latin typeface="Times New Roman" pitchFamily="18" charset="0"/>
              </a:rPr>
              <a:t>Established 1894</a:t>
            </a:r>
          </a:p>
        </p:txBody>
      </p:sp>
      <p:pic>
        <p:nvPicPr>
          <p:cNvPr id="15" name="Picture 14" descr="eagle 1894 on wall.jpg"/>
          <p:cNvPicPr>
            <a:picLocks noChangeAspect="1"/>
          </p:cNvPicPr>
          <p:nvPr/>
        </p:nvPicPr>
        <p:blipFill>
          <a:blip r:embed="rId5" cstate="print"/>
          <a:stretch>
            <a:fillRect/>
          </a:stretch>
        </p:blipFill>
        <p:spPr>
          <a:xfrm>
            <a:off x="5653881" y="3774806"/>
            <a:ext cx="2807540" cy="2105656"/>
          </a:xfrm>
          <a:prstGeom prst="rect">
            <a:avLst/>
          </a:prstGeom>
          <a:ln>
            <a:solidFill>
              <a:srgbClr val="003366"/>
            </a:solidFill>
          </a:ln>
          <a:effectLst>
            <a:outerShdw blurRad="50800" dist="76200" dir="2700000" algn="tl" rotWithShape="0">
              <a:schemeClr val="tx1">
                <a:lumMod val="95000"/>
                <a:alpha val="56000"/>
              </a:schemeClr>
            </a:outerShdw>
          </a:effectLst>
        </p:spPr>
      </p:pic>
    </p:spTree>
  </p:cSld>
  <p:clrMapOvr>
    <a:masterClrMapping/>
  </p:clrMapOvr>
  <p:transition spd="slow" advTm="10000">
    <p:randomBar dir="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595975" name="Rectangle 7"/>
          <p:cNvSpPr>
            <a:spLocks noGrp="1" noChangeArrowheads="1"/>
          </p:cNvSpPr>
          <p:nvPr>
            <p:ph idx="1"/>
          </p:nvPr>
        </p:nvSpPr>
        <p:spPr>
          <a:xfrm>
            <a:off x="1843880" y="1295400"/>
            <a:ext cx="5471319" cy="3962400"/>
          </a:xfrm>
          <a:effectLst>
            <a:outerShdw dist="35921" dir="2700000" algn="ctr" rotWithShape="0">
              <a:schemeClr val="bg2"/>
            </a:outerShdw>
          </a:effectLst>
        </p:spPr>
        <p:txBody>
          <a:bodyPr/>
          <a:lstStyle/>
          <a:p>
            <a:pPr>
              <a:buSzPct val="97000"/>
              <a:defRPr/>
            </a:pPr>
            <a:r>
              <a:rPr lang="en-US" sz="1800" dirty="0" smtClean="0">
                <a:solidFill>
                  <a:srgbClr val="FFFFFF"/>
                </a:solidFill>
                <a:latin typeface="Tahoma" pitchFamily="34" charset="0"/>
              </a:rPr>
              <a:t>Establish Programs / Parameters with Manufacturer Representative(s)</a:t>
            </a:r>
          </a:p>
          <a:p>
            <a:pPr>
              <a:buSzPct val="97000"/>
              <a:defRPr/>
            </a:pPr>
            <a:r>
              <a:rPr lang="en-US" sz="1800" dirty="0" smtClean="0">
                <a:solidFill>
                  <a:srgbClr val="FFFFFF"/>
                </a:solidFill>
                <a:latin typeface="Tahoma" pitchFamily="34" charset="0"/>
              </a:rPr>
              <a:t>Prepare and Administer All Promotional and Basic Stock Assortment Submissions and Follow-Through</a:t>
            </a:r>
          </a:p>
          <a:p>
            <a:pPr>
              <a:buSzPct val="97000"/>
              <a:defRPr/>
            </a:pPr>
            <a:r>
              <a:rPr lang="en-US" sz="1800" dirty="0" smtClean="0">
                <a:solidFill>
                  <a:srgbClr val="FFFFFF"/>
                </a:solidFill>
                <a:latin typeface="Tahoma" pitchFamily="34" charset="0"/>
              </a:rPr>
              <a:t>Manage Cooperative Advertising, Market Development, and Demonstration Funds</a:t>
            </a:r>
          </a:p>
          <a:p>
            <a:pPr>
              <a:buSzPct val="97000"/>
              <a:defRPr/>
            </a:pPr>
            <a:r>
              <a:rPr lang="en-US" sz="1800" dirty="0" smtClean="0">
                <a:solidFill>
                  <a:srgbClr val="FFFFFF"/>
                </a:solidFill>
                <a:latin typeface="Tahoma" pitchFamily="34" charset="0"/>
              </a:rPr>
              <a:t>Coordinate and Align Special Events with Exchange Management and Corresponding Field Sales Representatives</a:t>
            </a:r>
          </a:p>
          <a:p>
            <a:pPr>
              <a:buSzPct val="97000"/>
              <a:defRPr/>
            </a:pPr>
            <a:r>
              <a:rPr lang="en-US" sz="1800" dirty="0" smtClean="0">
                <a:solidFill>
                  <a:srgbClr val="FFFFFF"/>
                </a:solidFill>
                <a:latin typeface="Tahoma" pitchFamily="34" charset="0"/>
              </a:rPr>
              <a:t>Manage Product Projections for All Basic Stock Assortments and Promotional Buys by SKU, Via a 6 Month Rolling Forecast</a:t>
            </a:r>
          </a:p>
        </p:txBody>
      </p:sp>
      <p:sp>
        <p:nvSpPr>
          <p:cNvPr id="595976" name="Rectangle 8"/>
          <p:cNvSpPr>
            <a:spLocks noChangeArrowheads="1"/>
          </p:cNvSpPr>
          <p:nvPr/>
        </p:nvSpPr>
        <p:spPr bwMode="auto">
          <a:xfrm>
            <a:off x="1676400" y="152400"/>
            <a:ext cx="5562600" cy="1143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algn="ctr" eaLnBrk="0" hangingPunct="0">
              <a:buNone/>
              <a:defRPr/>
            </a:pPr>
            <a:r>
              <a:rPr lang="en-US" sz="3600" dirty="0">
                <a:solidFill>
                  <a:srgbClr val="FAFD00"/>
                </a:solidFill>
                <a:effectLst>
                  <a:outerShdw blurRad="38100" dist="38100" dir="2700000" algn="tl">
                    <a:srgbClr val="000000"/>
                  </a:outerShdw>
                </a:effectLst>
              </a:rPr>
              <a:t> </a:t>
            </a:r>
            <a:r>
              <a:rPr lang="en-US" sz="3600" dirty="0">
                <a:solidFill>
                  <a:srgbClr val="FFC000"/>
                </a:solidFill>
                <a:effectLst>
                  <a:outerShdw blurRad="38100" dist="38100" dir="2700000" algn="tl">
                    <a:srgbClr val="000000"/>
                  </a:outerShdw>
                </a:effectLst>
              </a:rPr>
              <a:t>Account Executives Are Committed To:</a:t>
            </a:r>
          </a:p>
        </p:txBody>
      </p:sp>
      <p:pic>
        <p:nvPicPr>
          <p:cNvPr id="44037" name="Picture 9" descr="Nick Cohen full face 2"/>
          <p:cNvPicPr>
            <a:picLocks noChangeAspect="1" noChangeArrowheads="1"/>
          </p:cNvPicPr>
          <p:nvPr/>
        </p:nvPicPr>
        <p:blipFill>
          <a:blip r:embed="rId3" cstate="print"/>
          <a:srcRect/>
          <a:stretch>
            <a:fillRect/>
          </a:stretch>
        </p:blipFill>
        <p:spPr bwMode="auto">
          <a:xfrm>
            <a:off x="430622" y="2136457"/>
            <a:ext cx="1155144" cy="894125"/>
          </a:xfrm>
          <a:prstGeom prst="rect">
            <a:avLst/>
          </a:prstGeom>
          <a:noFill/>
          <a:ln w="9525">
            <a:solidFill>
              <a:schemeClr val="bg2"/>
            </a:solidFill>
            <a:miter lim="800000"/>
            <a:headEnd/>
            <a:tailEnd/>
          </a:ln>
        </p:spPr>
      </p:pic>
      <p:pic>
        <p:nvPicPr>
          <p:cNvPr id="44039" name="Picture 13" descr="Ray Dixon"/>
          <p:cNvPicPr>
            <a:picLocks noChangeAspect="1" noChangeArrowheads="1"/>
          </p:cNvPicPr>
          <p:nvPr/>
        </p:nvPicPr>
        <p:blipFill>
          <a:blip r:embed="rId4" cstate="print">
            <a:lum bright="12000"/>
          </a:blip>
          <a:srcRect r="-5573"/>
          <a:stretch>
            <a:fillRect/>
          </a:stretch>
        </p:blipFill>
        <p:spPr bwMode="auto">
          <a:xfrm>
            <a:off x="1158081" y="5274337"/>
            <a:ext cx="1219200" cy="893625"/>
          </a:xfrm>
          <a:prstGeom prst="rect">
            <a:avLst/>
          </a:prstGeom>
          <a:noFill/>
          <a:ln w="9525">
            <a:solidFill>
              <a:schemeClr val="bg2"/>
            </a:solidFill>
            <a:miter lim="800000"/>
            <a:headEnd/>
            <a:tailEnd/>
          </a:ln>
        </p:spPr>
      </p:pic>
      <p:pic>
        <p:nvPicPr>
          <p:cNvPr id="44040" name="Picture 14" descr="Olympia 2"/>
          <p:cNvPicPr>
            <a:picLocks noChangeAspect="1" noChangeArrowheads="1"/>
          </p:cNvPicPr>
          <p:nvPr/>
        </p:nvPicPr>
        <p:blipFill>
          <a:blip r:embed="rId5" cstate="print"/>
          <a:srcRect l="5556" b="8772"/>
          <a:stretch>
            <a:fillRect/>
          </a:stretch>
        </p:blipFill>
        <p:spPr bwMode="auto">
          <a:xfrm>
            <a:off x="2986881" y="5257800"/>
            <a:ext cx="1295400" cy="873062"/>
          </a:xfrm>
          <a:prstGeom prst="rect">
            <a:avLst/>
          </a:prstGeom>
          <a:noFill/>
          <a:ln w="9525">
            <a:solidFill>
              <a:schemeClr val="bg2"/>
            </a:solidFill>
            <a:miter lim="800000"/>
            <a:headEnd/>
            <a:tailEnd/>
          </a:ln>
        </p:spPr>
      </p:pic>
      <p:sp>
        <p:nvSpPr>
          <p:cNvPr id="595983" name="Text Box 15"/>
          <p:cNvSpPr txBox="1">
            <a:spLocks noChangeArrowheads="1"/>
          </p:cNvSpPr>
          <p:nvPr/>
        </p:nvSpPr>
        <p:spPr bwMode="auto">
          <a:xfrm>
            <a:off x="7234533" y="1419951"/>
            <a:ext cx="1554163" cy="520655"/>
          </a:xfrm>
          <a:prstGeom prst="rect">
            <a:avLst/>
          </a:prstGeom>
          <a:noFill/>
          <a:ln w="9525">
            <a:noFill/>
            <a:miter lim="800000"/>
            <a:headEnd/>
            <a:tailEnd/>
          </a:ln>
          <a:effectLst/>
        </p:spPr>
        <p:txBody>
          <a:bodyPr lIns="90488" tIns="44450" rIns="90488" bIns="44450">
            <a:spAutoFit/>
          </a:bodyPr>
          <a:lstStyle/>
          <a:p>
            <a:pPr algn="ctr">
              <a:buNone/>
              <a:defRPr/>
            </a:pPr>
            <a:r>
              <a:rPr lang="en-US" sz="1000" dirty="0">
                <a:solidFill>
                  <a:srgbClr val="FFC000"/>
                </a:solidFill>
                <a:effectLst>
                  <a:outerShdw blurRad="38100" dist="38100" dir="2700000" algn="tl">
                    <a:srgbClr val="000000"/>
                  </a:outerShdw>
                </a:effectLst>
              </a:rPr>
              <a:t>Russell Jones</a:t>
            </a:r>
          </a:p>
          <a:p>
            <a:pPr algn="ctr">
              <a:buNone/>
              <a:defRPr/>
            </a:pPr>
            <a:r>
              <a:rPr lang="en-US" sz="900" dirty="0">
                <a:effectLst>
                  <a:outerShdw blurRad="38100" dist="38100" dir="2700000" algn="tl">
                    <a:srgbClr val="000000"/>
                  </a:outerShdw>
                </a:effectLst>
              </a:rPr>
              <a:t> Account Executive - Dallas</a:t>
            </a:r>
          </a:p>
        </p:txBody>
      </p:sp>
      <p:sp>
        <p:nvSpPr>
          <p:cNvPr id="595984" name="Text Box 16"/>
          <p:cNvSpPr txBox="1">
            <a:spLocks noChangeArrowheads="1"/>
          </p:cNvSpPr>
          <p:nvPr/>
        </p:nvSpPr>
        <p:spPr bwMode="auto">
          <a:xfrm>
            <a:off x="7177881" y="3005909"/>
            <a:ext cx="1691482" cy="520655"/>
          </a:xfrm>
          <a:prstGeom prst="rect">
            <a:avLst/>
          </a:prstGeom>
          <a:noFill/>
          <a:ln w="9525">
            <a:noFill/>
            <a:miter lim="800000"/>
            <a:headEnd/>
            <a:tailEnd/>
          </a:ln>
          <a:effectLst/>
        </p:spPr>
        <p:txBody>
          <a:bodyPr wrap="square" lIns="90488" tIns="44450" rIns="90488" bIns="44450">
            <a:spAutoFit/>
          </a:bodyPr>
          <a:lstStyle/>
          <a:p>
            <a:pPr algn="ctr">
              <a:buNone/>
              <a:defRPr/>
            </a:pPr>
            <a:r>
              <a:rPr lang="en-US" sz="1000" dirty="0">
                <a:solidFill>
                  <a:srgbClr val="FFC000"/>
                </a:solidFill>
                <a:effectLst>
                  <a:outerShdw blurRad="38100" dist="38100" dir="2700000" algn="tl">
                    <a:srgbClr val="000000"/>
                  </a:outerShdw>
                </a:effectLst>
              </a:rPr>
              <a:t>Debbie Patterson</a:t>
            </a:r>
          </a:p>
          <a:p>
            <a:pPr algn="ctr">
              <a:buNone/>
              <a:defRPr/>
            </a:pPr>
            <a:r>
              <a:rPr lang="en-US" sz="900" dirty="0">
                <a:effectLst>
                  <a:outerShdw blurRad="38100" dist="38100" dir="2700000" algn="tl">
                    <a:srgbClr val="000000"/>
                  </a:outerShdw>
                </a:effectLst>
              </a:rPr>
              <a:t> Account Executive - Dallas</a:t>
            </a:r>
          </a:p>
        </p:txBody>
      </p:sp>
      <p:sp>
        <p:nvSpPr>
          <p:cNvPr id="595985" name="Text Box 17"/>
          <p:cNvSpPr txBox="1">
            <a:spLocks noChangeArrowheads="1"/>
          </p:cNvSpPr>
          <p:nvPr/>
        </p:nvSpPr>
        <p:spPr bwMode="auto">
          <a:xfrm>
            <a:off x="7358743" y="4551998"/>
            <a:ext cx="1502230" cy="659155"/>
          </a:xfrm>
          <a:prstGeom prst="rect">
            <a:avLst/>
          </a:prstGeom>
          <a:noFill/>
          <a:ln w="9525">
            <a:noFill/>
            <a:miter lim="800000"/>
            <a:headEnd/>
            <a:tailEnd/>
          </a:ln>
          <a:effectLst/>
        </p:spPr>
        <p:txBody>
          <a:bodyPr wrap="square" lIns="90488" tIns="44450" rIns="90488" bIns="44450">
            <a:spAutoFit/>
          </a:bodyPr>
          <a:lstStyle/>
          <a:p>
            <a:pPr algn="ctr">
              <a:buNone/>
              <a:defRPr/>
            </a:pPr>
            <a:r>
              <a:rPr lang="en-US" sz="1000" dirty="0">
                <a:solidFill>
                  <a:srgbClr val="FFC000"/>
                </a:solidFill>
                <a:effectLst>
                  <a:outerShdw blurRad="38100" dist="38100" dir="2700000" algn="tl">
                    <a:srgbClr val="000000"/>
                  </a:outerShdw>
                </a:effectLst>
              </a:rPr>
              <a:t>Justin Webster</a:t>
            </a:r>
          </a:p>
          <a:p>
            <a:pPr algn="ctr">
              <a:buNone/>
              <a:defRPr/>
            </a:pPr>
            <a:r>
              <a:rPr lang="en-US" sz="900" dirty="0">
                <a:effectLst>
                  <a:outerShdw blurRad="38100" dist="38100" dir="2700000" algn="tl">
                    <a:srgbClr val="000000"/>
                  </a:outerShdw>
                </a:effectLst>
              </a:rPr>
              <a:t>Account Executive -   </a:t>
            </a:r>
          </a:p>
          <a:p>
            <a:pPr algn="ctr">
              <a:buNone/>
              <a:defRPr/>
            </a:pPr>
            <a:r>
              <a:rPr lang="en-US" sz="900" dirty="0">
                <a:effectLst>
                  <a:outerShdw blurRad="38100" dist="38100" dir="2700000" algn="tl">
                    <a:srgbClr val="000000"/>
                  </a:outerShdw>
                </a:effectLst>
              </a:rPr>
              <a:t>Athletic Footwear </a:t>
            </a:r>
            <a:r>
              <a:rPr lang="en-US" sz="900" dirty="0" smtClean="0">
                <a:effectLst>
                  <a:outerShdw blurRad="38100" dist="38100" dir="2700000" algn="tl">
                    <a:srgbClr val="000000"/>
                  </a:outerShdw>
                </a:effectLst>
              </a:rPr>
              <a:t>– </a:t>
            </a:r>
          </a:p>
          <a:p>
            <a:pPr algn="ctr">
              <a:buNone/>
              <a:defRPr/>
            </a:pPr>
            <a:r>
              <a:rPr lang="en-US" sz="900" dirty="0" smtClean="0">
                <a:effectLst>
                  <a:outerShdw blurRad="38100" dist="38100" dir="2700000" algn="tl">
                    <a:srgbClr val="000000"/>
                  </a:outerShdw>
                </a:effectLst>
              </a:rPr>
              <a:t>Dallas</a:t>
            </a:r>
            <a:endParaRPr lang="en-US" sz="900" dirty="0">
              <a:effectLst>
                <a:outerShdw blurRad="38100" dist="38100" dir="2700000" algn="tl">
                  <a:srgbClr val="000000"/>
                </a:outerShdw>
              </a:effectLst>
            </a:endParaRPr>
          </a:p>
        </p:txBody>
      </p:sp>
      <p:sp>
        <p:nvSpPr>
          <p:cNvPr id="595986" name="Text Box 18"/>
          <p:cNvSpPr txBox="1">
            <a:spLocks noChangeArrowheads="1"/>
          </p:cNvSpPr>
          <p:nvPr/>
        </p:nvSpPr>
        <p:spPr bwMode="auto">
          <a:xfrm>
            <a:off x="273550" y="3107465"/>
            <a:ext cx="1344612" cy="520655"/>
          </a:xfrm>
          <a:prstGeom prst="rect">
            <a:avLst/>
          </a:prstGeom>
          <a:noFill/>
          <a:ln w="9525">
            <a:noFill/>
            <a:miter lim="800000"/>
            <a:headEnd/>
            <a:tailEnd/>
          </a:ln>
          <a:effectLst/>
        </p:spPr>
        <p:txBody>
          <a:bodyPr lIns="90488" tIns="44450" rIns="90488" bIns="44450">
            <a:spAutoFit/>
          </a:bodyPr>
          <a:lstStyle/>
          <a:p>
            <a:pPr algn="ctr">
              <a:buNone/>
              <a:defRPr/>
            </a:pPr>
            <a:r>
              <a:rPr lang="en-US" sz="1000" dirty="0">
                <a:solidFill>
                  <a:srgbClr val="FFC000"/>
                </a:solidFill>
                <a:effectLst>
                  <a:outerShdw blurRad="38100" dist="38100" dir="2700000" algn="tl">
                    <a:srgbClr val="000000"/>
                  </a:outerShdw>
                </a:effectLst>
              </a:rPr>
              <a:t>Nick Cohen</a:t>
            </a:r>
          </a:p>
          <a:p>
            <a:pPr algn="ctr">
              <a:buNone/>
              <a:defRPr/>
            </a:pPr>
            <a:r>
              <a:rPr lang="en-US" sz="900" dirty="0">
                <a:effectLst>
                  <a:outerShdw blurRad="38100" dist="38100" dir="2700000" algn="tl">
                    <a:srgbClr val="000000"/>
                  </a:outerShdw>
                </a:effectLst>
              </a:rPr>
              <a:t>V.P. – Marketing</a:t>
            </a:r>
          </a:p>
          <a:p>
            <a:pPr algn="ctr">
              <a:buNone/>
              <a:defRPr/>
            </a:pPr>
            <a:r>
              <a:rPr lang="en-US" sz="900" dirty="0">
                <a:effectLst>
                  <a:outerShdw blurRad="38100" dist="38100" dir="2700000" algn="tl">
                    <a:srgbClr val="000000"/>
                  </a:outerShdw>
                </a:effectLst>
              </a:rPr>
              <a:t>Virginia Beach</a:t>
            </a:r>
          </a:p>
        </p:txBody>
      </p:sp>
      <p:sp>
        <p:nvSpPr>
          <p:cNvPr id="595989" name="Text Box 21"/>
          <p:cNvSpPr txBox="1">
            <a:spLocks noChangeArrowheads="1"/>
          </p:cNvSpPr>
          <p:nvPr/>
        </p:nvSpPr>
        <p:spPr bwMode="auto">
          <a:xfrm>
            <a:off x="217556" y="4693920"/>
            <a:ext cx="1479550" cy="520655"/>
          </a:xfrm>
          <a:prstGeom prst="rect">
            <a:avLst/>
          </a:prstGeom>
          <a:noFill/>
          <a:ln w="9525">
            <a:noFill/>
            <a:miter lim="800000"/>
            <a:headEnd/>
            <a:tailEnd/>
          </a:ln>
          <a:effectLst/>
        </p:spPr>
        <p:txBody>
          <a:bodyPr lIns="90488" tIns="44450" rIns="90488" bIns="44450">
            <a:spAutoFit/>
          </a:bodyPr>
          <a:lstStyle/>
          <a:p>
            <a:pPr algn="ctr">
              <a:buNone/>
              <a:defRPr/>
            </a:pPr>
            <a:r>
              <a:rPr lang="en-US" sz="1000" dirty="0">
                <a:solidFill>
                  <a:srgbClr val="FFC000"/>
                </a:solidFill>
                <a:effectLst>
                  <a:outerShdw blurRad="38100" dist="38100" dir="2700000" algn="tl">
                    <a:srgbClr val="000000"/>
                  </a:outerShdw>
                </a:effectLst>
              </a:rPr>
              <a:t>Darlene Davies</a:t>
            </a:r>
          </a:p>
          <a:p>
            <a:pPr algn="ctr">
              <a:buNone/>
              <a:defRPr/>
            </a:pPr>
            <a:r>
              <a:rPr lang="en-US" sz="900" dirty="0">
                <a:effectLst>
                  <a:outerShdw blurRad="38100" dist="38100" dir="2700000" algn="tl">
                    <a:srgbClr val="000000"/>
                  </a:outerShdw>
                </a:effectLst>
              </a:rPr>
              <a:t>V.P. – VCS Operations</a:t>
            </a:r>
          </a:p>
          <a:p>
            <a:pPr algn="ctr">
              <a:buNone/>
              <a:defRPr/>
            </a:pPr>
            <a:r>
              <a:rPr lang="en-US" sz="900" dirty="0">
                <a:effectLst>
                  <a:outerShdw blurRad="38100" dist="38100" dir="2700000" algn="tl">
                    <a:srgbClr val="000000"/>
                  </a:outerShdw>
                </a:effectLst>
              </a:rPr>
              <a:t>Virginia Beach</a:t>
            </a:r>
          </a:p>
        </p:txBody>
      </p:sp>
      <p:pic>
        <p:nvPicPr>
          <p:cNvPr id="44047" name="Picture 22" descr="Heather Snowa full face"/>
          <p:cNvPicPr>
            <a:picLocks noChangeAspect="1" noChangeArrowheads="1"/>
          </p:cNvPicPr>
          <p:nvPr/>
        </p:nvPicPr>
        <p:blipFill>
          <a:blip r:embed="rId6" cstate="print"/>
          <a:srcRect/>
          <a:stretch>
            <a:fillRect/>
          </a:stretch>
        </p:blipFill>
        <p:spPr bwMode="auto">
          <a:xfrm>
            <a:off x="365329" y="348342"/>
            <a:ext cx="1297041" cy="1003663"/>
          </a:xfrm>
          <a:prstGeom prst="rect">
            <a:avLst/>
          </a:prstGeom>
          <a:noFill/>
          <a:ln w="9525">
            <a:solidFill>
              <a:schemeClr val="bg2"/>
            </a:solidFill>
            <a:miter lim="800000"/>
            <a:headEnd/>
            <a:tailEnd/>
          </a:ln>
        </p:spPr>
      </p:pic>
      <p:sp>
        <p:nvSpPr>
          <p:cNvPr id="595991" name="Text Box 23"/>
          <p:cNvSpPr txBox="1">
            <a:spLocks noChangeArrowheads="1"/>
          </p:cNvSpPr>
          <p:nvPr/>
        </p:nvSpPr>
        <p:spPr bwMode="auto">
          <a:xfrm>
            <a:off x="228599" y="1335586"/>
            <a:ext cx="1524001" cy="659155"/>
          </a:xfrm>
          <a:prstGeom prst="rect">
            <a:avLst/>
          </a:prstGeom>
          <a:noFill/>
          <a:ln w="9525">
            <a:noFill/>
            <a:miter lim="800000"/>
            <a:headEnd/>
            <a:tailEnd/>
          </a:ln>
          <a:effectLst/>
        </p:spPr>
        <p:txBody>
          <a:bodyPr wrap="square" lIns="90488" tIns="44450" rIns="90488" bIns="44450">
            <a:spAutoFit/>
          </a:bodyPr>
          <a:lstStyle/>
          <a:p>
            <a:pPr algn="ctr">
              <a:buNone/>
              <a:defRPr/>
            </a:pPr>
            <a:r>
              <a:rPr lang="en-US" sz="1000" dirty="0">
                <a:solidFill>
                  <a:srgbClr val="FFC000"/>
                </a:solidFill>
                <a:effectLst>
                  <a:outerShdw blurRad="38100" dist="38100" dir="2700000" algn="tl">
                    <a:srgbClr val="000000"/>
                  </a:outerShdw>
                </a:effectLst>
              </a:rPr>
              <a:t>Heather Snowa</a:t>
            </a:r>
          </a:p>
          <a:p>
            <a:pPr algn="ctr">
              <a:buNone/>
              <a:defRPr/>
            </a:pPr>
            <a:r>
              <a:rPr lang="en-US" sz="900" dirty="0">
                <a:effectLst>
                  <a:outerShdw blurRad="38100" dist="38100" dir="2700000" algn="tl">
                    <a:srgbClr val="000000"/>
                  </a:outerShdw>
                </a:effectLst>
              </a:rPr>
              <a:t>Vice President</a:t>
            </a:r>
            <a:r>
              <a:rPr lang="en-US" sz="900" dirty="0" smtClean="0">
                <a:effectLst>
                  <a:outerShdw blurRad="38100" dist="38100" dir="2700000" algn="tl">
                    <a:srgbClr val="000000"/>
                  </a:outerShdw>
                </a:effectLst>
              </a:rPr>
              <a:t>/</a:t>
            </a:r>
          </a:p>
          <a:p>
            <a:pPr algn="ctr">
              <a:buNone/>
              <a:defRPr/>
            </a:pPr>
            <a:r>
              <a:rPr lang="en-US" sz="900" dirty="0" smtClean="0">
                <a:effectLst>
                  <a:outerShdw blurRad="38100" dist="38100" dir="2700000" algn="tl">
                    <a:srgbClr val="000000"/>
                  </a:outerShdw>
                </a:effectLst>
              </a:rPr>
              <a:t>General </a:t>
            </a:r>
            <a:r>
              <a:rPr lang="en-US" sz="900" dirty="0">
                <a:effectLst>
                  <a:outerShdw blurRad="38100" dist="38100" dir="2700000" algn="tl">
                    <a:srgbClr val="000000"/>
                  </a:outerShdw>
                </a:effectLst>
              </a:rPr>
              <a:t>Mgr. </a:t>
            </a:r>
          </a:p>
          <a:p>
            <a:pPr algn="ctr">
              <a:buNone/>
              <a:defRPr/>
            </a:pPr>
            <a:r>
              <a:rPr lang="en-US" sz="900" dirty="0">
                <a:effectLst>
                  <a:outerShdw blurRad="38100" dist="38100" dir="2700000" algn="tl">
                    <a:srgbClr val="000000"/>
                  </a:outerShdw>
                </a:effectLst>
              </a:rPr>
              <a:t>Virginia Beach</a:t>
            </a:r>
          </a:p>
        </p:txBody>
      </p:sp>
      <p:sp>
        <p:nvSpPr>
          <p:cNvPr id="595992" name="Text Box 24"/>
          <p:cNvSpPr txBox="1">
            <a:spLocks noChangeArrowheads="1"/>
          </p:cNvSpPr>
          <p:nvPr/>
        </p:nvSpPr>
        <p:spPr bwMode="auto">
          <a:xfrm>
            <a:off x="853145" y="6164425"/>
            <a:ext cx="1752600" cy="520655"/>
          </a:xfrm>
          <a:prstGeom prst="rect">
            <a:avLst/>
          </a:prstGeom>
          <a:noFill/>
          <a:ln w="9525">
            <a:noFill/>
            <a:miter lim="800000"/>
            <a:headEnd/>
            <a:tailEnd/>
          </a:ln>
          <a:effectLst/>
        </p:spPr>
        <p:txBody>
          <a:bodyPr lIns="90488" tIns="44450" rIns="90488" bIns="44450">
            <a:spAutoFit/>
          </a:bodyPr>
          <a:lstStyle/>
          <a:p>
            <a:pPr algn="ctr">
              <a:buNone/>
              <a:defRPr/>
            </a:pPr>
            <a:r>
              <a:rPr lang="en-US" sz="1000" dirty="0">
                <a:solidFill>
                  <a:srgbClr val="FFC000"/>
                </a:solidFill>
                <a:effectLst>
                  <a:outerShdw blurRad="38100" dist="38100" dir="2700000" algn="tl">
                    <a:srgbClr val="000000"/>
                  </a:outerShdw>
                </a:effectLst>
              </a:rPr>
              <a:t>Ray Dixon</a:t>
            </a:r>
          </a:p>
          <a:p>
            <a:pPr algn="ctr">
              <a:buNone/>
              <a:defRPr/>
            </a:pPr>
            <a:r>
              <a:rPr lang="en-US" sz="900" dirty="0">
                <a:effectLst>
                  <a:outerShdw blurRad="38100" dist="38100" dir="2700000" algn="tl">
                    <a:srgbClr val="000000"/>
                  </a:outerShdw>
                </a:effectLst>
              </a:rPr>
              <a:t>Senior Account Executive  </a:t>
            </a:r>
          </a:p>
          <a:p>
            <a:pPr algn="ctr">
              <a:buNone/>
              <a:defRPr/>
            </a:pPr>
            <a:r>
              <a:rPr lang="en-US" sz="900" dirty="0">
                <a:effectLst>
                  <a:outerShdw blurRad="38100" dist="38100" dir="2700000" algn="tl">
                    <a:srgbClr val="000000"/>
                  </a:outerShdw>
                </a:effectLst>
              </a:rPr>
              <a:t>Virginia Beach &amp; Dallas</a:t>
            </a:r>
          </a:p>
        </p:txBody>
      </p:sp>
      <p:sp>
        <p:nvSpPr>
          <p:cNvPr id="595993" name="Text Box 25"/>
          <p:cNvSpPr txBox="1">
            <a:spLocks noChangeArrowheads="1"/>
          </p:cNvSpPr>
          <p:nvPr/>
        </p:nvSpPr>
        <p:spPr bwMode="auto">
          <a:xfrm>
            <a:off x="2848814" y="6151318"/>
            <a:ext cx="1539875" cy="520655"/>
          </a:xfrm>
          <a:prstGeom prst="rect">
            <a:avLst/>
          </a:prstGeom>
          <a:noFill/>
          <a:ln w="9525">
            <a:noFill/>
            <a:miter lim="800000"/>
            <a:headEnd/>
            <a:tailEnd/>
          </a:ln>
          <a:effectLst/>
        </p:spPr>
        <p:txBody>
          <a:bodyPr lIns="90488" tIns="44450" rIns="90488" bIns="44450">
            <a:spAutoFit/>
          </a:bodyPr>
          <a:lstStyle/>
          <a:p>
            <a:pPr algn="ctr">
              <a:buNone/>
              <a:defRPr/>
            </a:pPr>
            <a:r>
              <a:rPr lang="en-US" sz="1000" dirty="0">
                <a:solidFill>
                  <a:srgbClr val="FFC000"/>
                </a:solidFill>
                <a:effectLst>
                  <a:outerShdw blurRad="38100" dist="38100" dir="2700000" algn="tl">
                    <a:srgbClr val="000000"/>
                  </a:outerShdw>
                </a:effectLst>
              </a:rPr>
              <a:t>Olympia Frink</a:t>
            </a:r>
          </a:p>
          <a:p>
            <a:pPr algn="ctr">
              <a:buNone/>
              <a:defRPr/>
            </a:pPr>
            <a:r>
              <a:rPr lang="en-US" sz="900" dirty="0">
                <a:effectLst>
                  <a:outerShdw blurRad="38100" dist="38100" dir="2700000" algn="tl">
                    <a:srgbClr val="000000"/>
                  </a:outerShdw>
                </a:effectLst>
              </a:rPr>
              <a:t>Account Executive </a:t>
            </a:r>
          </a:p>
          <a:p>
            <a:pPr algn="ctr">
              <a:buNone/>
              <a:defRPr/>
            </a:pPr>
            <a:r>
              <a:rPr lang="en-US" sz="900" dirty="0">
                <a:effectLst>
                  <a:outerShdw blurRad="38100" dist="38100" dir="2700000" algn="tl">
                    <a:srgbClr val="000000"/>
                  </a:outerShdw>
                </a:effectLst>
              </a:rPr>
              <a:t>Virginia Beach &amp; Dallas</a:t>
            </a:r>
          </a:p>
        </p:txBody>
      </p:sp>
      <p:pic>
        <p:nvPicPr>
          <p:cNvPr id="44051" name="Picture 26"/>
          <p:cNvPicPr>
            <a:picLocks noChangeAspect="1" noChangeArrowheads="1"/>
          </p:cNvPicPr>
          <p:nvPr/>
        </p:nvPicPr>
        <p:blipFill>
          <a:blip r:embed="rId7" cstate="print">
            <a:lum bright="18000"/>
          </a:blip>
          <a:srcRect/>
          <a:stretch>
            <a:fillRect/>
          </a:stretch>
        </p:blipFill>
        <p:spPr bwMode="auto">
          <a:xfrm>
            <a:off x="7432766" y="2055766"/>
            <a:ext cx="1115922" cy="908475"/>
          </a:xfrm>
          <a:prstGeom prst="rect">
            <a:avLst/>
          </a:prstGeom>
          <a:noFill/>
          <a:ln w="9525">
            <a:solidFill>
              <a:schemeClr val="bg2"/>
            </a:solidFill>
            <a:miter lim="800000"/>
            <a:headEnd/>
            <a:tailEnd/>
          </a:ln>
        </p:spPr>
      </p:pic>
      <p:sp>
        <p:nvSpPr>
          <p:cNvPr id="595995" name="Text Box 27"/>
          <p:cNvSpPr txBox="1">
            <a:spLocks noChangeArrowheads="1"/>
          </p:cNvSpPr>
          <p:nvPr/>
        </p:nvSpPr>
        <p:spPr bwMode="auto">
          <a:xfrm>
            <a:off x="4742225" y="6135533"/>
            <a:ext cx="1295400" cy="520655"/>
          </a:xfrm>
          <a:prstGeom prst="rect">
            <a:avLst/>
          </a:prstGeom>
          <a:noFill/>
          <a:ln w="9525">
            <a:noFill/>
            <a:miter lim="800000"/>
            <a:headEnd/>
            <a:tailEnd/>
          </a:ln>
          <a:effectLst/>
        </p:spPr>
        <p:txBody>
          <a:bodyPr lIns="90488" tIns="44450" rIns="90488" bIns="44450">
            <a:spAutoFit/>
          </a:bodyPr>
          <a:lstStyle/>
          <a:p>
            <a:pPr algn="ctr">
              <a:buNone/>
              <a:defRPr/>
            </a:pPr>
            <a:r>
              <a:rPr lang="en-US" sz="1000" dirty="0">
                <a:solidFill>
                  <a:srgbClr val="FFC000"/>
                </a:solidFill>
                <a:effectLst>
                  <a:outerShdw blurRad="38100" dist="38100" dir="2700000" algn="tl">
                    <a:srgbClr val="000000"/>
                  </a:outerShdw>
                </a:effectLst>
              </a:rPr>
              <a:t>Leslie Gilchrest</a:t>
            </a:r>
          </a:p>
          <a:p>
            <a:pPr algn="ctr">
              <a:buNone/>
              <a:defRPr/>
            </a:pPr>
            <a:r>
              <a:rPr lang="en-US" sz="900" dirty="0">
                <a:effectLst>
                  <a:outerShdw blurRad="38100" dist="38100" dir="2700000" algn="tl">
                    <a:srgbClr val="000000"/>
                  </a:outerShdw>
                </a:effectLst>
              </a:rPr>
              <a:t>Account Executive </a:t>
            </a:r>
          </a:p>
          <a:p>
            <a:pPr algn="ctr">
              <a:buNone/>
              <a:defRPr/>
            </a:pPr>
            <a:r>
              <a:rPr lang="en-US" sz="900" dirty="0">
                <a:effectLst>
                  <a:outerShdw blurRad="38100" dist="38100" dir="2700000" algn="tl">
                    <a:srgbClr val="000000"/>
                  </a:outerShdw>
                </a:effectLst>
              </a:rPr>
              <a:t>Virginia Beach</a:t>
            </a:r>
          </a:p>
        </p:txBody>
      </p:sp>
      <p:pic>
        <p:nvPicPr>
          <p:cNvPr id="44053" name="Picture 28"/>
          <p:cNvPicPr>
            <a:picLocks noChangeAspect="1" noChangeArrowheads="1"/>
          </p:cNvPicPr>
          <p:nvPr/>
        </p:nvPicPr>
        <p:blipFill>
          <a:blip r:embed="rId8" cstate="print"/>
          <a:srcRect/>
          <a:stretch>
            <a:fillRect/>
          </a:stretch>
        </p:blipFill>
        <p:spPr bwMode="auto">
          <a:xfrm>
            <a:off x="7485017" y="3702915"/>
            <a:ext cx="1094447" cy="797923"/>
          </a:xfrm>
          <a:prstGeom prst="rect">
            <a:avLst/>
          </a:prstGeom>
          <a:noFill/>
          <a:ln w="9525">
            <a:solidFill>
              <a:schemeClr val="bg2"/>
            </a:solidFill>
            <a:miter lim="800000"/>
            <a:headEnd/>
            <a:tailEnd/>
          </a:ln>
        </p:spPr>
      </p:pic>
      <p:pic>
        <p:nvPicPr>
          <p:cNvPr id="44054" name="Picture 29"/>
          <p:cNvPicPr>
            <a:picLocks noChangeAspect="1" noChangeArrowheads="1"/>
          </p:cNvPicPr>
          <p:nvPr/>
        </p:nvPicPr>
        <p:blipFill>
          <a:blip r:embed="rId9" cstate="print"/>
          <a:srcRect/>
          <a:stretch>
            <a:fillRect/>
          </a:stretch>
        </p:blipFill>
        <p:spPr bwMode="auto">
          <a:xfrm>
            <a:off x="7406481" y="381000"/>
            <a:ext cx="1193074" cy="990086"/>
          </a:xfrm>
          <a:prstGeom prst="rect">
            <a:avLst/>
          </a:prstGeom>
          <a:noFill/>
          <a:ln w="9525">
            <a:solidFill>
              <a:schemeClr val="bg2"/>
            </a:solidFill>
            <a:miter lim="800000"/>
            <a:headEnd/>
            <a:tailEnd/>
          </a:ln>
        </p:spPr>
      </p:pic>
      <p:pic>
        <p:nvPicPr>
          <p:cNvPr id="44055" name="Picture 30"/>
          <p:cNvPicPr>
            <a:picLocks noChangeAspect="1" noChangeArrowheads="1"/>
          </p:cNvPicPr>
          <p:nvPr/>
        </p:nvPicPr>
        <p:blipFill>
          <a:blip r:embed="rId10" cstate="print"/>
          <a:srcRect r="-198"/>
          <a:stretch>
            <a:fillRect/>
          </a:stretch>
        </p:blipFill>
        <p:spPr bwMode="auto">
          <a:xfrm>
            <a:off x="4815681" y="5267805"/>
            <a:ext cx="1143000" cy="855118"/>
          </a:xfrm>
          <a:prstGeom prst="rect">
            <a:avLst/>
          </a:prstGeom>
          <a:noFill/>
          <a:ln w="9525">
            <a:solidFill>
              <a:schemeClr val="bg2"/>
            </a:solidFill>
            <a:miter lim="800000"/>
            <a:headEnd/>
            <a:tailEnd/>
          </a:ln>
        </p:spPr>
      </p:pic>
      <p:pic>
        <p:nvPicPr>
          <p:cNvPr id="44058" name="Picture 30" descr="Darlene 1.JPG"/>
          <p:cNvPicPr>
            <a:picLocks noChangeAspect="1"/>
          </p:cNvPicPr>
          <p:nvPr/>
        </p:nvPicPr>
        <p:blipFill>
          <a:blip r:embed="rId11" cstate="print"/>
          <a:srcRect/>
          <a:stretch>
            <a:fillRect/>
          </a:stretch>
        </p:blipFill>
        <p:spPr bwMode="auto">
          <a:xfrm>
            <a:off x="396080" y="3783344"/>
            <a:ext cx="1158399" cy="887761"/>
          </a:xfrm>
          <a:prstGeom prst="rect">
            <a:avLst/>
          </a:prstGeom>
          <a:noFill/>
          <a:ln w="9525">
            <a:solidFill>
              <a:schemeClr val="bg2"/>
            </a:solidFill>
            <a:miter lim="800000"/>
            <a:headEnd/>
            <a:tailEnd/>
          </a:ln>
        </p:spPr>
      </p:pic>
      <p:pic>
        <p:nvPicPr>
          <p:cNvPr id="22" name="Picture 21" descr="Dan Hollinger.JPG"/>
          <p:cNvPicPr>
            <a:picLocks noChangeAspect="1"/>
          </p:cNvPicPr>
          <p:nvPr/>
        </p:nvPicPr>
        <p:blipFill>
          <a:blip r:embed="rId12" cstate="print"/>
          <a:srcRect l="20789" t="8761" r="36651" b="45419"/>
          <a:stretch>
            <a:fillRect/>
          </a:stretch>
        </p:blipFill>
        <p:spPr>
          <a:xfrm>
            <a:off x="6492081" y="5257800"/>
            <a:ext cx="1066800" cy="861391"/>
          </a:xfrm>
          <a:prstGeom prst="rect">
            <a:avLst/>
          </a:prstGeom>
          <a:ln>
            <a:solidFill>
              <a:schemeClr val="bg2"/>
            </a:solidFill>
          </a:ln>
        </p:spPr>
      </p:pic>
      <p:sp>
        <p:nvSpPr>
          <p:cNvPr id="23" name="Text Box 27"/>
          <p:cNvSpPr txBox="1">
            <a:spLocks noChangeArrowheads="1"/>
          </p:cNvSpPr>
          <p:nvPr/>
        </p:nvSpPr>
        <p:spPr bwMode="auto">
          <a:xfrm>
            <a:off x="6363629" y="6135189"/>
            <a:ext cx="1295400" cy="520655"/>
          </a:xfrm>
          <a:prstGeom prst="rect">
            <a:avLst/>
          </a:prstGeom>
          <a:noFill/>
          <a:ln w="9525">
            <a:noFill/>
            <a:miter lim="800000"/>
            <a:headEnd/>
            <a:tailEnd/>
          </a:ln>
          <a:effectLst/>
        </p:spPr>
        <p:txBody>
          <a:bodyPr lIns="90488" tIns="44450" rIns="90488" bIns="44450">
            <a:spAutoFit/>
          </a:bodyPr>
          <a:lstStyle/>
          <a:p>
            <a:pPr algn="ctr">
              <a:buNone/>
              <a:defRPr/>
            </a:pPr>
            <a:r>
              <a:rPr lang="en-US" sz="1000" dirty="0" smtClean="0">
                <a:solidFill>
                  <a:srgbClr val="FFC000"/>
                </a:solidFill>
                <a:effectLst>
                  <a:outerShdw blurRad="38100" dist="38100" dir="2700000" algn="tl">
                    <a:srgbClr val="000000"/>
                  </a:outerShdw>
                </a:effectLst>
              </a:rPr>
              <a:t>Daniel Hollinger</a:t>
            </a:r>
            <a:endParaRPr lang="en-US" sz="1000" dirty="0">
              <a:solidFill>
                <a:srgbClr val="FFC000"/>
              </a:solidFill>
              <a:effectLst>
                <a:outerShdw blurRad="38100" dist="38100" dir="2700000" algn="tl">
                  <a:srgbClr val="000000"/>
                </a:outerShdw>
              </a:effectLst>
            </a:endParaRPr>
          </a:p>
          <a:p>
            <a:pPr algn="ctr">
              <a:buNone/>
              <a:defRPr/>
            </a:pPr>
            <a:r>
              <a:rPr lang="en-US" sz="900" dirty="0">
                <a:effectLst>
                  <a:outerShdw blurRad="38100" dist="38100" dir="2700000" algn="tl">
                    <a:srgbClr val="000000"/>
                  </a:outerShdw>
                </a:effectLst>
              </a:rPr>
              <a:t>Account Executive </a:t>
            </a:r>
          </a:p>
          <a:p>
            <a:pPr algn="ctr">
              <a:buNone/>
              <a:defRPr/>
            </a:pPr>
            <a:r>
              <a:rPr lang="en-US" sz="900" dirty="0">
                <a:effectLst>
                  <a:outerShdw blurRad="38100" dist="38100" dir="2700000" algn="tl">
                    <a:srgbClr val="000000"/>
                  </a:outerShdw>
                </a:effectLst>
              </a:rPr>
              <a:t>Virginia Beach</a:t>
            </a:r>
          </a:p>
        </p:txBody>
      </p:sp>
    </p:spTree>
  </p:cSld>
  <p:clrMapOvr>
    <a:masterClrMapping/>
  </p:clrMapOvr>
  <p:transition spd="slow" advTm="30000">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5975">
                                            <p:txEl>
                                              <p:pRg st="0" end="0"/>
                                            </p:txEl>
                                          </p:spTgt>
                                        </p:tgtEl>
                                        <p:attrNameLst>
                                          <p:attrName>style.visibility</p:attrName>
                                        </p:attrNameLst>
                                      </p:cBhvr>
                                      <p:to>
                                        <p:strVal val="visible"/>
                                      </p:to>
                                    </p:set>
                                    <p:anim calcmode="lin" valueType="num">
                                      <p:cBhvr additive="base">
                                        <p:cTn id="7" dur="500" fill="hold"/>
                                        <p:tgtEl>
                                          <p:spTgt spid="5959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959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95975">
                                            <p:txEl>
                                              <p:pRg st="1" end="1"/>
                                            </p:txEl>
                                          </p:spTgt>
                                        </p:tgtEl>
                                        <p:attrNameLst>
                                          <p:attrName>style.visibility</p:attrName>
                                        </p:attrNameLst>
                                      </p:cBhvr>
                                      <p:to>
                                        <p:strVal val="visible"/>
                                      </p:to>
                                    </p:set>
                                    <p:anim calcmode="lin" valueType="num">
                                      <p:cBhvr additive="base">
                                        <p:cTn id="13" dur="500" fill="hold"/>
                                        <p:tgtEl>
                                          <p:spTgt spid="5959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959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95975">
                                            <p:txEl>
                                              <p:pRg st="2" end="2"/>
                                            </p:txEl>
                                          </p:spTgt>
                                        </p:tgtEl>
                                        <p:attrNameLst>
                                          <p:attrName>style.visibility</p:attrName>
                                        </p:attrNameLst>
                                      </p:cBhvr>
                                      <p:to>
                                        <p:strVal val="visible"/>
                                      </p:to>
                                    </p:set>
                                    <p:anim calcmode="lin" valueType="num">
                                      <p:cBhvr additive="base">
                                        <p:cTn id="19" dur="500" fill="hold"/>
                                        <p:tgtEl>
                                          <p:spTgt spid="5959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959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95975">
                                            <p:txEl>
                                              <p:pRg st="3" end="3"/>
                                            </p:txEl>
                                          </p:spTgt>
                                        </p:tgtEl>
                                        <p:attrNameLst>
                                          <p:attrName>style.visibility</p:attrName>
                                        </p:attrNameLst>
                                      </p:cBhvr>
                                      <p:to>
                                        <p:strVal val="visible"/>
                                      </p:to>
                                    </p:set>
                                    <p:anim calcmode="lin" valueType="num">
                                      <p:cBhvr additive="base">
                                        <p:cTn id="25" dur="500" fill="hold"/>
                                        <p:tgtEl>
                                          <p:spTgt spid="5959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959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95975">
                                            <p:txEl>
                                              <p:pRg st="4" end="4"/>
                                            </p:txEl>
                                          </p:spTgt>
                                        </p:tgtEl>
                                        <p:attrNameLst>
                                          <p:attrName>style.visibility</p:attrName>
                                        </p:attrNameLst>
                                      </p:cBhvr>
                                      <p:to>
                                        <p:strVal val="visible"/>
                                      </p:to>
                                    </p:set>
                                    <p:anim calcmode="lin" valueType="num">
                                      <p:cBhvr additive="base">
                                        <p:cTn id="31" dur="500" fill="hold"/>
                                        <p:tgtEl>
                                          <p:spTgt spid="5959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9597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975" grpId="0" build="p" autoUpdateAnimBg="0"/>
    </p:bld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595976" name="Rectangle 8"/>
          <p:cNvSpPr>
            <a:spLocks noChangeArrowheads="1"/>
          </p:cNvSpPr>
          <p:nvPr/>
        </p:nvSpPr>
        <p:spPr bwMode="auto">
          <a:xfrm>
            <a:off x="0" y="152400"/>
            <a:ext cx="8869363" cy="9144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algn="ctr" eaLnBrk="0" hangingPunct="0">
              <a:buNone/>
              <a:defRPr/>
            </a:pPr>
            <a:r>
              <a:rPr lang="en-US" sz="3600" dirty="0">
                <a:solidFill>
                  <a:srgbClr val="FFC000"/>
                </a:solidFill>
                <a:effectLst>
                  <a:outerShdw blurRad="38100" dist="38100" dir="2700000" algn="tl">
                    <a:srgbClr val="000000"/>
                  </a:outerShdw>
                </a:effectLst>
              </a:rPr>
              <a:t> </a:t>
            </a:r>
            <a:r>
              <a:rPr lang="en-US" sz="3600" dirty="0" smtClean="0">
                <a:solidFill>
                  <a:srgbClr val="FFC000"/>
                </a:solidFill>
                <a:effectLst>
                  <a:outerShdw blurRad="38100" dist="38100" dir="2700000" algn="tl">
                    <a:srgbClr val="000000"/>
                  </a:outerShdw>
                </a:effectLst>
              </a:rPr>
              <a:t>USSC Sales Management Team</a:t>
            </a:r>
            <a:endParaRPr lang="en-US" sz="3600" dirty="0">
              <a:solidFill>
                <a:srgbClr val="FFC000"/>
              </a:solidFill>
              <a:effectLst>
                <a:outerShdw blurRad="38100" dist="38100" dir="2700000" algn="tl">
                  <a:srgbClr val="000000"/>
                </a:outerShdw>
              </a:effectLst>
            </a:endParaRPr>
          </a:p>
        </p:txBody>
      </p:sp>
      <p:sp>
        <p:nvSpPr>
          <p:cNvPr id="595984" name="Text Box 16"/>
          <p:cNvSpPr txBox="1">
            <a:spLocks noChangeArrowheads="1"/>
          </p:cNvSpPr>
          <p:nvPr/>
        </p:nvSpPr>
        <p:spPr bwMode="auto">
          <a:xfrm>
            <a:off x="4739481" y="6019800"/>
            <a:ext cx="2362200" cy="551433"/>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Mike Chapdelaine</a:t>
            </a:r>
          </a:p>
          <a:p>
            <a:pPr algn="ctr">
              <a:buNone/>
              <a:defRPr/>
            </a:pPr>
            <a:r>
              <a:rPr lang="en-US" sz="900" dirty="0" smtClean="0">
                <a:effectLst>
                  <a:outerShdw blurRad="38100" dist="38100" dir="2700000" algn="tl">
                    <a:srgbClr val="000000"/>
                  </a:outerShdw>
                </a:effectLst>
              </a:rPr>
              <a:t>Eastern Zone Manager / Trainer</a:t>
            </a:r>
          </a:p>
          <a:p>
            <a:pPr algn="ctr">
              <a:buNone/>
              <a:defRPr/>
            </a:pPr>
            <a:r>
              <a:rPr lang="en-US" sz="900" dirty="0" smtClean="0">
                <a:effectLst>
                  <a:outerShdw blurRad="38100" dist="38100" dir="2700000" algn="tl">
                    <a:srgbClr val="000000"/>
                  </a:outerShdw>
                </a:effectLst>
              </a:rPr>
              <a:t>Virginia Beach, VA</a:t>
            </a:r>
            <a:endParaRPr lang="en-US" sz="900" dirty="0">
              <a:effectLst>
                <a:outerShdw blurRad="38100" dist="38100" dir="2700000" algn="tl">
                  <a:srgbClr val="000000"/>
                </a:outerShdw>
              </a:effectLst>
            </a:endParaRPr>
          </a:p>
        </p:txBody>
      </p:sp>
      <p:sp>
        <p:nvSpPr>
          <p:cNvPr id="595985" name="Text Box 17"/>
          <p:cNvSpPr txBox="1">
            <a:spLocks noChangeArrowheads="1"/>
          </p:cNvSpPr>
          <p:nvPr/>
        </p:nvSpPr>
        <p:spPr bwMode="auto">
          <a:xfrm>
            <a:off x="1767681" y="6019800"/>
            <a:ext cx="2209800" cy="551433"/>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George Scott</a:t>
            </a:r>
          </a:p>
          <a:p>
            <a:pPr algn="ctr">
              <a:buNone/>
              <a:defRPr/>
            </a:pPr>
            <a:r>
              <a:rPr lang="en-US" sz="900" dirty="0" smtClean="0">
                <a:effectLst>
                  <a:outerShdw blurRad="38100" dist="38100" dir="2700000" algn="tl">
                    <a:srgbClr val="000000"/>
                  </a:outerShdw>
                </a:effectLst>
              </a:rPr>
              <a:t>Western Zone Manager / Trainer</a:t>
            </a:r>
          </a:p>
          <a:p>
            <a:pPr algn="ctr">
              <a:buNone/>
              <a:defRPr/>
            </a:pPr>
            <a:r>
              <a:rPr lang="en-US" sz="900" dirty="0" smtClean="0">
                <a:effectLst>
                  <a:outerShdw blurRad="38100" dist="38100" dir="2700000" algn="tl">
                    <a:srgbClr val="000000"/>
                  </a:outerShdw>
                </a:effectLst>
              </a:rPr>
              <a:t>San Diego, CA</a:t>
            </a:r>
            <a:endParaRPr lang="en-US" sz="900" dirty="0">
              <a:effectLst>
                <a:outerShdw blurRad="38100" dist="38100" dir="2700000" algn="tl">
                  <a:srgbClr val="000000"/>
                </a:outerShdw>
              </a:effectLst>
            </a:endParaRPr>
          </a:p>
        </p:txBody>
      </p:sp>
      <p:sp>
        <p:nvSpPr>
          <p:cNvPr id="595988" name="Text Box 20"/>
          <p:cNvSpPr txBox="1">
            <a:spLocks noChangeArrowheads="1"/>
          </p:cNvSpPr>
          <p:nvPr/>
        </p:nvSpPr>
        <p:spPr bwMode="auto">
          <a:xfrm>
            <a:off x="1626008" y="3100250"/>
            <a:ext cx="2438400" cy="551433"/>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a:solidFill>
                  <a:srgbClr val="FFC000"/>
                </a:solidFill>
                <a:effectLst>
                  <a:outerShdw blurRad="38100" dist="38100" dir="2700000" algn="tl">
                    <a:srgbClr val="000000"/>
                  </a:outerShdw>
                </a:effectLst>
              </a:rPr>
              <a:t>Joan McCorkle</a:t>
            </a:r>
          </a:p>
          <a:p>
            <a:pPr algn="ctr">
              <a:buNone/>
              <a:defRPr/>
            </a:pPr>
            <a:r>
              <a:rPr lang="en-US" sz="900" dirty="0">
                <a:effectLst>
                  <a:outerShdw blurRad="38100" dist="38100" dir="2700000" algn="tl">
                    <a:srgbClr val="000000"/>
                  </a:outerShdw>
                </a:effectLst>
              </a:rPr>
              <a:t>V.P. – AAFES Sales Administration</a:t>
            </a:r>
          </a:p>
          <a:p>
            <a:pPr algn="ctr">
              <a:buNone/>
              <a:defRPr/>
            </a:pPr>
            <a:r>
              <a:rPr lang="en-US" sz="900" dirty="0">
                <a:effectLst>
                  <a:outerShdw blurRad="38100" dist="38100" dir="2700000" algn="tl">
                    <a:srgbClr val="000000"/>
                  </a:outerShdw>
                </a:effectLst>
              </a:rPr>
              <a:t>Virginia Beach &amp; Dallas</a:t>
            </a:r>
          </a:p>
        </p:txBody>
      </p:sp>
      <p:sp>
        <p:nvSpPr>
          <p:cNvPr id="596000" name="Text Box 32"/>
          <p:cNvSpPr txBox="1">
            <a:spLocks noChangeArrowheads="1"/>
          </p:cNvSpPr>
          <p:nvPr/>
        </p:nvSpPr>
        <p:spPr bwMode="auto">
          <a:xfrm>
            <a:off x="4737463" y="3093720"/>
            <a:ext cx="2286000" cy="689932"/>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a:solidFill>
                  <a:srgbClr val="FFC000"/>
                </a:solidFill>
                <a:effectLst>
                  <a:outerShdw blurRad="38100" dist="38100" dir="2700000" algn="tl">
                    <a:srgbClr val="000000"/>
                  </a:outerShdw>
                </a:effectLst>
              </a:rPr>
              <a:t>Cathy White</a:t>
            </a:r>
          </a:p>
          <a:p>
            <a:pPr algn="ctr">
              <a:buNone/>
              <a:defRPr/>
            </a:pPr>
            <a:r>
              <a:rPr lang="en-US" sz="900" dirty="0">
                <a:effectLst>
                  <a:outerShdw blurRad="38100" dist="38100" dir="2700000" algn="tl">
                    <a:srgbClr val="000000"/>
                  </a:outerShdw>
                </a:effectLst>
              </a:rPr>
              <a:t>Exchange Sales Mgr</a:t>
            </a:r>
            <a:r>
              <a:rPr lang="en-US" sz="900" dirty="0" smtClean="0">
                <a:effectLst>
                  <a:outerShdw blurRad="38100" dist="38100" dir="2700000" algn="tl">
                    <a:srgbClr val="000000"/>
                  </a:outerShdw>
                </a:effectLst>
              </a:rPr>
              <a:t>./Director of Field Personnel</a:t>
            </a:r>
            <a:endParaRPr lang="en-US" sz="900" dirty="0">
              <a:effectLst>
                <a:outerShdw blurRad="38100" dist="38100" dir="2700000" algn="tl">
                  <a:srgbClr val="000000"/>
                </a:outerShdw>
              </a:effectLst>
            </a:endParaRPr>
          </a:p>
          <a:p>
            <a:pPr algn="ctr">
              <a:buNone/>
              <a:defRPr/>
            </a:pPr>
            <a:r>
              <a:rPr lang="en-US" sz="900" dirty="0">
                <a:effectLst>
                  <a:outerShdw blurRad="38100" dist="38100" dir="2700000" algn="tl">
                    <a:srgbClr val="000000"/>
                  </a:outerShdw>
                </a:effectLst>
              </a:rPr>
              <a:t>Virginia Beach</a:t>
            </a:r>
          </a:p>
        </p:txBody>
      </p:sp>
      <p:pic>
        <p:nvPicPr>
          <p:cNvPr id="10" name="Picture 9" descr="Mike.JPG"/>
          <p:cNvPicPr>
            <a:picLocks noChangeAspect="1"/>
          </p:cNvPicPr>
          <p:nvPr/>
        </p:nvPicPr>
        <p:blipFill>
          <a:blip r:embed="rId3" cstate="print"/>
          <a:stretch>
            <a:fillRect/>
          </a:stretch>
        </p:blipFill>
        <p:spPr>
          <a:xfrm>
            <a:off x="5196681" y="4038600"/>
            <a:ext cx="1428750" cy="1905000"/>
          </a:xfrm>
          <a:prstGeom prst="rect">
            <a:avLst/>
          </a:prstGeom>
        </p:spPr>
      </p:pic>
      <p:pic>
        <p:nvPicPr>
          <p:cNvPr id="274434" name="Picture 2"/>
          <p:cNvPicPr>
            <a:picLocks noChangeAspect="1" noChangeArrowheads="1"/>
          </p:cNvPicPr>
          <p:nvPr/>
        </p:nvPicPr>
        <p:blipFill>
          <a:blip r:embed="rId4" cstate="print"/>
          <a:srcRect/>
          <a:stretch>
            <a:fillRect/>
          </a:stretch>
        </p:blipFill>
        <p:spPr bwMode="auto">
          <a:xfrm>
            <a:off x="2148681" y="4038600"/>
            <a:ext cx="1447800" cy="1907559"/>
          </a:xfrm>
          <a:prstGeom prst="rect">
            <a:avLst/>
          </a:prstGeom>
          <a:noFill/>
          <a:ln w="9525">
            <a:noFill/>
            <a:miter lim="800000"/>
            <a:headEnd/>
            <a:tailEnd/>
          </a:ln>
        </p:spPr>
      </p:pic>
      <p:pic>
        <p:nvPicPr>
          <p:cNvPr id="274436" name="Picture 4"/>
          <p:cNvPicPr>
            <a:picLocks noChangeAspect="1" noChangeArrowheads="1"/>
          </p:cNvPicPr>
          <p:nvPr/>
        </p:nvPicPr>
        <p:blipFill>
          <a:blip r:embed="rId5" cstate="print"/>
          <a:srcRect/>
          <a:stretch>
            <a:fillRect/>
          </a:stretch>
        </p:blipFill>
        <p:spPr bwMode="auto">
          <a:xfrm>
            <a:off x="2148681" y="1143000"/>
            <a:ext cx="1442243" cy="1917680"/>
          </a:xfrm>
          <a:prstGeom prst="rect">
            <a:avLst/>
          </a:prstGeom>
          <a:noFill/>
          <a:ln w="9525">
            <a:solidFill>
              <a:srgbClr val="000000"/>
            </a:solidFill>
            <a:miter lim="800000"/>
            <a:headEnd/>
            <a:tailEnd/>
          </a:ln>
        </p:spPr>
      </p:pic>
      <p:pic>
        <p:nvPicPr>
          <p:cNvPr id="274437" name="Picture 5"/>
          <p:cNvPicPr>
            <a:picLocks noChangeAspect="1" noChangeArrowheads="1"/>
          </p:cNvPicPr>
          <p:nvPr/>
        </p:nvPicPr>
        <p:blipFill>
          <a:blip r:embed="rId6" cstate="print"/>
          <a:srcRect/>
          <a:stretch>
            <a:fillRect/>
          </a:stretch>
        </p:blipFill>
        <p:spPr bwMode="auto">
          <a:xfrm>
            <a:off x="5120481" y="1143000"/>
            <a:ext cx="1389825" cy="1905000"/>
          </a:xfrm>
          <a:prstGeom prst="rect">
            <a:avLst/>
          </a:prstGeom>
          <a:noFill/>
          <a:ln w="9525">
            <a:solidFill>
              <a:srgbClr val="000000"/>
            </a:solidFill>
            <a:miter lim="800000"/>
            <a:headEnd/>
            <a:tailEnd/>
          </a:ln>
        </p:spPr>
      </p:pic>
    </p:spTree>
  </p:cSld>
  <p:clrMapOvr>
    <a:masterClrMapping/>
  </p:clrMapOvr>
  <p:transition spd="slow" advTm="30000">
    <p:cover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7095" name="Rectangle 7"/>
          <p:cNvSpPr>
            <a:spLocks noChangeArrowheads="1"/>
          </p:cNvSpPr>
          <p:nvPr/>
        </p:nvSpPr>
        <p:spPr bwMode="auto">
          <a:xfrm>
            <a:off x="457200" y="1066800"/>
            <a:ext cx="7696200" cy="4191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5400" dirty="0">
                <a:solidFill>
                  <a:srgbClr val="FFC000"/>
                </a:solidFill>
                <a:effectLst>
                  <a:outerShdw blurRad="38100" dist="38100" dir="2700000" algn="tl">
                    <a:srgbClr val="000000"/>
                  </a:outerShdw>
                </a:effectLst>
              </a:rPr>
              <a:t>USSC</a:t>
            </a:r>
          </a:p>
          <a:p>
            <a:pPr eaLnBrk="0" hangingPunct="0">
              <a:buFontTx/>
              <a:buNone/>
              <a:defRPr/>
            </a:pPr>
            <a:r>
              <a:rPr lang="en-US" sz="5400" dirty="0">
                <a:solidFill>
                  <a:srgbClr val="FFC000"/>
                </a:solidFill>
                <a:effectLst>
                  <a:outerShdw blurRad="38100" dist="38100" dir="2700000" algn="tl">
                    <a:srgbClr val="000000"/>
                  </a:outerShdw>
                </a:effectLst>
              </a:rPr>
              <a:t>Account </a:t>
            </a:r>
            <a:endParaRPr lang="en-US" sz="5400" dirty="0" smtClean="0">
              <a:solidFill>
                <a:srgbClr val="FFC000"/>
              </a:solidFill>
              <a:effectLst>
                <a:outerShdw blurRad="38100" dist="38100" dir="2700000" algn="tl">
                  <a:srgbClr val="000000"/>
                </a:outerShdw>
              </a:effectLst>
            </a:endParaRPr>
          </a:p>
          <a:p>
            <a:pPr eaLnBrk="0" hangingPunct="0">
              <a:buFontTx/>
              <a:buNone/>
              <a:defRPr/>
            </a:pPr>
            <a:r>
              <a:rPr lang="en-US" sz="5400" dirty="0" smtClean="0">
                <a:solidFill>
                  <a:srgbClr val="FFC000"/>
                </a:solidFill>
                <a:effectLst>
                  <a:outerShdw blurRad="38100" dist="38100" dir="2700000" algn="tl">
                    <a:srgbClr val="000000"/>
                  </a:outerShdw>
                </a:effectLst>
              </a:rPr>
              <a:t>Executive/Sales</a:t>
            </a:r>
          </a:p>
          <a:p>
            <a:pPr eaLnBrk="0" hangingPunct="0">
              <a:buFontTx/>
              <a:buNone/>
              <a:defRPr/>
            </a:pPr>
            <a:r>
              <a:rPr lang="en-US" sz="5400" dirty="0" smtClean="0">
                <a:solidFill>
                  <a:srgbClr val="FFC000"/>
                </a:solidFill>
                <a:effectLst>
                  <a:outerShdw blurRad="38100" dist="38100" dir="2700000" algn="tl">
                    <a:srgbClr val="000000"/>
                  </a:outerShdw>
                </a:effectLst>
              </a:rPr>
              <a:t>Management </a:t>
            </a:r>
            <a:endParaRPr lang="en-US" sz="5400" dirty="0">
              <a:solidFill>
                <a:srgbClr val="FFC000"/>
              </a:solidFill>
              <a:effectLst>
                <a:outerShdw blurRad="38100" dist="38100" dir="2700000" algn="tl">
                  <a:srgbClr val="000000"/>
                </a:outerShdw>
              </a:effectLst>
            </a:endParaRPr>
          </a:p>
          <a:p>
            <a:pPr eaLnBrk="0" hangingPunct="0">
              <a:buFontTx/>
              <a:buNone/>
              <a:defRPr/>
            </a:pPr>
            <a:r>
              <a:rPr lang="en-US" sz="5400" dirty="0">
                <a:solidFill>
                  <a:srgbClr val="FFC000"/>
                </a:solidFill>
                <a:effectLst>
                  <a:outerShdw blurRad="38100" dist="38100" dir="2700000" algn="tl">
                    <a:srgbClr val="000000"/>
                  </a:outerShdw>
                </a:effectLst>
              </a:rPr>
              <a:t>Tools…</a:t>
            </a:r>
          </a:p>
        </p:txBody>
      </p:sp>
    </p:spTree>
  </p:cSld>
  <p:clrMapOvr>
    <a:masterClrMapping/>
  </p:clrMapOvr>
  <p:transition spd="slow" advTm="5000">
    <p:strips dir="rd"/>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78530" name="Picture 2"/>
          <p:cNvPicPr>
            <a:picLocks noChangeAspect="1" noChangeArrowheads="1"/>
          </p:cNvPicPr>
          <p:nvPr/>
        </p:nvPicPr>
        <p:blipFill>
          <a:blip r:embed="rId3" cstate="print"/>
          <a:srcRect/>
          <a:stretch>
            <a:fillRect/>
          </a:stretch>
        </p:blipFill>
        <p:spPr bwMode="auto">
          <a:xfrm>
            <a:off x="1158081" y="1143000"/>
            <a:ext cx="2929386" cy="3810000"/>
          </a:xfrm>
          <a:prstGeom prst="rect">
            <a:avLst/>
          </a:prstGeom>
          <a:noFill/>
          <a:ln w="9525">
            <a:solidFill>
              <a:schemeClr val="bg2"/>
            </a:solidFill>
            <a:miter lim="800000"/>
            <a:headEnd/>
            <a:tailEnd/>
          </a:ln>
        </p:spPr>
      </p:pic>
      <p:sp>
        <p:nvSpPr>
          <p:cNvPr id="617479" name="Rectangle 7"/>
          <p:cNvSpPr>
            <a:spLocks noChangeArrowheads="1"/>
          </p:cNvSpPr>
          <p:nvPr/>
        </p:nvSpPr>
        <p:spPr bwMode="auto">
          <a:xfrm>
            <a:off x="228600" y="152400"/>
            <a:ext cx="8382000" cy="9144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pPr>
            <a:r>
              <a:rPr lang="en-US" sz="2800" dirty="0">
                <a:solidFill>
                  <a:srgbClr val="FFC000"/>
                </a:solidFill>
                <a:effectLst>
                  <a:outerShdw blurRad="38100" dist="38100" dir="2700000" algn="tl">
                    <a:srgbClr val="000000"/>
                  </a:outerShdw>
                </a:effectLst>
              </a:rPr>
              <a:t>USSC Produces Current Stock Assortment Color Sheets for Each Branch of Service</a:t>
            </a:r>
          </a:p>
        </p:txBody>
      </p:sp>
      <p:pic>
        <p:nvPicPr>
          <p:cNvPr id="280578" name="Picture 2"/>
          <p:cNvPicPr>
            <a:picLocks noChangeAspect="1" noChangeArrowheads="1"/>
          </p:cNvPicPr>
          <p:nvPr/>
        </p:nvPicPr>
        <p:blipFill>
          <a:blip r:embed="rId4" cstate="print"/>
          <a:srcRect/>
          <a:stretch>
            <a:fillRect/>
          </a:stretch>
        </p:blipFill>
        <p:spPr bwMode="auto">
          <a:xfrm>
            <a:off x="4663281" y="1143000"/>
            <a:ext cx="2780109" cy="3810000"/>
          </a:xfrm>
          <a:prstGeom prst="rect">
            <a:avLst/>
          </a:prstGeom>
          <a:noFill/>
          <a:ln w="9525">
            <a:solidFill>
              <a:schemeClr val="accent4">
                <a:lumMod val="10000"/>
              </a:schemeClr>
            </a:solidFill>
            <a:miter lim="800000"/>
            <a:headEnd/>
            <a:tailEnd/>
          </a:ln>
        </p:spPr>
      </p:pic>
      <p:pic>
        <p:nvPicPr>
          <p:cNvPr id="280577" name="Picture 1"/>
          <p:cNvPicPr>
            <a:picLocks noChangeAspect="1" noChangeArrowheads="1"/>
          </p:cNvPicPr>
          <p:nvPr/>
        </p:nvPicPr>
        <p:blipFill>
          <a:blip r:embed="rId5" cstate="print"/>
          <a:srcRect/>
          <a:stretch>
            <a:fillRect/>
          </a:stretch>
        </p:blipFill>
        <p:spPr bwMode="auto">
          <a:xfrm>
            <a:off x="5730081" y="2209800"/>
            <a:ext cx="2941043" cy="3790950"/>
          </a:xfrm>
          <a:prstGeom prst="rect">
            <a:avLst/>
          </a:prstGeom>
          <a:noFill/>
          <a:ln w="9525">
            <a:solidFill>
              <a:schemeClr val="accent4">
                <a:lumMod val="10000"/>
              </a:schemeClr>
            </a:solidFill>
            <a:miter lim="800000"/>
            <a:headEnd/>
            <a:tailEnd/>
          </a:ln>
        </p:spPr>
      </p:pic>
      <p:pic>
        <p:nvPicPr>
          <p:cNvPr id="278529" name="Picture 1"/>
          <p:cNvPicPr>
            <a:picLocks noChangeAspect="1" noChangeArrowheads="1"/>
          </p:cNvPicPr>
          <p:nvPr/>
        </p:nvPicPr>
        <p:blipFill>
          <a:blip r:embed="rId6" cstate="print"/>
          <a:srcRect/>
          <a:stretch>
            <a:fillRect/>
          </a:stretch>
        </p:blipFill>
        <p:spPr bwMode="auto">
          <a:xfrm>
            <a:off x="548481" y="2590800"/>
            <a:ext cx="2899434" cy="3810000"/>
          </a:xfrm>
          <a:prstGeom prst="rect">
            <a:avLst/>
          </a:prstGeom>
          <a:noFill/>
          <a:ln w="9525">
            <a:solidFill>
              <a:schemeClr val="bg2"/>
            </a:solidFill>
            <a:miter lim="800000"/>
            <a:headEnd/>
            <a:tailEnd/>
          </a:ln>
        </p:spPr>
      </p:pic>
      <p:pic>
        <p:nvPicPr>
          <p:cNvPr id="280580" name="Picture 4"/>
          <p:cNvPicPr>
            <a:picLocks noChangeAspect="1" noChangeArrowheads="1"/>
          </p:cNvPicPr>
          <p:nvPr/>
        </p:nvPicPr>
        <p:blipFill>
          <a:blip r:embed="rId7" cstate="print"/>
          <a:srcRect/>
          <a:stretch>
            <a:fillRect/>
          </a:stretch>
        </p:blipFill>
        <p:spPr bwMode="auto">
          <a:xfrm>
            <a:off x="3977481" y="2895600"/>
            <a:ext cx="2722440" cy="3733800"/>
          </a:xfrm>
          <a:prstGeom prst="rect">
            <a:avLst/>
          </a:prstGeom>
          <a:noFill/>
          <a:ln w="9525">
            <a:solidFill>
              <a:schemeClr val="accent4">
                <a:lumMod val="10000"/>
              </a:schemeClr>
            </a:solidFill>
            <a:miter lim="800000"/>
            <a:headEnd/>
            <a:tailEnd/>
          </a:ln>
        </p:spPr>
      </p:pic>
      <p:sp>
        <p:nvSpPr>
          <p:cNvPr id="10" name="Rectangle 9"/>
          <p:cNvSpPr/>
          <p:nvPr/>
        </p:nvSpPr>
        <p:spPr>
          <a:xfrm rot="20503625">
            <a:off x="2264752" y="3413482"/>
            <a:ext cx="3903217" cy="707247"/>
          </a:xfrm>
          <a:prstGeom prst="rect">
            <a:avLst/>
          </a:prstGeom>
          <a:noFill/>
        </p:spPr>
        <p:txBody>
          <a:bodyPr wrap="square" lIns="91440" tIns="45720" rIns="91440" bIns="45720">
            <a:prstTxWarp prst="textPlain">
              <a:avLst/>
            </a:prstTxWarp>
            <a:spAutoFit/>
          </a:bodyPr>
          <a:lstStyle/>
          <a:p>
            <a:pPr algn="ctr">
              <a:buNone/>
            </a:pPr>
            <a:r>
              <a:rPr lang="en-US" sz="5400" b="0" cap="none" spc="0" dirty="0" smtClean="0">
                <a:ln w="18415" cmpd="sng">
                  <a:solidFill>
                    <a:srgbClr val="002060"/>
                  </a:solidFill>
                  <a:prstDash val="solid"/>
                </a:ln>
                <a:solidFill>
                  <a:srgbClr val="FFFFFF"/>
                </a:solidFill>
                <a:effectLst>
                  <a:outerShdw blurRad="63500" dir="3600000" algn="tl" rotWithShape="0">
                    <a:srgbClr val="000000">
                      <a:alpha val="70000"/>
                    </a:srgbClr>
                  </a:outerShdw>
                </a:effectLst>
              </a:rPr>
              <a:t>SAMPLES</a:t>
            </a:r>
            <a:endParaRPr lang="en-US" sz="5400" b="0" cap="none" spc="0" dirty="0">
              <a:ln w="18415" cmpd="sng">
                <a:solidFill>
                  <a:srgbClr val="002060"/>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ransition spd="slow" advTm="30000">
    <p:cover dir="u"/>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8224838" cy="6173788"/>
            <a:chOff x="0" y="0"/>
            <a:chExt cx="5341" cy="3889"/>
          </a:xfrm>
        </p:grpSpPr>
        <p:sp>
          <p:nvSpPr>
            <p:cNvPr id="619523" name="Freeform 3"/>
            <p:cNvSpPr>
              <a:spLocks/>
            </p:cNvSpPr>
            <p:nvPr/>
          </p:nvSpPr>
          <p:spPr bwMode="auto">
            <a:xfrm>
              <a:off x="0" y="0"/>
              <a:ext cx="3863" cy="3889"/>
            </a:xfrm>
            <a:custGeom>
              <a:avLst/>
              <a:gdLst/>
              <a:ahLst/>
              <a:cxnLst>
                <a:cxn ang="0">
                  <a:pos x="3862" y="3418"/>
                </a:cxn>
                <a:cxn ang="0">
                  <a:pos x="457" y="0"/>
                </a:cxn>
                <a:cxn ang="0">
                  <a:pos x="0" y="0"/>
                </a:cxn>
                <a:cxn ang="0">
                  <a:pos x="0" y="481"/>
                </a:cxn>
                <a:cxn ang="0">
                  <a:pos x="3394" y="3888"/>
                </a:cxn>
                <a:cxn ang="0">
                  <a:pos x="3862" y="3418"/>
                </a:cxn>
              </a:cxnLst>
              <a:rect l="0" t="0" r="r" b="b"/>
              <a:pathLst>
                <a:path w="3863" h="3889">
                  <a:moveTo>
                    <a:pt x="3862" y="3418"/>
                  </a:moveTo>
                  <a:lnTo>
                    <a:pt x="457" y="0"/>
                  </a:lnTo>
                  <a:lnTo>
                    <a:pt x="0" y="0"/>
                  </a:lnTo>
                  <a:lnTo>
                    <a:pt x="0" y="481"/>
                  </a:lnTo>
                  <a:lnTo>
                    <a:pt x="3394" y="3888"/>
                  </a:lnTo>
                  <a:lnTo>
                    <a:pt x="3862" y="3418"/>
                  </a:lnTo>
                </a:path>
              </a:pathLst>
            </a:custGeom>
            <a:solidFill>
              <a:schemeClr val="bg1"/>
            </a:solidFill>
            <a:ln w="12700" cap="rnd" cmpd="sng">
              <a:noFill/>
              <a:prstDash val="solid"/>
              <a:round/>
              <a:headEnd type="none" w="med" len="med"/>
              <a:tailEnd type="none" w="med" len="med"/>
            </a:ln>
            <a:effectLst/>
          </p:spPr>
          <p:txBody>
            <a:bodyPr/>
            <a:lstStyle/>
            <a:p>
              <a:endParaRPr lang="en-US" dirty="0"/>
            </a:p>
          </p:txBody>
        </p:sp>
        <p:sp>
          <p:nvSpPr>
            <p:cNvPr id="619524" name="Freeform 4"/>
            <p:cNvSpPr>
              <a:spLocks/>
            </p:cNvSpPr>
            <p:nvPr/>
          </p:nvSpPr>
          <p:spPr bwMode="auto">
            <a:xfrm>
              <a:off x="860" y="0"/>
              <a:ext cx="3394" cy="3223"/>
            </a:xfrm>
            <a:custGeom>
              <a:avLst/>
              <a:gdLst/>
              <a:ahLst/>
              <a:cxnLst>
                <a:cxn ang="0">
                  <a:pos x="370" y="0"/>
                </a:cxn>
                <a:cxn ang="0">
                  <a:pos x="3393" y="3036"/>
                </a:cxn>
                <a:cxn ang="0">
                  <a:pos x="3208" y="3222"/>
                </a:cxn>
                <a:cxn ang="0">
                  <a:pos x="0" y="0"/>
                </a:cxn>
                <a:cxn ang="0">
                  <a:pos x="370" y="0"/>
                </a:cxn>
              </a:cxnLst>
              <a:rect l="0" t="0" r="r" b="b"/>
              <a:pathLst>
                <a:path w="3394" h="3223">
                  <a:moveTo>
                    <a:pt x="370" y="0"/>
                  </a:moveTo>
                  <a:lnTo>
                    <a:pt x="3393" y="3036"/>
                  </a:lnTo>
                  <a:lnTo>
                    <a:pt x="3208" y="3222"/>
                  </a:lnTo>
                  <a:lnTo>
                    <a:pt x="0" y="0"/>
                  </a:lnTo>
                  <a:lnTo>
                    <a:pt x="370" y="0"/>
                  </a:lnTo>
                </a:path>
              </a:pathLst>
            </a:custGeom>
            <a:solidFill>
              <a:schemeClr val="bg1"/>
            </a:solidFill>
            <a:ln w="12700" cap="rnd" cmpd="sng">
              <a:noFill/>
              <a:prstDash val="solid"/>
              <a:round/>
              <a:headEnd type="none" w="med" len="med"/>
              <a:tailEnd type="none" w="med" len="med"/>
            </a:ln>
            <a:effectLst/>
          </p:spPr>
          <p:txBody>
            <a:bodyPr/>
            <a:lstStyle/>
            <a:p>
              <a:endParaRPr lang="en-US" dirty="0"/>
            </a:p>
          </p:txBody>
        </p:sp>
        <p:sp>
          <p:nvSpPr>
            <p:cNvPr id="619525" name="Freeform 5"/>
            <p:cNvSpPr>
              <a:spLocks/>
            </p:cNvSpPr>
            <p:nvPr/>
          </p:nvSpPr>
          <p:spPr bwMode="auto">
            <a:xfrm>
              <a:off x="2187" y="0"/>
              <a:ext cx="2859" cy="2556"/>
            </a:xfrm>
            <a:custGeom>
              <a:avLst/>
              <a:gdLst/>
              <a:ahLst/>
              <a:cxnLst>
                <a:cxn ang="0">
                  <a:pos x="630" y="0"/>
                </a:cxn>
                <a:cxn ang="0">
                  <a:pos x="2858" y="2238"/>
                </a:cxn>
                <a:cxn ang="0">
                  <a:pos x="2543" y="2555"/>
                </a:cxn>
                <a:cxn ang="0">
                  <a:pos x="0" y="0"/>
                </a:cxn>
                <a:cxn ang="0">
                  <a:pos x="630" y="0"/>
                </a:cxn>
              </a:cxnLst>
              <a:rect l="0" t="0" r="r" b="b"/>
              <a:pathLst>
                <a:path w="2859" h="2556">
                  <a:moveTo>
                    <a:pt x="630" y="0"/>
                  </a:moveTo>
                  <a:lnTo>
                    <a:pt x="2858" y="2238"/>
                  </a:lnTo>
                  <a:lnTo>
                    <a:pt x="2543" y="2555"/>
                  </a:lnTo>
                  <a:lnTo>
                    <a:pt x="0" y="0"/>
                  </a:lnTo>
                  <a:lnTo>
                    <a:pt x="630" y="0"/>
                  </a:lnTo>
                </a:path>
              </a:pathLst>
            </a:custGeom>
            <a:solidFill>
              <a:schemeClr val="bg1"/>
            </a:solidFill>
            <a:ln w="12700" cap="rnd" cmpd="sng">
              <a:noFill/>
              <a:prstDash val="solid"/>
              <a:round/>
              <a:headEnd type="none" w="med" len="med"/>
              <a:tailEnd type="none" w="med" len="med"/>
            </a:ln>
            <a:effectLst/>
          </p:spPr>
          <p:txBody>
            <a:bodyPr/>
            <a:lstStyle/>
            <a:p>
              <a:endParaRPr lang="en-US" dirty="0"/>
            </a:p>
          </p:txBody>
        </p:sp>
        <p:sp>
          <p:nvSpPr>
            <p:cNvPr id="619526" name="Freeform 6"/>
            <p:cNvSpPr>
              <a:spLocks/>
            </p:cNvSpPr>
            <p:nvPr/>
          </p:nvSpPr>
          <p:spPr bwMode="auto">
            <a:xfrm>
              <a:off x="3055" y="0"/>
              <a:ext cx="2286" cy="2121"/>
            </a:xfrm>
            <a:custGeom>
              <a:avLst/>
              <a:gdLst/>
              <a:ahLst/>
              <a:cxnLst>
                <a:cxn ang="0">
                  <a:pos x="0" y="0"/>
                </a:cxn>
                <a:cxn ang="0">
                  <a:pos x="2111" y="2120"/>
                </a:cxn>
                <a:cxn ang="0">
                  <a:pos x="2285" y="1945"/>
                </a:cxn>
                <a:cxn ang="0">
                  <a:pos x="348" y="0"/>
                </a:cxn>
                <a:cxn ang="0">
                  <a:pos x="0" y="0"/>
                </a:cxn>
              </a:cxnLst>
              <a:rect l="0" t="0" r="r" b="b"/>
              <a:pathLst>
                <a:path w="2286" h="2121">
                  <a:moveTo>
                    <a:pt x="0" y="0"/>
                  </a:moveTo>
                  <a:lnTo>
                    <a:pt x="2111" y="2120"/>
                  </a:lnTo>
                  <a:lnTo>
                    <a:pt x="2285" y="1945"/>
                  </a:lnTo>
                  <a:lnTo>
                    <a:pt x="348" y="0"/>
                  </a:lnTo>
                  <a:lnTo>
                    <a:pt x="0" y="0"/>
                  </a:lnTo>
                </a:path>
              </a:pathLst>
            </a:custGeom>
            <a:solidFill>
              <a:schemeClr val="bg1"/>
            </a:solidFill>
            <a:ln w="12700" cap="rnd" cmpd="sng">
              <a:noFill/>
              <a:prstDash val="solid"/>
              <a:round/>
              <a:headEnd type="none" w="med" len="med"/>
              <a:tailEnd type="none" w="med" len="med"/>
            </a:ln>
            <a:effectLst/>
          </p:spPr>
          <p:txBody>
            <a:bodyPr/>
            <a:lstStyle/>
            <a:p>
              <a:endParaRPr lang="en-US" dirty="0"/>
            </a:p>
          </p:txBody>
        </p:sp>
      </p:grpSp>
      <p:pic>
        <p:nvPicPr>
          <p:cNvPr id="619527" name="Picture 7"/>
          <p:cNvPicPr>
            <a:picLocks noChangeAspect="1" noChangeArrowheads="1"/>
          </p:cNvPicPr>
          <p:nvPr/>
        </p:nvPicPr>
        <p:blipFill>
          <a:blip r:embed="rId3" cstate="print"/>
          <a:srcRect/>
          <a:stretch>
            <a:fillRect/>
          </a:stretch>
        </p:blipFill>
        <p:spPr bwMode="auto">
          <a:xfrm>
            <a:off x="243681" y="304800"/>
            <a:ext cx="2846388" cy="3733800"/>
          </a:xfrm>
          <a:prstGeom prst="rect">
            <a:avLst/>
          </a:prstGeom>
          <a:noFill/>
          <a:ln w="9525">
            <a:solidFill>
              <a:srgbClr val="000000"/>
            </a:solidFill>
            <a:miter lim="800000"/>
            <a:headEnd/>
            <a:tailEnd/>
          </a:ln>
          <a:effectLst/>
        </p:spPr>
      </p:pic>
      <p:sp>
        <p:nvSpPr>
          <p:cNvPr id="619528" name="Rectangle 8"/>
          <p:cNvSpPr>
            <a:spLocks noChangeArrowheads="1"/>
          </p:cNvSpPr>
          <p:nvPr/>
        </p:nvSpPr>
        <p:spPr bwMode="auto">
          <a:xfrm>
            <a:off x="3367881" y="155575"/>
            <a:ext cx="5318919" cy="5334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pPr>
            <a:r>
              <a:rPr lang="en-US" sz="3200" dirty="0">
                <a:solidFill>
                  <a:srgbClr val="FEB344"/>
                </a:solidFill>
                <a:effectLst>
                  <a:outerShdw blurRad="38100" dist="38100" dir="2700000" algn="tl">
                    <a:srgbClr val="000000"/>
                  </a:outerShdw>
                </a:effectLst>
              </a:rPr>
              <a:t>USSC Product Support</a:t>
            </a:r>
          </a:p>
        </p:txBody>
      </p:sp>
      <p:sp>
        <p:nvSpPr>
          <p:cNvPr id="619529" name="Rectangle 9"/>
          <p:cNvSpPr>
            <a:spLocks noChangeArrowheads="1"/>
          </p:cNvSpPr>
          <p:nvPr/>
        </p:nvSpPr>
        <p:spPr bwMode="auto">
          <a:xfrm>
            <a:off x="3748881" y="685800"/>
            <a:ext cx="4953794" cy="1524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algn="l" eaLnBrk="0" hangingPunct="0">
              <a:buFontTx/>
              <a:buNone/>
            </a:pPr>
            <a:r>
              <a:rPr lang="en-US" sz="2400" dirty="0">
                <a:solidFill>
                  <a:srgbClr val="FAFD00"/>
                </a:solidFill>
                <a:effectLst>
                  <a:outerShdw blurRad="38100" dist="38100" dir="2700000" algn="tl">
                    <a:srgbClr val="000000"/>
                  </a:outerShdw>
                </a:effectLst>
              </a:rPr>
              <a:t>USSC Produces Black &amp; White Handout Sale Flyers &amp; Color Sale </a:t>
            </a:r>
            <a:r>
              <a:rPr lang="en-US" sz="2400" dirty="0" smtClean="0">
                <a:solidFill>
                  <a:srgbClr val="FAFD00"/>
                </a:solidFill>
                <a:effectLst>
                  <a:outerShdw blurRad="38100" dist="38100" dir="2700000" algn="tl">
                    <a:srgbClr val="000000"/>
                  </a:outerShdw>
                </a:effectLst>
              </a:rPr>
              <a:t>Easels/Posters </a:t>
            </a:r>
            <a:r>
              <a:rPr lang="en-US" sz="2400" dirty="0">
                <a:solidFill>
                  <a:srgbClr val="FAFD00"/>
                </a:solidFill>
                <a:effectLst>
                  <a:outerShdw blurRad="38100" dist="38100" dir="2700000" algn="tl">
                    <a:srgbClr val="000000"/>
                  </a:outerShdw>
                </a:effectLst>
              </a:rPr>
              <a:t>for Select Advertised Sale Events</a:t>
            </a:r>
          </a:p>
        </p:txBody>
      </p:sp>
      <p:pic>
        <p:nvPicPr>
          <p:cNvPr id="619532" name="Picture 12"/>
          <p:cNvPicPr>
            <a:picLocks noChangeAspect="1" noChangeArrowheads="1"/>
          </p:cNvPicPr>
          <p:nvPr/>
        </p:nvPicPr>
        <p:blipFill>
          <a:blip r:embed="rId4" cstate="print"/>
          <a:srcRect/>
          <a:stretch>
            <a:fillRect/>
          </a:stretch>
        </p:blipFill>
        <p:spPr bwMode="auto">
          <a:xfrm>
            <a:off x="700881" y="1219200"/>
            <a:ext cx="2860675" cy="3702050"/>
          </a:xfrm>
          <a:prstGeom prst="rect">
            <a:avLst/>
          </a:prstGeom>
          <a:noFill/>
          <a:ln w="9525">
            <a:solidFill>
              <a:srgbClr val="000000"/>
            </a:solidFill>
            <a:miter lim="800000"/>
            <a:headEnd/>
            <a:tailEnd/>
          </a:ln>
          <a:effectLst/>
        </p:spPr>
      </p:pic>
      <p:pic>
        <p:nvPicPr>
          <p:cNvPr id="619534" name="Picture 14"/>
          <p:cNvPicPr>
            <a:picLocks noChangeAspect="1" noChangeArrowheads="1"/>
          </p:cNvPicPr>
          <p:nvPr/>
        </p:nvPicPr>
        <p:blipFill>
          <a:blip r:embed="rId5" cstate="print"/>
          <a:srcRect/>
          <a:stretch>
            <a:fillRect/>
          </a:stretch>
        </p:blipFill>
        <p:spPr bwMode="auto">
          <a:xfrm>
            <a:off x="5653881" y="2286000"/>
            <a:ext cx="2789238" cy="3705225"/>
          </a:xfrm>
          <a:prstGeom prst="rect">
            <a:avLst/>
          </a:prstGeom>
          <a:noFill/>
          <a:ln w="9525">
            <a:solidFill>
              <a:srgbClr val="000000"/>
            </a:solidFill>
            <a:miter lim="800000"/>
            <a:headEnd/>
            <a:tailEnd/>
          </a:ln>
          <a:effectLst/>
        </p:spPr>
      </p:pic>
      <p:pic>
        <p:nvPicPr>
          <p:cNvPr id="276481" name="Picture 1"/>
          <p:cNvPicPr>
            <a:picLocks noChangeAspect="1" noChangeArrowheads="1"/>
          </p:cNvPicPr>
          <p:nvPr/>
        </p:nvPicPr>
        <p:blipFill>
          <a:blip r:embed="rId6" cstate="print"/>
          <a:srcRect/>
          <a:stretch>
            <a:fillRect/>
          </a:stretch>
        </p:blipFill>
        <p:spPr bwMode="auto">
          <a:xfrm>
            <a:off x="1462881" y="2362200"/>
            <a:ext cx="2877032" cy="3741326"/>
          </a:xfrm>
          <a:prstGeom prst="rect">
            <a:avLst/>
          </a:prstGeom>
          <a:noFill/>
          <a:ln w="9525">
            <a:solidFill>
              <a:schemeClr val="bg2"/>
            </a:solidFill>
            <a:miter lim="800000"/>
            <a:headEnd/>
            <a:tailEnd/>
          </a:ln>
        </p:spPr>
      </p:pic>
      <p:pic>
        <p:nvPicPr>
          <p:cNvPr id="268289" name="Picture 1"/>
          <p:cNvPicPr>
            <a:picLocks noChangeAspect="1" noChangeArrowheads="1"/>
          </p:cNvPicPr>
          <p:nvPr/>
        </p:nvPicPr>
        <p:blipFill>
          <a:blip r:embed="rId7" cstate="print"/>
          <a:srcRect/>
          <a:stretch>
            <a:fillRect/>
          </a:stretch>
        </p:blipFill>
        <p:spPr bwMode="auto">
          <a:xfrm>
            <a:off x="3291681" y="2895600"/>
            <a:ext cx="2832710" cy="3733800"/>
          </a:xfrm>
          <a:prstGeom prst="rect">
            <a:avLst/>
          </a:prstGeom>
          <a:noFill/>
          <a:ln w="9525">
            <a:solidFill>
              <a:srgbClr val="000000"/>
            </a:solidFill>
            <a:miter lim="800000"/>
            <a:headEnd/>
            <a:tailEnd/>
          </a:ln>
        </p:spPr>
      </p:pic>
      <p:sp>
        <p:nvSpPr>
          <p:cNvPr id="619533" name="WordArt 13"/>
          <p:cNvSpPr>
            <a:spLocks noChangeArrowheads="1" noChangeShapeType="1" noTextEdit="1"/>
          </p:cNvSpPr>
          <p:nvPr/>
        </p:nvSpPr>
        <p:spPr bwMode="auto">
          <a:xfrm rot="20821382">
            <a:off x="1918557" y="4964030"/>
            <a:ext cx="4910857" cy="544945"/>
          </a:xfrm>
          <a:prstGeom prst="rect">
            <a:avLst/>
          </a:prstGeom>
        </p:spPr>
        <p:txBody>
          <a:bodyPr wrap="none" fromWordArt="1">
            <a:prstTxWarp prst="textPlain">
              <a:avLst>
                <a:gd name="adj" fmla="val 50000"/>
              </a:avLst>
            </a:prstTxWarp>
          </a:bodyPr>
          <a:lstStyle/>
          <a:p>
            <a:pPr>
              <a:buNone/>
            </a:pPr>
            <a:r>
              <a:rPr lang="en-US" sz="3600" kern="10" dirty="0">
                <a:ln w="19050">
                  <a:solidFill>
                    <a:srgbClr val="000000"/>
                  </a:solidFill>
                  <a:round/>
                  <a:headEnd/>
                  <a:tailEnd/>
                </a:ln>
                <a:solidFill>
                  <a:srgbClr val="FFFFFF"/>
                </a:solidFill>
                <a:effectLst/>
                <a:latin typeface="Arial Black"/>
              </a:rPr>
              <a:t>Samples</a:t>
            </a:r>
          </a:p>
        </p:txBody>
      </p:sp>
    </p:spTree>
  </p:cSld>
  <p:clrMapOvr>
    <a:masterClrMapping/>
  </p:clrMapOvr>
  <p:transition spd="slow" advTm="5000">
    <p:pull/>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8224838" cy="6173788"/>
            <a:chOff x="0" y="0"/>
            <a:chExt cx="5341" cy="3889"/>
          </a:xfrm>
        </p:grpSpPr>
        <p:sp>
          <p:nvSpPr>
            <p:cNvPr id="543747" name="Freeform 3"/>
            <p:cNvSpPr>
              <a:spLocks/>
            </p:cNvSpPr>
            <p:nvPr/>
          </p:nvSpPr>
          <p:spPr bwMode="auto">
            <a:xfrm>
              <a:off x="0" y="0"/>
              <a:ext cx="3863" cy="3889"/>
            </a:xfrm>
            <a:custGeom>
              <a:avLst/>
              <a:gdLst/>
              <a:ahLst/>
              <a:cxnLst>
                <a:cxn ang="0">
                  <a:pos x="3862" y="3418"/>
                </a:cxn>
                <a:cxn ang="0">
                  <a:pos x="457" y="0"/>
                </a:cxn>
                <a:cxn ang="0">
                  <a:pos x="0" y="0"/>
                </a:cxn>
                <a:cxn ang="0">
                  <a:pos x="0" y="481"/>
                </a:cxn>
                <a:cxn ang="0">
                  <a:pos x="3394" y="3888"/>
                </a:cxn>
                <a:cxn ang="0">
                  <a:pos x="3862" y="3418"/>
                </a:cxn>
              </a:cxnLst>
              <a:rect l="0" t="0" r="r" b="b"/>
              <a:pathLst>
                <a:path w="3863" h="3889">
                  <a:moveTo>
                    <a:pt x="3862" y="3418"/>
                  </a:moveTo>
                  <a:lnTo>
                    <a:pt x="457" y="0"/>
                  </a:lnTo>
                  <a:lnTo>
                    <a:pt x="0" y="0"/>
                  </a:lnTo>
                  <a:lnTo>
                    <a:pt x="0" y="481"/>
                  </a:lnTo>
                  <a:lnTo>
                    <a:pt x="3394" y="3888"/>
                  </a:lnTo>
                  <a:lnTo>
                    <a:pt x="3862" y="3418"/>
                  </a:lnTo>
                </a:path>
              </a:pathLst>
            </a:custGeom>
            <a:solidFill>
              <a:schemeClr val="bg1"/>
            </a:solidFill>
            <a:ln w="12700" cap="rnd" cmpd="sng">
              <a:noFill/>
              <a:prstDash val="solid"/>
              <a:round/>
              <a:headEnd type="none" w="med" len="med"/>
              <a:tailEnd type="none" w="med" len="med"/>
            </a:ln>
            <a:effectLst/>
          </p:spPr>
          <p:txBody>
            <a:bodyPr/>
            <a:lstStyle/>
            <a:p>
              <a:endParaRPr lang="en-US" dirty="0"/>
            </a:p>
          </p:txBody>
        </p:sp>
        <p:sp>
          <p:nvSpPr>
            <p:cNvPr id="543748" name="Freeform 4"/>
            <p:cNvSpPr>
              <a:spLocks/>
            </p:cNvSpPr>
            <p:nvPr/>
          </p:nvSpPr>
          <p:spPr bwMode="auto">
            <a:xfrm>
              <a:off x="860" y="0"/>
              <a:ext cx="3394" cy="3223"/>
            </a:xfrm>
            <a:custGeom>
              <a:avLst/>
              <a:gdLst/>
              <a:ahLst/>
              <a:cxnLst>
                <a:cxn ang="0">
                  <a:pos x="370" y="0"/>
                </a:cxn>
                <a:cxn ang="0">
                  <a:pos x="3393" y="3036"/>
                </a:cxn>
                <a:cxn ang="0">
                  <a:pos x="3208" y="3222"/>
                </a:cxn>
                <a:cxn ang="0">
                  <a:pos x="0" y="0"/>
                </a:cxn>
                <a:cxn ang="0">
                  <a:pos x="370" y="0"/>
                </a:cxn>
              </a:cxnLst>
              <a:rect l="0" t="0" r="r" b="b"/>
              <a:pathLst>
                <a:path w="3394" h="3223">
                  <a:moveTo>
                    <a:pt x="370" y="0"/>
                  </a:moveTo>
                  <a:lnTo>
                    <a:pt x="3393" y="3036"/>
                  </a:lnTo>
                  <a:lnTo>
                    <a:pt x="3208" y="3222"/>
                  </a:lnTo>
                  <a:lnTo>
                    <a:pt x="0" y="0"/>
                  </a:lnTo>
                  <a:lnTo>
                    <a:pt x="370" y="0"/>
                  </a:lnTo>
                </a:path>
              </a:pathLst>
            </a:custGeom>
            <a:solidFill>
              <a:schemeClr val="bg1"/>
            </a:solidFill>
            <a:ln w="12700" cap="rnd" cmpd="sng">
              <a:noFill/>
              <a:prstDash val="solid"/>
              <a:round/>
              <a:headEnd type="none" w="med" len="med"/>
              <a:tailEnd type="none" w="med" len="med"/>
            </a:ln>
            <a:effectLst/>
          </p:spPr>
          <p:txBody>
            <a:bodyPr/>
            <a:lstStyle/>
            <a:p>
              <a:endParaRPr lang="en-US" dirty="0"/>
            </a:p>
          </p:txBody>
        </p:sp>
        <p:sp>
          <p:nvSpPr>
            <p:cNvPr id="543749" name="Freeform 5"/>
            <p:cNvSpPr>
              <a:spLocks/>
            </p:cNvSpPr>
            <p:nvPr/>
          </p:nvSpPr>
          <p:spPr bwMode="auto">
            <a:xfrm>
              <a:off x="2187" y="0"/>
              <a:ext cx="2859" cy="2556"/>
            </a:xfrm>
            <a:custGeom>
              <a:avLst/>
              <a:gdLst/>
              <a:ahLst/>
              <a:cxnLst>
                <a:cxn ang="0">
                  <a:pos x="630" y="0"/>
                </a:cxn>
                <a:cxn ang="0">
                  <a:pos x="2858" y="2238"/>
                </a:cxn>
                <a:cxn ang="0">
                  <a:pos x="2543" y="2555"/>
                </a:cxn>
                <a:cxn ang="0">
                  <a:pos x="0" y="0"/>
                </a:cxn>
                <a:cxn ang="0">
                  <a:pos x="630" y="0"/>
                </a:cxn>
              </a:cxnLst>
              <a:rect l="0" t="0" r="r" b="b"/>
              <a:pathLst>
                <a:path w="2859" h="2556">
                  <a:moveTo>
                    <a:pt x="630" y="0"/>
                  </a:moveTo>
                  <a:lnTo>
                    <a:pt x="2858" y="2238"/>
                  </a:lnTo>
                  <a:lnTo>
                    <a:pt x="2543" y="2555"/>
                  </a:lnTo>
                  <a:lnTo>
                    <a:pt x="0" y="0"/>
                  </a:lnTo>
                  <a:lnTo>
                    <a:pt x="630" y="0"/>
                  </a:lnTo>
                </a:path>
              </a:pathLst>
            </a:custGeom>
            <a:solidFill>
              <a:schemeClr val="bg1"/>
            </a:solidFill>
            <a:ln w="12700" cap="rnd" cmpd="sng">
              <a:noFill/>
              <a:prstDash val="solid"/>
              <a:round/>
              <a:headEnd type="none" w="med" len="med"/>
              <a:tailEnd type="none" w="med" len="med"/>
            </a:ln>
            <a:effectLst/>
          </p:spPr>
          <p:txBody>
            <a:bodyPr/>
            <a:lstStyle/>
            <a:p>
              <a:endParaRPr lang="en-US" dirty="0"/>
            </a:p>
          </p:txBody>
        </p:sp>
        <p:sp>
          <p:nvSpPr>
            <p:cNvPr id="543750" name="Freeform 6"/>
            <p:cNvSpPr>
              <a:spLocks/>
            </p:cNvSpPr>
            <p:nvPr/>
          </p:nvSpPr>
          <p:spPr bwMode="auto">
            <a:xfrm>
              <a:off x="3055" y="0"/>
              <a:ext cx="2286" cy="2121"/>
            </a:xfrm>
            <a:custGeom>
              <a:avLst/>
              <a:gdLst/>
              <a:ahLst/>
              <a:cxnLst>
                <a:cxn ang="0">
                  <a:pos x="0" y="0"/>
                </a:cxn>
                <a:cxn ang="0">
                  <a:pos x="2111" y="2120"/>
                </a:cxn>
                <a:cxn ang="0">
                  <a:pos x="2285" y="1945"/>
                </a:cxn>
                <a:cxn ang="0">
                  <a:pos x="348" y="0"/>
                </a:cxn>
                <a:cxn ang="0">
                  <a:pos x="0" y="0"/>
                </a:cxn>
              </a:cxnLst>
              <a:rect l="0" t="0" r="r" b="b"/>
              <a:pathLst>
                <a:path w="2286" h="2121">
                  <a:moveTo>
                    <a:pt x="0" y="0"/>
                  </a:moveTo>
                  <a:lnTo>
                    <a:pt x="2111" y="2120"/>
                  </a:lnTo>
                  <a:lnTo>
                    <a:pt x="2285" y="1945"/>
                  </a:lnTo>
                  <a:lnTo>
                    <a:pt x="348" y="0"/>
                  </a:lnTo>
                  <a:lnTo>
                    <a:pt x="0" y="0"/>
                  </a:lnTo>
                </a:path>
              </a:pathLst>
            </a:custGeom>
            <a:solidFill>
              <a:schemeClr val="bg1"/>
            </a:solidFill>
            <a:ln w="12700" cap="rnd" cmpd="sng">
              <a:noFill/>
              <a:prstDash val="solid"/>
              <a:round/>
              <a:headEnd type="none" w="med" len="med"/>
              <a:tailEnd type="none" w="med" len="med"/>
            </a:ln>
            <a:effectLst/>
          </p:spPr>
          <p:txBody>
            <a:bodyPr/>
            <a:lstStyle/>
            <a:p>
              <a:endParaRPr lang="en-US" dirty="0"/>
            </a:p>
          </p:txBody>
        </p:sp>
      </p:grpSp>
      <p:sp>
        <p:nvSpPr>
          <p:cNvPr id="543751" name="Rectangle 7"/>
          <p:cNvSpPr>
            <a:spLocks noChangeArrowheads="1"/>
          </p:cNvSpPr>
          <p:nvPr/>
        </p:nvSpPr>
        <p:spPr bwMode="auto">
          <a:xfrm>
            <a:off x="425450" y="708025"/>
            <a:ext cx="3962400" cy="2949575"/>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algn="r" eaLnBrk="0" hangingPunct="0">
              <a:buFontTx/>
              <a:buNone/>
            </a:pPr>
            <a:r>
              <a:rPr lang="en-US" sz="2800" dirty="0">
                <a:solidFill>
                  <a:srgbClr val="FAFD00"/>
                </a:solidFill>
                <a:effectLst>
                  <a:outerShdw blurRad="38100" dist="38100" dir="2700000" algn="tl">
                    <a:srgbClr val="000000"/>
                  </a:outerShdw>
                </a:effectLst>
              </a:rPr>
              <a:t>USSC participates in promoting its portfolio of brands to NEXCOM Headquarters personnel</a:t>
            </a:r>
          </a:p>
        </p:txBody>
      </p:sp>
      <p:sp>
        <p:nvSpPr>
          <p:cNvPr id="543752" name="Rectangle 8"/>
          <p:cNvSpPr>
            <a:spLocks noChangeArrowheads="1"/>
          </p:cNvSpPr>
          <p:nvPr/>
        </p:nvSpPr>
        <p:spPr bwMode="auto">
          <a:xfrm>
            <a:off x="358775" y="63500"/>
            <a:ext cx="8237538" cy="595313"/>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pPr>
            <a:r>
              <a:rPr lang="en-US" sz="2800" dirty="0">
                <a:solidFill>
                  <a:srgbClr val="FEB344"/>
                </a:solidFill>
                <a:effectLst>
                  <a:outerShdw blurRad="38100" dist="38100" dir="2700000" algn="tl">
                    <a:srgbClr val="000000"/>
                  </a:outerShdw>
                </a:effectLst>
              </a:rPr>
              <a:t>Featured Brand Display in NEXCOM Lobby</a:t>
            </a:r>
          </a:p>
        </p:txBody>
      </p:sp>
      <p:pic>
        <p:nvPicPr>
          <p:cNvPr id="543753" name="Picture 9" descr="P8260165"/>
          <p:cNvPicPr>
            <a:picLocks noChangeAspect="1" noChangeArrowheads="1"/>
          </p:cNvPicPr>
          <p:nvPr/>
        </p:nvPicPr>
        <p:blipFill>
          <a:blip r:embed="rId3" cstate="print">
            <a:lum bright="6000"/>
          </a:blip>
          <a:srcRect/>
          <a:stretch>
            <a:fillRect/>
          </a:stretch>
        </p:blipFill>
        <p:spPr bwMode="auto">
          <a:xfrm>
            <a:off x="4849813" y="893763"/>
            <a:ext cx="3548062" cy="2660650"/>
          </a:xfrm>
          <a:prstGeom prst="rect">
            <a:avLst/>
          </a:prstGeom>
          <a:noFill/>
          <a:effectLst>
            <a:outerShdw dist="107763" dir="2700000" algn="ctr" rotWithShape="0">
              <a:schemeClr val="bg2"/>
            </a:outerShdw>
          </a:effectLst>
        </p:spPr>
      </p:pic>
      <p:sp>
        <p:nvSpPr>
          <p:cNvPr id="543756" name="Rectangle 12"/>
          <p:cNvSpPr>
            <a:spLocks noChangeArrowheads="1"/>
          </p:cNvSpPr>
          <p:nvPr/>
        </p:nvSpPr>
        <p:spPr bwMode="auto">
          <a:xfrm>
            <a:off x="4892675" y="914400"/>
            <a:ext cx="3430588" cy="4572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pPr>
            <a:r>
              <a:rPr lang="en-US" sz="1200" dirty="0">
                <a:solidFill>
                  <a:srgbClr val="FAFD00"/>
                </a:solidFill>
                <a:effectLst>
                  <a:outerShdw blurRad="38100" dist="38100" dir="2700000" algn="tl">
                    <a:srgbClr val="000000"/>
                  </a:outerShdw>
                </a:effectLst>
              </a:rPr>
              <a:t>Featured Brand: Dale Tiffany Lamps</a:t>
            </a:r>
          </a:p>
        </p:txBody>
      </p:sp>
      <p:pic>
        <p:nvPicPr>
          <p:cNvPr id="543757" name="Picture 13" descr="IMG_0219_4"/>
          <p:cNvPicPr>
            <a:picLocks noChangeAspect="1" noChangeArrowheads="1"/>
          </p:cNvPicPr>
          <p:nvPr/>
        </p:nvPicPr>
        <p:blipFill>
          <a:blip r:embed="rId4" cstate="print">
            <a:lum bright="6000"/>
          </a:blip>
          <a:srcRect/>
          <a:stretch>
            <a:fillRect/>
          </a:stretch>
        </p:blipFill>
        <p:spPr bwMode="auto">
          <a:xfrm>
            <a:off x="755650" y="3838575"/>
            <a:ext cx="3505200" cy="2628900"/>
          </a:xfrm>
          <a:prstGeom prst="rect">
            <a:avLst/>
          </a:prstGeom>
          <a:noFill/>
          <a:effectLst>
            <a:outerShdw dist="107763" dir="2700000" algn="ctr" rotWithShape="0">
              <a:schemeClr val="bg2"/>
            </a:outerShdw>
          </a:effectLst>
        </p:spPr>
      </p:pic>
      <p:pic>
        <p:nvPicPr>
          <p:cNvPr id="543759" name="Picture 15" descr="P4180179"/>
          <p:cNvPicPr>
            <a:picLocks noChangeAspect="1" noChangeArrowheads="1"/>
          </p:cNvPicPr>
          <p:nvPr/>
        </p:nvPicPr>
        <p:blipFill>
          <a:blip r:embed="rId5" cstate="print">
            <a:lum bright="6000"/>
          </a:blip>
          <a:srcRect/>
          <a:stretch>
            <a:fillRect/>
          </a:stretch>
        </p:blipFill>
        <p:spPr bwMode="auto">
          <a:xfrm>
            <a:off x="4818063" y="3821113"/>
            <a:ext cx="3532187" cy="2649537"/>
          </a:xfrm>
          <a:prstGeom prst="rect">
            <a:avLst/>
          </a:prstGeom>
          <a:noFill/>
          <a:effectLst>
            <a:outerShdw dist="107763" dir="2700000" algn="ctr" rotWithShape="0">
              <a:schemeClr val="bg2"/>
            </a:outerShdw>
          </a:effectLst>
        </p:spPr>
      </p:pic>
      <p:sp>
        <p:nvSpPr>
          <p:cNvPr id="543760" name="Rectangle 16"/>
          <p:cNvSpPr>
            <a:spLocks noChangeArrowheads="1"/>
          </p:cNvSpPr>
          <p:nvPr/>
        </p:nvSpPr>
        <p:spPr bwMode="auto">
          <a:xfrm>
            <a:off x="781050" y="3883025"/>
            <a:ext cx="3430588" cy="4572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pPr>
            <a:r>
              <a:rPr lang="en-US" sz="1200" dirty="0">
                <a:solidFill>
                  <a:srgbClr val="FAFD00"/>
                </a:solidFill>
                <a:effectLst>
                  <a:outerShdw blurRad="38100" dist="38100" dir="2700000" algn="tl">
                    <a:srgbClr val="000000"/>
                  </a:outerShdw>
                </a:effectLst>
              </a:rPr>
              <a:t>Featured Brand: Jansport Backpacks</a:t>
            </a:r>
          </a:p>
        </p:txBody>
      </p:sp>
      <p:sp>
        <p:nvSpPr>
          <p:cNvPr id="543758" name="Rectangle 14"/>
          <p:cNvSpPr>
            <a:spLocks noChangeArrowheads="1"/>
          </p:cNvSpPr>
          <p:nvPr/>
        </p:nvSpPr>
        <p:spPr bwMode="auto">
          <a:xfrm>
            <a:off x="4765675" y="3832225"/>
            <a:ext cx="3556000" cy="4572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pPr>
            <a:r>
              <a:rPr lang="en-US" sz="1200" dirty="0">
                <a:solidFill>
                  <a:srgbClr val="FAFD00"/>
                </a:solidFill>
                <a:effectLst>
                  <a:outerShdw blurRad="38100" dist="38100" dir="2700000" algn="tl">
                    <a:srgbClr val="000000"/>
                  </a:outerShdw>
                </a:effectLst>
              </a:rPr>
              <a:t>Featured Brand: Rachael Ray Cookware</a:t>
            </a:r>
          </a:p>
        </p:txBody>
      </p:sp>
      <p:sp>
        <p:nvSpPr>
          <p:cNvPr id="543761" name="Rectangle 17"/>
          <p:cNvSpPr>
            <a:spLocks noChangeArrowheads="1"/>
          </p:cNvSpPr>
          <p:nvPr/>
        </p:nvSpPr>
        <p:spPr bwMode="auto">
          <a:xfrm>
            <a:off x="4587875" y="444500"/>
            <a:ext cx="3430588" cy="4572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algn="r" eaLnBrk="0" hangingPunct="0">
              <a:buFontTx/>
              <a:buNone/>
            </a:pPr>
            <a:r>
              <a:rPr lang="en-US" sz="1200" dirty="0">
                <a:solidFill>
                  <a:srgbClr val="FAFD00"/>
                </a:solidFill>
                <a:effectLst>
                  <a:outerShdw blurRad="38100" dist="38100" dir="2700000" algn="tl">
                    <a:srgbClr val="000000"/>
                  </a:outerShdw>
                </a:effectLst>
              </a:rPr>
              <a:t>Located in Virginia Beach, VA</a:t>
            </a:r>
          </a:p>
        </p:txBody>
      </p:sp>
    </p:spTree>
  </p:cSld>
  <p:clrMapOvr>
    <a:masterClrMapping/>
  </p:clrMapOvr>
  <p:transition spd="slow" advTm="5000">
    <p:strips dir="rd"/>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grpSp>
        <p:nvGrpSpPr>
          <p:cNvPr id="48130" name="Group 2"/>
          <p:cNvGrpSpPr>
            <a:grpSpLocks/>
          </p:cNvGrpSpPr>
          <p:nvPr/>
        </p:nvGrpSpPr>
        <p:grpSpPr bwMode="auto">
          <a:xfrm>
            <a:off x="0" y="0"/>
            <a:ext cx="8224838" cy="6173788"/>
            <a:chOff x="0" y="0"/>
            <a:chExt cx="5341" cy="3889"/>
          </a:xfrm>
        </p:grpSpPr>
        <p:sp>
          <p:nvSpPr>
            <p:cNvPr id="329731" name="Freeform 3"/>
            <p:cNvSpPr>
              <a:spLocks/>
            </p:cNvSpPr>
            <p:nvPr/>
          </p:nvSpPr>
          <p:spPr bwMode="auto">
            <a:xfrm>
              <a:off x="0" y="0"/>
              <a:ext cx="3863" cy="3889"/>
            </a:xfrm>
            <a:custGeom>
              <a:avLst/>
              <a:gdLst/>
              <a:ahLst/>
              <a:cxnLst>
                <a:cxn ang="0">
                  <a:pos x="3862" y="3418"/>
                </a:cxn>
                <a:cxn ang="0">
                  <a:pos x="457" y="0"/>
                </a:cxn>
                <a:cxn ang="0">
                  <a:pos x="0" y="0"/>
                </a:cxn>
                <a:cxn ang="0">
                  <a:pos x="0" y="481"/>
                </a:cxn>
                <a:cxn ang="0">
                  <a:pos x="3394" y="3888"/>
                </a:cxn>
                <a:cxn ang="0">
                  <a:pos x="3862" y="3418"/>
                </a:cxn>
              </a:cxnLst>
              <a:rect l="0" t="0" r="r" b="b"/>
              <a:pathLst>
                <a:path w="3863" h="3889">
                  <a:moveTo>
                    <a:pt x="3862" y="3418"/>
                  </a:moveTo>
                  <a:lnTo>
                    <a:pt x="457" y="0"/>
                  </a:lnTo>
                  <a:lnTo>
                    <a:pt x="0" y="0"/>
                  </a:lnTo>
                  <a:lnTo>
                    <a:pt x="0" y="481"/>
                  </a:lnTo>
                  <a:lnTo>
                    <a:pt x="3394" y="3888"/>
                  </a:lnTo>
                  <a:lnTo>
                    <a:pt x="3862" y="3418"/>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dirty="0">
                <a:effectLst>
                  <a:outerShdw blurRad="38100" dist="38100" dir="2700000" algn="tl">
                    <a:srgbClr val="000000">
                      <a:alpha val="43137"/>
                    </a:srgbClr>
                  </a:outerShdw>
                </a:effectLst>
              </a:endParaRPr>
            </a:p>
          </p:txBody>
        </p:sp>
        <p:sp>
          <p:nvSpPr>
            <p:cNvPr id="329732" name="Freeform 4"/>
            <p:cNvSpPr>
              <a:spLocks/>
            </p:cNvSpPr>
            <p:nvPr/>
          </p:nvSpPr>
          <p:spPr bwMode="auto">
            <a:xfrm>
              <a:off x="860" y="0"/>
              <a:ext cx="3397" cy="3223"/>
            </a:xfrm>
            <a:custGeom>
              <a:avLst/>
              <a:gdLst/>
              <a:ahLst/>
              <a:cxnLst>
                <a:cxn ang="0">
                  <a:pos x="370" y="0"/>
                </a:cxn>
                <a:cxn ang="0">
                  <a:pos x="3393" y="3036"/>
                </a:cxn>
                <a:cxn ang="0">
                  <a:pos x="3208" y="3222"/>
                </a:cxn>
                <a:cxn ang="0">
                  <a:pos x="0" y="0"/>
                </a:cxn>
                <a:cxn ang="0">
                  <a:pos x="370" y="0"/>
                </a:cxn>
              </a:cxnLst>
              <a:rect l="0" t="0" r="r" b="b"/>
              <a:pathLst>
                <a:path w="3394" h="3223">
                  <a:moveTo>
                    <a:pt x="370" y="0"/>
                  </a:moveTo>
                  <a:lnTo>
                    <a:pt x="3393" y="3036"/>
                  </a:lnTo>
                  <a:lnTo>
                    <a:pt x="3208" y="3222"/>
                  </a:lnTo>
                  <a:lnTo>
                    <a:pt x="0" y="0"/>
                  </a:lnTo>
                  <a:lnTo>
                    <a:pt x="37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dirty="0">
                <a:effectLst>
                  <a:outerShdw blurRad="38100" dist="38100" dir="2700000" algn="tl">
                    <a:srgbClr val="000000">
                      <a:alpha val="43137"/>
                    </a:srgbClr>
                  </a:outerShdw>
                </a:effectLst>
              </a:endParaRPr>
            </a:p>
          </p:txBody>
        </p:sp>
        <p:sp>
          <p:nvSpPr>
            <p:cNvPr id="329733" name="Freeform 5"/>
            <p:cNvSpPr>
              <a:spLocks/>
            </p:cNvSpPr>
            <p:nvPr/>
          </p:nvSpPr>
          <p:spPr bwMode="auto">
            <a:xfrm>
              <a:off x="2187" y="0"/>
              <a:ext cx="2862" cy="2556"/>
            </a:xfrm>
            <a:custGeom>
              <a:avLst/>
              <a:gdLst/>
              <a:ahLst/>
              <a:cxnLst>
                <a:cxn ang="0">
                  <a:pos x="630" y="0"/>
                </a:cxn>
                <a:cxn ang="0">
                  <a:pos x="2858" y="2238"/>
                </a:cxn>
                <a:cxn ang="0">
                  <a:pos x="2543" y="2555"/>
                </a:cxn>
                <a:cxn ang="0">
                  <a:pos x="0" y="0"/>
                </a:cxn>
                <a:cxn ang="0">
                  <a:pos x="630" y="0"/>
                </a:cxn>
              </a:cxnLst>
              <a:rect l="0" t="0" r="r" b="b"/>
              <a:pathLst>
                <a:path w="2859" h="2556">
                  <a:moveTo>
                    <a:pt x="630" y="0"/>
                  </a:moveTo>
                  <a:lnTo>
                    <a:pt x="2858" y="2238"/>
                  </a:lnTo>
                  <a:lnTo>
                    <a:pt x="2543" y="2555"/>
                  </a:lnTo>
                  <a:lnTo>
                    <a:pt x="0" y="0"/>
                  </a:lnTo>
                  <a:lnTo>
                    <a:pt x="63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dirty="0">
                <a:effectLst>
                  <a:outerShdw blurRad="38100" dist="38100" dir="2700000" algn="tl">
                    <a:srgbClr val="000000">
                      <a:alpha val="43137"/>
                    </a:srgbClr>
                  </a:outerShdw>
                </a:effectLst>
              </a:endParaRPr>
            </a:p>
          </p:txBody>
        </p:sp>
        <p:sp>
          <p:nvSpPr>
            <p:cNvPr id="329734" name="Freeform 6"/>
            <p:cNvSpPr>
              <a:spLocks/>
            </p:cNvSpPr>
            <p:nvPr/>
          </p:nvSpPr>
          <p:spPr bwMode="auto">
            <a:xfrm>
              <a:off x="3055" y="0"/>
              <a:ext cx="2286" cy="2121"/>
            </a:xfrm>
            <a:custGeom>
              <a:avLst/>
              <a:gdLst/>
              <a:ahLst/>
              <a:cxnLst>
                <a:cxn ang="0">
                  <a:pos x="0" y="0"/>
                </a:cxn>
                <a:cxn ang="0">
                  <a:pos x="2111" y="2120"/>
                </a:cxn>
                <a:cxn ang="0">
                  <a:pos x="2285" y="1945"/>
                </a:cxn>
                <a:cxn ang="0">
                  <a:pos x="348" y="0"/>
                </a:cxn>
                <a:cxn ang="0">
                  <a:pos x="0" y="0"/>
                </a:cxn>
              </a:cxnLst>
              <a:rect l="0" t="0" r="r" b="b"/>
              <a:pathLst>
                <a:path w="2286" h="2121">
                  <a:moveTo>
                    <a:pt x="0" y="0"/>
                  </a:moveTo>
                  <a:lnTo>
                    <a:pt x="2111" y="2120"/>
                  </a:lnTo>
                  <a:lnTo>
                    <a:pt x="2285" y="1945"/>
                  </a:lnTo>
                  <a:lnTo>
                    <a:pt x="348" y="0"/>
                  </a:lnTo>
                  <a:lnTo>
                    <a:pt x="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dirty="0">
                <a:effectLst>
                  <a:outerShdw blurRad="38100" dist="38100" dir="2700000" algn="tl">
                    <a:srgbClr val="000000">
                      <a:alpha val="43137"/>
                    </a:srgbClr>
                  </a:outerShdw>
                </a:effectLst>
              </a:endParaRPr>
            </a:p>
          </p:txBody>
        </p:sp>
      </p:grpSp>
      <p:sp>
        <p:nvSpPr>
          <p:cNvPr id="329735" name="Rectangle 7"/>
          <p:cNvSpPr>
            <a:spLocks noGrp="1" noChangeArrowheads="1"/>
          </p:cNvSpPr>
          <p:nvPr>
            <p:ph idx="1"/>
          </p:nvPr>
        </p:nvSpPr>
        <p:spPr>
          <a:xfrm>
            <a:off x="838200" y="2667000"/>
            <a:ext cx="7239000" cy="3276600"/>
          </a:xfrm>
          <a:effectLst>
            <a:outerShdw dist="53882" dir="2700000" algn="ctr" rotWithShape="0">
              <a:schemeClr val="bg2"/>
            </a:outerShdw>
          </a:effectLst>
        </p:spPr>
        <p:txBody>
          <a:bodyPr/>
          <a:lstStyle/>
          <a:p>
            <a:pPr marL="457200" indent="-457200">
              <a:lnSpc>
                <a:spcPct val="90000"/>
              </a:lnSpc>
              <a:defRPr/>
            </a:pPr>
            <a:r>
              <a:rPr lang="en-US" sz="2400" dirty="0" smtClean="0">
                <a:solidFill>
                  <a:srgbClr val="FFFFFF"/>
                </a:solidFill>
                <a:latin typeface="Tahoma" pitchFamily="34" charset="0"/>
              </a:rPr>
              <a:t>USSC Customer Service personnel directly input military exchange P.O.s for a number of our assigned manufacturers via their extranet/intranet order systems</a:t>
            </a:r>
          </a:p>
          <a:p>
            <a:pPr marL="457200" indent="-457200">
              <a:lnSpc>
                <a:spcPct val="90000"/>
              </a:lnSpc>
              <a:buFontTx/>
              <a:buNone/>
              <a:defRPr/>
            </a:pPr>
            <a:r>
              <a:rPr lang="en-US" sz="2000" dirty="0" smtClean="0">
                <a:solidFill>
                  <a:srgbClr val="FFFFFF"/>
                </a:solidFill>
                <a:latin typeface="Tahoma" pitchFamily="34" charset="0"/>
              </a:rPr>
              <a:t>	Examples: </a:t>
            </a:r>
          </a:p>
          <a:p>
            <a:pPr marL="838200" lvl="1" indent="-381000">
              <a:lnSpc>
                <a:spcPct val="90000"/>
              </a:lnSpc>
              <a:defRPr/>
            </a:pPr>
            <a:r>
              <a:rPr lang="en-US" sz="2000" dirty="0" smtClean="0">
                <a:solidFill>
                  <a:srgbClr val="FFFFFF"/>
                </a:solidFill>
                <a:latin typeface="Tahoma" pitchFamily="34" charset="0"/>
              </a:rPr>
              <a:t>	Kenwood Electronics</a:t>
            </a:r>
          </a:p>
          <a:p>
            <a:pPr marL="838200" lvl="1" indent="-381000">
              <a:lnSpc>
                <a:spcPct val="90000"/>
              </a:lnSpc>
              <a:defRPr/>
            </a:pPr>
            <a:r>
              <a:rPr lang="en-US" sz="2000" dirty="0" smtClean="0">
                <a:solidFill>
                  <a:srgbClr val="FFFFFF"/>
                </a:solidFill>
                <a:latin typeface="Tahoma" pitchFamily="34" charset="0"/>
              </a:rPr>
              <a:t>	Asics America</a:t>
            </a:r>
          </a:p>
          <a:p>
            <a:pPr marL="838200" lvl="1" indent="-381000">
              <a:lnSpc>
                <a:spcPct val="90000"/>
              </a:lnSpc>
              <a:defRPr/>
            </a:pPr>
            <a:r>
              <a:rPr lang="en-US" sz="2000" dirty="0" smtClean="0">
                <a:solidFill>
                  <a:srgbClr val="FFFFFF"/>
                </a:solidFill>
                <a:latin typeface="Tahoma" pitchFamily="34" charset="0"/>
              </a:rPr>
              <a:t>	Bushnell</a:t>
            </a:r>
          </a:p>
          <a:p>
            <a:pPr marL="838200" lvl="1" indent="-381000">
              <a:lnSpc>
                <a:spcPct val="90000"/>
              </a:lnSpc>
              <a:defRPr/>
            </a:pPr>
            <a:r>
              <a:rPr lang="en-US" sz="2000" dirty="0" smtClean="0">
                <a:solidFill>
                  <a:srgbClr val="FFFFFF"/>
                </a:solidFill>
                <a:latin typeface="Tahoma" pitchFamily="34" charset="0"/>
              </a:rPr>
              <a:t> </a:t>
            </a:r>
            <a:r>
              <a:rPr lang="en-US" sz="2000" dirty="0" err="1" smtClean="0">
                <a:solidFill>
                  <a:srgbClr val="FFFFFF"/>
                </a:solidFill>
                <a:latin typeface="Tahoma" pitchFamily="34" charset="0"/>
              </a:rPr>
              <a:t>K’nex</a:t>
            </a:r>
            <a:endParaRPr lang="en-US" sz="2000" dirty="0" smtClean="0">
              <a:solidFill>
                <a:srgbClr val="FFFFFF"/>
              </a:solidFill>
              <a:latin typeface="Tahoma" pitchFamily="34" charset="0"/>
            </a:endParaRPr>
          </a:p>
        </p:txBody>
      </p:sp>
      <p:sp>
        <p:nvSpPr>
          <p:cNvPr id="329736" name="Rectangle 8"/>
          <p:cNvSpPr>
            <a:spLocks noChangeArrowheads="1"/>
          </p:cNvSpPr>
          <p:nvPr/>
        </p:nvSpPr>
        <p:spPr bwMode="auto">
          <a:xfrm>
            <a:off x="0" y="228600"/>
            <a:ext cx="8869363" cy="1143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3200" dirty="0">
                <a:solidFill>
                  <a:srgbClr val="FFC000"/>
                </a:solidFill>
                <a:effectLst>
                  <a:outerShdw blurRad="38100" dist="38100" dir="2700000" algn="tl">
                    <a:srgbClr val="000000"/>
                  </a:outerShdw>
                </a:effectLst>
              </a:rPr>
              <a:t>USSC Customer Service</a:t>
            </a:r>
          </a:p>
          <a:p>
            <a:pPr eaLnBrk="0" hangingPunct="0">
              <a:buFontTx/>
              <a:buNone/>
              <a:defRPr/>
            </a:pPr>
            <a:r>
              <a:rPr lang="en-US" sz="2800" dirty="0">
                <a:solidFill>
                  <a:srgbClr val="FFC000"/>
                </a:solidFill>
                <a:effectLst>
                  <a:outerShdw blurRad="38100" dist="38100" dir="2700000" algn="tl">
                    <a:srgbClr val="000000"/>
                  </a:outerShdw>
                </a:effectLst>
              </a:rPr>
              <a:t>“Servicing the Best Customers in the World”</a:t>
            </a:r>
            <a:r>
              <a:rPr lang="en-US" sz="3600" dirty="0">
                <a:solidFill>
                  <a:srgbClr val="FFC000"/>
                </a:solidFill>
                <a:effectLst>
                  <a:outerShdw blurRad="38100" dist="38100" dir="2700000" algn="tl">
                    <a:srgbClr val="000000"/>
                  </a:outerShdw>
                </a:effectLst>
              </a:rPr>
              <a:t> </a:t>
            </a:r>
          </a:p>
        </p:txBody>
      </p:sp>
      <p:sp>
        <p:nvSpPr>
          <p:cNvPr id="329745" name="Rectangle 17"/>
          <p:cNvSpPr>
            <a:spLocks noChangeArrowheads="1"/>
          </p:cNvSpPr>
          <p:nvPr/>
        </p:nvSpPr>
        <p:spPr bwMode="auto">
          <a:xfrm>
            <a:off x="304800" y="1828800"/>
            <a:ext cx="8305800" cy="609600"/>
          </a:xfrm>
          <a:prstGeom prst="rect">
            <a:avLst/>
          </a:prstGeom>
          <a:solidFill>
            <a:srgbClr val="FEB344"/>
          </a:solidFill>
          <a:ln w="12700">
            <a:noFill/>
            <a:miter lim="800000"/>
            <a:headEnd/>
            <a:tailEnd/>
          </a:ln>
          <a:effectLst>
            <a:outerShdw dist="107763" dir="2700000" algn="ctr" rotWithShape="0">
              <a:schemeClr val="bg2"/>
            </a:outerShdw>
          </a:effectLst>
        </p:spPr>
        <p:txBody>
          <a:bodyPr lIns="90488" tIns="44450" rIns="90488" bIns="44450"/>
          <a:lstStyle/>
          <a:p>
            <a:pPr marL="342900" indent="-342900" eaLnBrk="0" hangingPunct="0">
              <a:lnSpc>
                <a:spcPct val="90000"/>
              </a:lnSpc>
              <a:spcBef>
                <a:spcPct val="20000"/>
              </a:spcBef>
              <a:buSzPct val="100000"/>
              <a:buFontTx/>
              <a:buNone/>
              <a:defRPr/>
            </a:pPr>
            <a:r>
              <a:rPr lang="en-US" sz="3000" i="1">
                <a:solidFill>
                  <a:srgbClr val="0233AE"/>
                </a:solidFill>
                <a:effectLst>
                  <a:outerShdw blurRad="38100" dist="38100" dir="2700000" algn="tl">
                    <a:srgbClr val="000000"/>
                  </a:outerShdw>
                </a:effectLst>
                <a:latin typeface="Arial Narrow" pitchFamily="34" charset="0"/>
              </a:rPr>
              <a:t>Customer Service is not a department, it is an attitude!</a:t>
            </a:r>
            <a:endParaRPr lang="en-US" sz="3000" i="1">
              <a:solidFill>
                <a:schemeClr val="hlink"/>
              </a:solidFill>
              <a:effectLst>
                <a:outerShdw blurRad="38100" dist="38100" dir="2700000" algn="tl">
                  <a:srgbClr val="000000"/>
                </a:outerShdw>
              </a:effectLst>
              <a:latin typeface="Arial Narrow" pitchFamily="34" charset="0"/>
            </a:endParaRPr>
          </a:p>
        </p:txBody>
      </p:sp>
      <p:pic>
        <p:nvPicPr>
          <p:cNvPr id="48134" name="Picture 18" descr="j0299159"/>
          <p:cNvPicPr>
            <a:picLocks noChangeAspect="1" noChangeArrowheads="1"/>
          </p:cNvPicPr>
          <p:nvPr/>
        </p:nvPicPr>
        <p:blipFill>
          <a:blip r:embed="rId3" cstate="print"/>
          <a:srcRect/>
          <a:stretch>
            <a:fillRect/>
          </a:stretch>
        </p:blipFill>
        <p:spPr bwMode="auto">
          <a:xfrm>
            <a:off x="5562600" y="4267200"/>
            <a:ext cx="2286000" cy="1958975"/>
          </a:xfrm>
          <a:prstGeom prst="rect">
            <a:avLst/>
          </a:prstGeom>
          <a:noFill/>
          <a:ln w="9525">
            <a:noFill/>
            <a:miter lim="800000"/>
            <a:headEnd/>
            <a:tailEnd/>
          </a:ln>
        </p:spPr>
      </p:pic>
    </p:spTree>
  </p:cSld>
  <p:clrMapOvr>
    <a:masterClrMapping/>
  </p:clrMapOvr>
  <p:transition spd="slow" advTm="30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29745"/>
                                        </p:tgtEl>
                                        <p:attrNameLst>
                                          <p:attrName>style.visibility</p:attrName>
                                        </p:attrNameLst>
                                      </p:cBhvr>
                                      <p:to>
                                        <p:strVal val="visible"/>
                                      </p:to>
                                    </p:set>
                                    <p:anim calcmode="lin" valueType="num">
                                      <p:cBhvr>
                                        <p:cTn id="7" dur="1000" fill="hold"/>
                                        <p:tgtEl>
                                          <p:spTgt spid="329745"/>
                                        </p:tgtEl>
                                        <p:attrNameLst>
                                          <p:attrName>ppt_w</p:attrName>
                                        </p:attrNameLst>
                                      </p:cBhvr>
                                      <p:tavLst>
                                        <p:tav tm="0">
                                          <p:val>
                                            <p:fltVal val="0"/>
                                          </p:val>
                                        </p:tav>
                                        <p:tav tm="100000">
                                          <p:val>
                                            <p:strVal val="#ppt_w"/>
                                          </p:val>
                                        </p:tav>
                                      </p:tavLst>
                                    </p:anim>
                                    <p:anim calcmode="lin" valueType="num">
                                      <p:cBhvr>
                                        <p:cTn id="8" dur="1000" fill="hold"/>
                                        <p:tgtEl>
                                          <p:spTgt spid="329745"/>
                                        </p:tgtEl>
                                        <p:attrNameLst>
                                          <p:attrName>ppt_h</p:attrName>
                                        </p:attrNameLst>
                                      </p:cBhvr>
                                      <p:tavLst>
                                        <p:tav tm="0">
                                          <p:val>
                                            <p:fltVal val="0"/>
                                          </p:val>
                                        </p:tav>
                                        <p:tav tm="100000">
                                          <p:val>
                                            <p:strVal val="#ppt_h"/>
                                          </p:val>
                                        </p:tav>
                                      </p:tavLst>
                                    </p:anim>
                                    <p:anim calcmode="lin" valueType="num">
                                      <p:cBhvr>
                                        <p:cTn id="9" dur="1000" fill="hold"/>
                                        <p:tgtEl>
                                          <p:spTgt spid="32974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2974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45" grpId="0" animBg="1" autoUpdateAnimBg="0"/>
    </p:bld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grpSp>
        <p:nvGrpSpPr>
          <p:cNvPr id="49154" name="Group 34"/>
          <p:cNvGrpSpPr>
            <a:grpSpLocks/>
          </p:cNvGrpSpPr>
          <p:nvPr/>
        </p:nvGrpSpPr>
        <p:grpSpPr bwMode="auto">
          <a:xfrm>
            <a:off x="0" y="0"/>
            <a:ext cx="8224838" cy="6173788"/>
            <a:chOff x="0" y="0"/>
            <a:chExt cx="5341" cy="3889"/>
          </a:xfrm>
        </p:grpSpPr>
        <p:sp>
          <p:nvSpPr>
            <p:cNvPr id="26659" name="Freeform 35"/>
            <p:cNvSpPr>
              <a:spLocks/>
            </p:cNvSpPr>
            <p:nvPr/>
          </p:nvSpPr>
          <p:spPr bwMode="auto">
            <a:xfrm>
              <a:off x="0" y="0"/>
              <a:ext cx="3863" cy="3889"/>
            </a:xfrm>
            <a:custGeom>
              <a:avLst/>
              <a:gdLst/>
              <a:ahLst/>
              <a:cxnLst>
                <a:cxn ang="0">
                  <a:pos x="3862" y="3418"/>
                </a:cxn>
                <a:cxn ang="0">
                  <a:pos x="457" y="0"/>
                </a:cxn>
                <a:cxn ang="0">
                  <a:pos x="0" y="0"/>
                </a:cxn>
                <a:cxn ang="0">
                  <a:pos x="0" y="481"/>
                </a:cxn>
                <a:cxn ang="0">
                  <a:pos x="3394" y="3888"/>
                </a:cxn>
                <a:cxn ang="0">
                  <a:pos x="3862" y="3418"/>
                </a:cxn>
              </a:cxnLst>
              <a:rect l="0" t="0" r="r" b="b"/>
              <a:pathLst>
                <a:path w="3863" h="3889">
                  <a:moveTo>
                    <a:pt x="3862" y="3418"/>
                  </a:moveTo>
                  <a:lnTo>
                    <a:pt x="457" y="0"/>
                  </a:lnTo>
                  <a:lnTo>
                    <a:pt x="0" y="0"/>
                  </a:lnTo>
                  <a:lnTo>
                    <a:pt x="0" y="481"/>
                  </a:lnTo>
                  <a:lnTo>
                    <a:pt x="3394" y="3888"/>
                  </a:lnTo>
                  <a:lnTo>
                    <a:pt x="3862" y="3418"/>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26660" name="Freeform 36"/>
            <p:cNvSpPr>
              <a:spLocks/>
            </p:cNvSpPr>
            <p:nvPr/>
          </p:nvSpPr>
          <p:spPr bwMode="auto">
            <a:xfrm>
              <a:off x="860" y="0"/>
              <a:ext cx="3397" cy="3223"/>
            </a:xfrm>
            <a:custGeom>
              <a:avLst/>
              <a:gdLst/>
              <a:ahLst/>
              <a:cxnLst>
                <a:cxn ang="0">
                  <a:pos x="370" y="0"/>
                </a:cxn>
                <a:cxn ang="0">
                  <a:pos x="3393" y="3036"/>
                </a:cxn>
                <a:cxn ang="0">
                  <a:pos x="3208" y="3222"/>
                </a:cxn>
                <a:cxn ang="0">
                  <a:pos x="0" y="0"/>
                </a:cxn>
                <a:cxn ang="0">
                  <a:pos x="370" y="0"/>
                </a:cxn>
              </a:cxnLst>
              <a:rect l="0" t="0" r="r" b="b"/>
              <a:pathLst>
                <a:path w="3394" h="3223">
                  <a:moveTo>
                    <a:pt x="370" y="0"/>
                  </a:moveTo>
                  <a:lnTo>
                    <a:pt x="3393" y="3036"/>
                  </a:lnTo>
                  <a:lnTo>
                    <a:pt x="3208" y="3222"/>
                  </a:lnTo>
                  <a:lnTo>
                    <a:pt x="0" y="0"/>
                  </a:lnTo>
                  <a:lnTo>
                    <a:pt x="37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26661" name="Freeform 37"/>
            <p:cNvSpPr>
              <a:spLocks/>
            </p:cNvSpPr>
            <p:nvPr/>
          </p:nvSpPr>
          <p:spPr bwMode="auto">
            <a:xfrm>
              <a:off x="2187" y="0"/>
              <a:ext cx="2862" cy="2556"/>
            </a:xfrm>
            <a:custGeom>
              <a:avLst/>
              <a:gdLst/>
              <a:ahLst/>
              <a:cxnLst>
                <a:cxn ang="0">
                  <a:pos x="630" y="0"/>
                </a:cxn>
                <a:cxn ang="0">
                  <a:pos x="2858" y="2238"/>
                </a:cxn>
                <a:cxn ang="0">
                  <a:pos x="2543" y="2555"/>
                </a:cxn>
                <a:cxn ang="0">
                  <a:pos x="0" y="0"/>
                </a:cxn>
                <a:cxn ang="0">
                  <a:pos x="630" y="0"/>
                </a:cxn>
              </a:cxnLst>
              <a:rect l="0" t="0" r="r" b="b"/>
              <a:pathLst>
                <a:path w="2859" h="2556">
                  <a:moveTo>
                    <a:pt x="630" y="0"/>
                  </a:moveTo>
                  <a:lnTo>
                    <a:pt x="2858" y="2238"/>
                  </a:lnTo>
                  <a:lnTo>
                    <a:pt x="2543" y="2555"/>
                  </a:lnTo>
                  <a:lnTo>
                    <a:pt x="0" y="0"/>
                  </a:lnTo>
                  <a:lnTo>
                    <a:pt x="63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26662" name="Freeform 38"/>
            <p:cNvSpPr>
              <a:spLocks/>
            </p:cNvSpPr>
            <p:nvPr/>
          </p:nvSpPr>
          <p:spPr bwMode="auto">
            <a:xfrm>
              <a:off x="3055" y="0"/>
              <a:ext cx="2286" cy="2121"/>
            </a:xfrm>
            <a:custGeom>
              <a:avLst/>
              <a:gdLst/>
              <a:ahLst/>
              <a:cxnLst>
                <a:cxn ang="0">
                  <a:pos x="0" y="0"/>
                </a:cxn>
                <a:cxn ang="0">
                  <a:pos x="2111" y="2120"/>
                </a:cxn>
                <a:cxn ang="0">
                  <a:pos x="2285" y="1945"/>
                </a:cxn>
                <a:cxn ang="0">
                  <a:pos x="348" y="0"/>
                </a:cxn>
                <a:cxn ang="0">
                  <a:pos x="0" y="0"/>
                </a:cxn>
              </a:cxnLst>
              <a:rect l="0" t="0" r="r" b="b"/>
              <a:pathLst>
                <a:path w="2286" h="2121">
                  <a:moveTo>
                    <a:pt x="0" y="0"/>
                  </a:moveTo>
                  <a:lnTo>
                    <a:pt x="2111" y="2120"/>
                  </a:lnTo>
                  <a:lnTo>
                    <a:pt x="2285" y="1945"/>
                  </a:lnTo>
                  <a:lnTo>
                    <a:pt x="348" y="0"/>
                  </a:lnTo>
                  <a:lnTo>
                    <a:pt x="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effectLst>
                  <a:outerShdw blurRad="38100" dist="38100" dir="2700000" algn="tl">
                    <a:srgbClr val="000000">
                      <a:alpha val="43137"/>
                    </a:srgbClr>
                  </a:outerShdw>
                </a:effectLst>
              </a:endParaRPr>
            </a:p>
          </p:txBody>
        </p:sp>
      </p:grpSp>
      <p:sp>
        <p:nvSpPr>
          <p:cNvPr id="26657" name="Rectangle 33"/>
          <p:cNvSpPr>
            <a:spLocks noGrp="1" noChangeArrowheads="1"/>
          </p:cNvSpPr>
          <p:nvPr>
            <p:ph idx="1"/>
          </p:nvPr>
        </p:nvSpPr>
        <p:spPr>
          <a:xfrm>
            <a:off x="1922463" y="1600200"/>
            <a:ext cx="6703218" cy="1295400"/>
          </a:xfrm>
          <a:effectLst>
            <a:outerShdw dist="53882" dir="2700000" algn="ctr" rotWithShape="0">
              <a:schemeClr val="bg2"/>
            </a:outerShdw>
          </a:effectLst>
        </p:spPr>
        <p:txBody>
          <a:bodyPr/>
          <a:lstStyle/>
          <a:p>
            <a:pPr>
              <a:defRPr/>
            </a:pPr>
            <a:r>
              <a:rPr lang="en-US" sz="2400" b="1" dirty="0" smtClean="0">
                <a:solidFill>
                  <a:srgbClr val="FFFFFF"/>
                </a:solidFill>
                <a:latin typeface="Tahoma" pitchFamily="34" charset="0"/>
              </a:rPr>
              <a:t>Order Processing and Verification</a:t>
            </a:r>
          </a:p>
          <a:p>
            <a:pPr>
              <a:defRPr/>
            </a:pPr>
            <a:r>
              <a:rPr lang="en-US" sz="2400" b="1" dirty="0" smtClean="0">
                <a:solidFill>
                  <a:srgbClr val="FFFFFF"/>
                </a:solidFill>
                <a:latin typeface="Tahoma" pitchFamily="34" charset="0"/>
              </a:rPr>
              <a:t>Process Return Authorization Requests</a:t>
            </a:r>
          </a:p>
        </p:txBody>
      </p:sp>
      <p:sp>
        <p:nvSpPr>
          <p:cNvPr id="26663" name="Rectangle 39"/>
          <p:cNvSpPr>
            <a:spLocks noChangeArrowheads="1"/>
          </p:cNvSpPr>
          <p:nvPr/>
        </p:nvSpPr>
        <p:spPr bwMode="auto">
          <a:xfrm>
            <a:off x="665163" y="228600"/>
            <a:ext cx="5616575" cy="1143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3200" dirty="0">
                <a:solidFill>
                  <a:srgbClr val="FFC000"/>
                </a:solidFill>
                <a:effectLst>
                  <a:outerShdw blurRad="38100" dist="38100" dir="2700000" algn="tl">
                    <a:srgbClr val="000000"/>
                  </a:outerShdw>
                </a:effectLst>
              </a:rPr>
              <a:t>Administrative Assistants</a:t>
            </a:r>
          </a:p>
          <a:p>
            <a:pPr eaLnBrk="0" hangingPunct="0">
              <a:buFontTx/>
              <a:buNone/>
              <a:defRPr/>
            </a:pPr>
            <a:r>
              <a:rPr lang="en-US" sz="3200" dirty="0">
                <a:solidFill>
                  <a:srgbClr val="FFC000"/>
                </a:solidFill>
                <a:effectLst>
                  <a:outerShdw blurRad="38100" dist="38100" dir="2700000" algn="tl">
                    <a:srgbClr val="000000"/>
                  </a:outerShdw>
                </a:effectLst>
              </a:rPr>
              <a:t>Are Committed to:</a:t>
            </a:r>
            <a:r>
              <a:rPr lang="en-US" sz="3600" dirty="0">
                <a:solidFill>
                  <a:srgbClr val="FFC000"/>
                </a:solidFill>
                <a:effectLst>
                  <a:outerShdw blurRad="38100" dist="38100" dir="2700000" algn="tl">
                    <a:srgbClr val="000000"/>
                  </a:outerShdw>
                </a:effectLst>
              </a:rPr>
              <a:t> </a:t>
            </a:r>
          </a:p>
        </p:txBody>
      </p:sp>
      <p:pic>
        <p:nvPicPr>
          <p:cNvPr id="26665" name="Picture 41" descr="Customer service on phone 2"/>
          <p:cNvPicPr>
            <a:picLocks noChangeAspect="1" noChangeArrowheads="1"/>
          </p:cNvPicPr>
          <p:nvPr/>
        </p:nvPicPr>
        <p:blipFill>
          <a:blip r:embed="rId3" cstate="print">
            <a:lum bright="6000"/>
          </a:blip>
          <a:srcRect/>
          <a:stretch>
            <a:fillRect/>
          </a:stretch>
        </p:blipFill>
        <p:spPr bwMode="auto">
          <a:xfrm>
            <a:off x="6705600" y="207963"/>
            <a:ext cx="1600200" cy="1236662"/>
          </a:xfrm>
          <a:prstGeom prst="rect">
            <a:avLst/>
          </a:prstGeom>
          <a:noFill/>
          <a:ln w="9525">
            <a:solidFill>
              <a:srgbClr val="003366"/>
            </a:solidFill>
            <a:miter lim="800000"/>
            <a:headEnd/>
            <a:tailEnd/>
          </a:ln>
          <a:effectLst>
            <a:outerShdw dist="107763" dir="2700000" algn="ctr" rotWithShape="0">
              <a:schemeClr val="bg2"/>
            </a:outerShdw>
          </a:effectLst>
        </p:spPr>
      </p:pic>
      <p:pic>
        <p:nvPicPr>
          <p:cNvPr id="26666" name="Picture 42" descr="Customer service at work 2"/>
          <p:cNvPicPr>
            <a:picLocks noChangeAspect="1" noChangeArrowheads="1"/>
          </p:cNvPicPr>
          <p:nvPr/>
        </p:nvPicPr>
        <p:blipFill>
          <a:blip r:embed="rId4" cstate="print">
            <a:lum bright="-6000"/>
          </a:blip>
          <a:srcRect/>
          <a:stretch>
            <a:fillRect/>
          </a:stretch>
        </p:blipFill>
        <p:spPr bwMode="auto">
          <a:xfrm>
            <a:off x="304800" y="1447800"/>
            <a:ext cx="1600200" cy="1236663"/>
          </a:xfrm>
          <a:prstGeom prst="rect">
            <a:avLst/>
          </a:prstGeom>
          <a:noFill/>
          <a:ln w="9525">
            <a:solidFill>
              <a:srgbClr val="003366"/>
            </a:solidFill>
            <a:miter lim="800000"/>
            <a:headEnd/>
            <a:tailEnd/>
          </a:ln>
          <a:effectLst>
            <a:outerShdw dist="107763" dir="2700000" algn="ctr" rotWithShape="0">
              <a:schemeClr val="bg2"/>
            </a:outerShdw>
          </a:effectLst>
        </p:spPr>
      </p:pic>
      <p:pic>
        <p:nvPicPr>
          <p:cNvPr id="26667" name="Picture 43" descr="Customer service at desk"/>
          <p:cNvPicPr>
            <a:picLocks noChangeAspect="1" noChangeArrowheads="1"/>
          </p:cNvPicPr>
          <p:nvPr/>
        </p:nvPicPr>
        <p:blipFill>
          <a:blip r:embed="rId5" cstate="print"/>
          <a:srcRect/>
          <a:stretch>
            <a:fillRect/>
          </a:stretch>
        </p:blipFill>
        <p:spPr bwMode="auto">
          <a:xfrm>
            <a:off x="6705600" y="2587625"/>
            <a:ext cx="1676400" cy="1295400"/>
          </a:xfrm>
          <a:prstGeom prst="rect">
            <a:avLst/>
          </a:prstGeom>
          <a:noFill/>
          <a:ln w="9525">
            <a:solidFill>
              <a:srgbClr val="003366"/>
            </a:solidFill>
            <a:miter lim="800000"/>
            <a:headEnd/>
            <a:tailEnd/>
          </a:ln>
          <a:effectLst>
            <a:outerShdw dist="107763" dir="2700000" algn="ctr" rotWithShape="0">
              <a:schemeClr val="bg2"/>
            </a:outerShdw>
          </a:effectLst>
        </p:spPr>
      </p:pic>
      <p:pic>
        <p:nvPicPr>
          <p:cNvPr id="26668" name="Picture 44" descr="Angie Austin at desk"/>
          <p:cNvPicPr>
            <a:picLocks noChangeAspect="1" noChangeArrowheads="1"/>
          </p:cNvPicPr>
          <p:nvPr/>
        </p:nvPicPr>
        <p:blipFill>
          <a:blip r:embed="rId6" cstate="print"/>
          <a:srcRect/>
          <a:stretch>
            <a:fillRect/>
          </a:stretch>
        </p:blipFill>
        <p:spPr bwMode="auto">
          <a:xfrm>
            <a:off x="304800" y="4191000"/>
            <a:ext cx="1600200" cy="1236663"/>
          </a:xfrm>
          <a:prstGeom prst="rect">
            <a:avLst/>
          </a:prstGeom>
          <a:noFill/>
          <a:ln w="9525">
            <a:solidFill>
              <a:srgbClr val="003366"/>
            </a:solidFill>
            <a:miter lim="800000"/>
            <a:headEnd/>
            <a:tailEnd/>
          </a:ln>
          <a:effectLst>
            <a:outerShdw dist="107763" dir="2700000" algn="ctr" rotWithShape="0">
              <a:schemeClr val="bg2"/>
            </a:outerShdw>
          </a:effectLst>
        </p:spPr>
      </p:pic>
      <p:pic>
        <p:nvPicPr>
          <p:cNvPr id="26669" name="Picture 45" descr="Mackenzie front desk"/>
          <p:cNvPicPr>
            <a:picLocks noChangeAspect="1" noChangeArrowheads="1"/>
          </p:cNvPicPr>
          <p:nvPr/>
        </p:nvPicPr>
        <p:blipFill>
          <a:blip r:embed="rId7" cstate="print"/>
          <a:srcRect/>
          <a:stretch>
            <a:fillRect/>
          </a:stretch>
        </p:blipFill>
        <p:spPr bwMode="auto">
          <a:xfrm>
            <a:off x="6726238" y="5313363"/>
            <a:ext cx="1579562" cy="1220787"/>
          </a:xfrm>
          <a:prstGeom prst="rect">
            <a:avLst/>
          </a:prstGeom>
          <a:noFill/>
          <a:ln w="9525">
            <a:solidFill>
              <a:srgbClr val="003366"/>
            </a:solidFill>
            <a:miter lim="800000"/>
            <a:headEnd/>
            <a:tailEnd/>
          </a:ln>
          <a:effectLst>
            <a:outerShdw dist="107763" dir="2700000" algn="ctr" rotWithShape="0">
              <a:schemeClr val="bg2"/>
            </a:outerShdw>
          </a:effectLst>
        </p:spPr>
      </p:pic>
      <p:sp>
        <p:nvSpPr>
          <p:cNvPr id="26670" name="Rectangle 46"/>
          <p:cNvSpPr>
            <a:spLocks noChangeArrowheads="1"/>
          </p:cNvSpPr>
          <p:nvPr/>
        </p:nvSpPr>
        <p:spPr bwMode="auto">
          <a:xfrm>
            <a:off x="914400" y="3048000"/>
            <a:ext cx="5668963" cy="990600"/>
          </a:xfrm>
          <a:prstGeom prst="rect">
            <a:avLst/>
          </a:prstGeom>
          <a:noFill/>
          <a:ln w="12700">
            <a:noFill/>
            <a:miter lim="800000"/>
            <a:headEnd/>
            <a:tailEnd/>
          </a:ln>
          <a:effectLst>
            <a:outerShdw dist="53882" dir="2700000" algn="ctr" rotWithShape="0">
              <a:schemeClr val="bg2"/>
            </a:outerShdw>
          </a:effectLst>
        </p:spPr>
        <p:txBody>
          <a:bodyPr lIns="90488" tIns="44450" rIns="90488" bIns="44450"/>
          <a:lstStyle/>
          <a:p>
            <a:pPr marL="342900" indent="-342900" algn="l" eaLnBrk="0" hangingPunct="0">
              <a:lnSpc>
                <a:spcPct val="90000"/>
              </a:lnSpc>
              <a:spcBef>
                <a:spcPct val="20000"/>
              </a:spcBef>
              <a:buSzPct val="100000"/>
              <a:defRPr/>
            </a:pPr>
            <a:r>
              <a:rPr lang="en-US" sz="2400">
                <a:solidFill>
                  <a:srgbClr val="FFFFFF"/>
                </a:solidFill>
                <a:effectLst>
                  <a:outerShdw blurRad="38100" dist="38100" dir="2700000" algn="tl">
                    <a:srgbClr val="000000"/>
                  </a:outerShdw>
                </a:effectLst>
              </a:rPr>
              <a:t>Product Availability Maintenance</a:t>
            </a:r>
          </a:p>
          <a:p>
            <a:pPr marL="342900" indent="-342900" algn="l" eaLnBrk="0" hangingPunct="0">
              <a:lnSpc>
                <a:spcPct val="90000"/>
              </a:lnSpc>
              <a:spcBef>
                <a:spcPct val="20000"/>
              </a:spcBef>
              <a:buSzPct val="100000"/>
              <a:defRPr/>
            </a:pPr>
            <a:r>
              <a:rPr lang="en-US" sz="2400">
                <a:solidFill>
                  <a:srgbClr val="FFFFFF"/>
                </a:solidFill>
                <a:effectLst>
                  <a:outerShdw blurRad="38100" dist="38100" dir="2700000" algn="tl">
                    <a:srgbClr val="000000"/>
                  </a:outerShdw>
                </a:effectLst>
              </a:rPr>
              <a:t>Process Chargebacks</a:t>
            </a:r>
          </a:p>
        </p:txBody>
      </p:sp>
      <p:sp>
        <p:nvSpPr>
          <p:cNvPr id="26671" name="Rectangle 47"/>
          <p:cNvSpPr>
            <a:spLocks noChangeArrowheads="1"/>
          </p:cNvSpPr>
          <p:nvPr/>
        </p:nvSpPr>
        <p:spPr bwMode="auto">
          <a:xfrm>
            <a:off x="1922463" y="4114800"/>
            <a:ext cx="6724650" cy="1219200"/>
          </a:xfrm>
          <a:prstGeom prst="rect">
            <a:avLst/>
          </a:prstGeom>
          <a:noFill/>
          <a:ln w="12700">
            <a:noFill/>
            <a:miter lim="800000"/>
            <a:headEnd/>
            <a:tailEnd/>
          </a:ln>
          <a:effectLst>
            <a:outerShdw dist="53882" dir="2700000" algn="ctr" rotWithShape="0">
              <a:schemeClr val="bg2"/>
            </a:outerShdw>
          </a:effectLst>
        </p:spPr>
        <p:txBody>
          <a:bodyPr lIns="90488" tIns="44450" rIns="90488" bIns="44450"/>
          <a:lstStyle/>
          <a:p>
            <a:pPr marL="342900" indent="-342900" algn="l" eaLnBrk="0" hangingPunct="0">
              <a:lnSpc>
                <a:spcPct val="90000"/>
              </a:lnSpc>
              <a:spcBef>
                <a:spcPct val="20000"/>
              </a:spcBef>
              <a:buSzPct val="100000"/>
              <a:defRPr/>
            </a:pPr>
            <a:r>
              <a:rPr lang="en-US" sz="2400">
                <a:solidFill>
                  <a:srgbClr val="FFFFFF"/>
                </a:solidFill>
                <a:effectLst>
                  <a:outerShdw blurRad="38100" dist="38100" dir="2700000" algn="tl">
                    <a:srgbClr val="000000"/>
                  </a:outerShdw>
                </a:effectLst>
              </a:rPr>
              <a:t>Provide Accounts Receivable Assistance </a:t>
            </a:r>
          </a:p>
          <a:p>
            <a:pPr marL="342900" indent="-342900" algn="l" eaLnBrk="0" hangingPunct="0">
              <a:lnSpc>
                <a:spcPct val="90000"/>
              </a:lnSpc>
              <a:spcBef>
                <a:spcPct val="20000"/>
              </a:spcBef>
              <a:buSzPct val="100000"/>
              <a:defRPr/>
            </a:pPr>
            <a:r>
              <a:rPr lang="en-US" sz="2400">
                <a:solidFill>
                  <a:srgbClr val="FFFFFF"/>
                </a:solidFill>
                <a:effectLst>
                  <a:outerShdw blurRad="38100" dist="38100" dir="2700000" algn="tl">
                    <a:srgbClr val="000000"/>
                  </a:outerShdw>
                </a:effectLst>
              </a:rPr>
              <a:t>Coordinate and Communicate Ship Status &amp; Proof of Delivery Requests</a:t>
            </a:r>
          </a:p>
        </p:txBody>
      </p:sp>
      <p:sp>
        <p:nvSpPr>
          <p:cNvPr id="26672" name="Rectangle 48"/>
          <p:cNvSpPr>
            <a:spLocks noChangeArrowheads="1"/>
          </p:cNvSpPr>
          <p:nvPr/>
        </p:nvSpPr>
        <p:spPr bwMode="auto">
          <a:xfrm>
            <a:off x="442913" y="5638800"/>
            <a:ext cx="6201568" cy="990600"/>
          </a:xfrm>
          <a:prstGeom prst="rect">
            <a:avLst/>
          </a:prstGeom>
          <a:noFill/>
          <a:ln w="12700">
            <a:noFill/>
            <a:miter lim="800000"/>
            <a:headEnd/>
            <a:tailEnd/>
          </a:ln>
          <a:effectLst>
            <a:outerShdw dist="53882" dir="2700000" algn="ctr" rotWithShape="0">
              <a:schemeClr val="bg2"/>
            </a:outerShdw>
          </a:effectLst>
        </p:spPr>
        <p:txBody>
          <a:bodyPr lIns="90488" tIns="44450" rIns="90488" bIns="44450"/>
          <a:lstStyle/>
          <a:p>
            <a:pPr marL="342900" indent="-342900" algn="l" eaLnBrk="0" hangingPunct="0">
              <a:lnSpc>
                <a:spcPct val="90000"/>
              </a:lnSpc>
              <a:spcBef>
                <a:spcPct val="20000"/>
              </a:spcBef>
              <a:buSzPct val="100000"/>
              <a:defRPr/>
            </a:pPr>
            <a:r>
              <a:rPr lang="en-US" sz="2400" dirty="0" smtClean="0">
                <a:solidFill>
                  <a:srgbClr val="FFFFFF"/>
                </a:solidFill>
                <a:effectLst>
                  <a:outerShdw blurRad="38100" dist="38100" dir="2700000" algn="tl">
                    <a:srgbClr val="000000"/>
                  </a:outerShdw>
                </a:effectLst>
              </a:rPr>
              <a:t>Manage Instant Rebates</a:t>
            </a:r>
          </a:p>
          <a:p>
            <a:pPr marL="342900" indent="-342900" algn="l" eaLnBrk="0" hangingPunct="0">
              <a:lnSpc>
                <a:spcPct val="90000"/>
              </a:lnSpc>
              <a:spcBef>
                <a:spcPct val="20000"/>
              </a:spcBef>
              <a:buSzPct val="100000"/>
              <a:defRPr/>
            </a:pPr>
            <a:r>
              <a:rPr lang="en-US" sz="2400" dirty="0" smtClean="0">
                <a:solidFill>
                  <a:srgbClr val="FFFFFF"/>
                </a:solidFill>
                <a:effectLst>
                  <a:outerShdw blurRad="38100" dist="38100" dir="2700000" algn="tl">
                    <a:srgbClr val="000000"/>
                  </a:outerShdw>
                </a:effectLst>
              </a:rPr>
              <a:t>Manage Co-op Advertising Claims</a:t>
            </a:r>
            <a:endParaRPr lang="en-US" sz="2400" dirty="0">
              <a:solidFill>
                <a:srgbClr val="FFFFFF"/>
              </a:solidFill>
              <a:effectLst>
                <a:outerShdw blurRad="38100" dist="38100" dir="2700000" algn="tl">
                  <a:srgbClr val="000000"/>
                </a:outerShdw>
              </a:effectLst>
            </a:endParaRPr>
          </a:p>
          <a:p>
            <a:pPr marL="342900" indent="-342900" algn="l" eaLnBrk="0" hangingPunct="0">
              <a:lnSpc>
                <a:spcPct val="90000"/>
              </a:lnSpc>
              <a:spcBef>
                <a:spcPct val="20000"/>
              </a:spcBef>
              <a:buSzPct val="100000"/>
              <a:defRPr/>
            </a:pPr>
            <a:endParaRPr lang="en-US" sz="2400" dirty="0">
              <a:solidFill>
                <a:srgbClr val="FFFFFF"/>
              </a:solidFill>
              <a:effectLst>
                <a:outerShdw blurRad="38100" dist="38100" dir="2700000" algn="tl">
                  <a:srgbClr val="000000"/>
                </a:outerShdw>
              </a:effectLst>
            </a:endParaRPr>
          </a:p>
        </p:txBody>
      </p:sp>
    </p:spTree>
  </p:cSld>
  <p:clrMapOvr>
    <a:masterClrMapping/>
  </p:clrMapOvr>
  <p:transition spd="slow" advTm="30000">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0"/>
                                  </p:stCondLst>
                                  <p:childTnLst>
                                    <p:set>
                                      <p:cBhvr>
                                        <p:cTn id="6" dur="1" fill="hold">
                                          <p:stCondLst>
                                            <p:cond delay="0"/>
                                          </p:stCondLst>
                                        </p:cTn>
                                        <p:tgtEl>
                                          <p:spTgt spid="26670">
                                            <p:txEl>
                                              <p:pRg st="0" end="0"/>
                                            </p:txEl>
                                          </p:spTgt>
                                        </p:tgtEl>
                                        <p:attrNameLst>
                                          <p:attrName>style.visibility</p:attrName>
                                        </p:attrNameLst>
                                      </p:cBhvr>
                                      <p:to>
                                        <p:strVal val="visible"/>
                                      </p:to>
                                    </p:set>
                                    <p:anim calcmode="lin" valueType="num">
                                      <p:cBhvr additive="base">
                                        <p:cTn id="7" dur="500" fill="hold"/>
                                        <p:tgtEl>
                                          <p:spTgt spid="2667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670">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500"/>
                            </p:stCondLst>
                            <p:childTnLst>
                              <p:par>
                                <p:cTn id="10" presetID="2" presetClass="entr" presetSubtype="8" fill="hold" grpId="0" nodeType="afterEffect">
                                  <p:stCondLst>
                                    <p:cond delay="2000"/>
                                  </p:stCondLst>
                                  <p:childTnLst>
                                    <p:set>
                                      <p:cBhvr>
                                        <p:cTn id="11" dur="1" fill="hold">
                                          <p:stCondLst>
                                            <p:cond delay="0"/>
                                          </p:stCondLst>
                                        </p:cTn>
                                        <p:tgtEl>
                                          <p:spTgt spid="26670">
                                            <p:txEl>
                                              <p:pRg st="1" end="1"/>
                                            </p:txEl>
                                          </p:spTgt>
                                        </p:tgtEl>
                                        <p:attrNameLst>
                                          <p:attrName>style.visibility</p:attrName>
                                        </p:attrNameLst>
                                      </p:cBhvr>
                                      <p:to>
                                        <p:strVal val="visible"/>
                                      </p:to>
                                    </p:set>
                                    <p:anim calcmode="lin" valueType="num">
                                      <p:cBhvr additive="base">
                                        <p:cTn id="12" dur="500" fill="hold"/>
                                        <p:tgtEl>
                                          <p:spTgt spid="26670">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6670">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0"/>
                            </p:stCondLst>
                            <p:childTnLst>
                              <p:par>
                                <p:cTn id="15" presetID="2" presetClass="entr" presetSubtype="8" fill="hold" grpId="0" nodeType="afterEffect">
                                  <p:stCondLst>
                                    <p:cond delay="2000"/>
                                  </p:stCondLst>
                                  <p:childTnLst>
                                    <p:set>
                                      <p:cBhvr>
                                        <p:cTn id="16" dur="1" fill="hold">
                                          <p:stCondLst>
                                            <p:cond delay="0"/>
                                          </p:stCondLst>
                                        </p:cTn>
                                        <p:tgtEl>
                                          <p:spTgt spid="26671">
                                            <p:txEl>
                                              <p:pRg st="0" end="0"/>
                                            </p:txEl>
                                          </p:spTgt>
                                        </p:tgtEl>
                                        <p:attrNameLst>
                                          <p:attrName>style.visibility</p:attrName>
                                        </p:attrNameLst>
                                      </p:cBhvr>
                                      <p:to>
                                        <p:strVal val="visible"/>
                                      </p:to>
                                    </p:set>
                                    <p:anim calcmode="lin" valueType="num">
                                      <p:cBhvr additive="base">
                                        <p:cTn id="17" dur="500" fill="hold"/>
                                        <p:tgtEl>
                                          <p:spTgt spid="2667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6671">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7500"/>
                            </p:stCondLst>
                            <p:childTnLst>
                              <p:par>
                                <p:cTn id="20" presetID="2" presetClass="entr" presetSubtype="8" fill="hold" grpId="0" nodeType="afterEffect">
                                  <p:stCondLst>
                                    <p:cond delay="2000"/>
                                  </p:stCondLst>
                                  <p:childTnLst>
                                    <p:set>
                                      <p:cBhvr>
                                        <p:cTn id="21" dur="1" fill="hold">
                                          <p:stCondLst>
                                            <p:cond delay="0"/>
                                          </p:stCondLst>
                                        </p:cTn>
                                        <p:tgtEl>
                                          <p:spTgt spid="26671">
                                            <p:txEl>
                                              <p:pRg st="1" end="1"/>
                                            </p:txEl>
                                          </p:spTgt>
                                        </p:tgtEl>
                                        <p:attrNameLst>
                                          <p:attrName>style.visibility</p:attrName>
                                        </p:attrNameLst>
                                      </p:cBhvr>
                                      <p:to>
                                        <p:strVal val="visible"/>
                                      </p:to>
                                    </p:set>
                                    <p:anim calcmode="lin" valueType="num">
                                      <p:cBhvr additive="base">
                                        <p:cTn id="22" dur="500" fill="hold"/>
                                        <p:tgtEl>
                                          <p:spTgt spid="26671">
                                            <p:txEl>
                                              <p:pRg st="1" end="1"/>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6671">
                                            <p:txEl>
                                              <p:pRg st="1" end="1"/>
                                            </p:txEl>
                                          </p:spTgt>
                                        </p:tgtEl>
                                        <p:attrNameLst>
                                          <p:attrName>ppt_y</p:attrName>
                                        </p:attrNameLst>
                                      </p:cBhvr>
                                      <p:tavLst>
                                        <p:tav tm="0">
                                          <p:val>
                                            <p:strVal val="#ppt_y"/>
                                          </p:val>
                                        </p:tav>
                                        <p:tav tm="100000">
                                          <p:val>
                                            <p:strVal val="#ppt_y"/>
                                          </p:val>
                                        </p:tav>
                                      </p:tavLst>
                                    </p:anim>
                                  </p:childTnLst>
                                </p:cTn>
                              </p:par>
                            </p:childTnLst>
                          </p:cTn>
                        </p:par>
                        <p:par>
                          <p:cTn id="24" fill="hold">
                            <p:stCondLst>
                              <p:cond delay="10000"/>
                            </p:stCondLst>
                            <p:childTnLst>
                              <p:par>
                                <p:cTn id="25" presetID="2" presetClass="entr" presetSubtype="8" fill="hold" grpId="0" nodeType="afterEffect">
                                  <p:stCondLst>
                                    <p:cond delay="2000"/>
                                  </p:stCondLst>
                                  <p:childTnLst>
                                    <p:set>
                                      <p:cBhvr>
                                        <p:cTn id="26" dur="1" fill="hold">
                                          <p:stCondLst>
                                            <p:cond delay="0"/>
                                          </p:stCondLst>
                                        </p:cTn>
                                        <p:tgtEl>
                                          <p:spTgt spid="26672">
                                            <p:txEl>
                                              <p:pRg st="0" end="0"/>
                                            </p:txEl>
                                          </p:spTgt>
                                        </p:tgtEl>
                                        <p:attrNameLst>
                                          <p:attrName>style.visibility</p:attrName>
                                        </p:attrNameLst>
                                      </p:cBhvr>
                                      <p:to>
                                        <p:strVal val="visible"/>
                                      </p:to>
                                    </p:set>
                                    <p:anim calcmode="lin" valueType="num">
                                      <p:cBhvr additive="base">
                                        <p:cTn id="27" dur="500" fill="hold"/>
                                        <p:tgtEl>
                                          <p:spTgt spid="26672">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6672">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12500"/>
                            </p:stCondLst>
                            <p:childTnLst>
                              <p:par>
                                <p:cTn id="30" presetID="2" presetClass="entr" presetSubtype="8" fill="hold" grpId="0" nodeType="afterEffect">
                                  <p:stCondLst>
                                    <p:cond delay="2000"/>
                                  </p:stCondLst>
                                  <p:childTnLst>
                                    <p:set>
                                      <p:cBhvr>
                                        <p:cTn id="31" dur="1" fill="hold">
                                          <p:stCondLst>
                                            <p:cond delay="0"/>
                                          </p:stCondLst>
                                        </p:cTn>
                                        <p:tgtEl>
                                          <p:spTgt spid="26672">
                                            <p:txEl>
                                              <p:pRg st="1" end="1"/>
                                            </p:txEl>
                                          </p:spTgt>
                                        </p:tgtEl>
                                        <p:attrNameLst>
                                          <p:attrName>style.visibility</p:attrName>
                                        </p:attrNameLst>
                                      </p:cBhvr>
                                      <p:to>
                                        <p:strVal val="visible"/>
                                      </p:to>
                                    </p:set>
                                    <p:anim calcmode="lin" valueType="num">
                                      <p:cBhvr additive="base">
                                        <p:cTn id="32" dur="500" fill="hold"/>
                                        <p:tgtEl>
                                          <p:spTgt spid="26672">
                                            <p:txEl>
                                              <p:pRg st="1" end="1"/>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2667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70" grpId="0" build="p" autoUpdateAnimBg="0" advAuto="2000"/>
      <p:bldP spid="26671" grpId="0" build="p" autoUpdateAnimBg="0" advAuto="2000"/>
      <p:bldP spid="26672" grpId="0" build="p" autoUpdateAnimBg="0" advAuto="2000"/>
    </p:bld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grpSp>
        <p:nvGrpSpPr>
          <p:cNvPr id="50178" name="Group 34"/>
          <p:cNvGrpSpPr>
            <a:grpSpLocks/>
          </p:cNvGrpSpPr>
          <p:nvPr/>
        </p:nvGrpSpPr>
        <p:grpSpPr bwMode="auto">
          <a:xfrm>
            <a:off x="0" y="0"/>
            <a:ext cx="8224838" cy="6173788"/>
            <a:chOff x="0" y="0"/>
            <a:chExt cx="5341" cy="3889"/>
          </a:xfrm>
        </p:grpSpPr>
        <p:sp>
          <p:nvSpPr>
            <p:cNvPr id="28707" name="Freeform 35"/>
            <p:cNvSpPr>
              <a:spLocks/>
            </p:cNvSpPr>
            <p:nvPr/>
          </p:nvSpPr>
          <p:spPr bwMode="auto">
            <a:xfrm>
              <a:off x="0" y="0"/>
              <a:ext cx="3863" cy="3889"/>
            </a:xfrm>
            <a:custGeom>
              <a:avLst/>
              <a:gdLst/>
              <a:ahLst/>
              <a:cxnLst>
                <a:cxn ang="0">
                  <a:pos x="3862" y="3418"/>
                </a:cxn>
                <a:cxn ang="0">
                  <a:pos x="457" y="0"/>
                </a:cxn>
                <a:cxn ang="0">
                  <a:pos x="0" y="0"/>
                </a:cxn>
                <a:cxn ang="0">
                  <a:pos x="0" y="481"/>
                </a:cxn>
                <a:cxn ang="0">
                  <a:pos x="3394" y="3888"/>
                </a:cxn>
                <a:cxn ang="0">
                  <a:pos x="3862" y="3418"/>
                </a:cxn>
              </a:cxnLst>
              <a:rect l="0" t="0" r="r" b="b"/>
              <a:pathLst>
                <a:path w="3863" h="3889">
                  <a:moveTo>
                    <a:pt x="3862" y="3418"/>
                  </a:moveTo>
                  <a:lnTo>
                    <a:pt x="457" y="0"/>
                  </a:lnTo>
                  <a:lnTo>
                    <a:pt x="0" y="0"/>
                  </a:lnTo>
                  <a:lnTo>
                    <a:pt x="0" y="481"/>
                  </a:lnTo>
                  <a:lnTo>
                    <a:pt x="3394" y="3888"/>
                  </a:lnTo>
                  <a:lnTo>
                    <a:pt x="3862" y="3418"/>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28708" name="Freeform 36"/>
            <p:cNvSpPr>
              <a:spLocks/>
            </p:cNvSpPr>
            <p:nvPr/>
          </p:nvSpPr>
          <p:spPr bwMode="auto">
            <a:xfrm>
              <a:off x="860" y="0"/>
              <a:ext cx="3397" cy="3223"/>
            </a:xfrm>
            <a:custGeom>
              <a:avLst/>
              <a:gdLst/>
              <a:ahLst/>
              <a:cxnLst>
                <a:cxn ang="0">
                  <a:pos x="370" y="0"/>
                </a:cxn>
                <a:cxn ang="0">
                  <a:pos x="3393" y="3036"/>
                </a:cxn>
                <a:cxn ang="0">
                  <a:pos x="3208" y="3222"/>
                </a:cxn>
                <a:cxn ang="0">
                  <a:pos x="0" y="0"/>
                </a:cxn>
                <a:cxn ang="0">
                  <a:pos x="370" y="0"/>
                </a:cxn>
              </a:cxnLst>
              <a:rect l="0" t="0" r="r" b="b"/>
              <a:pathLst>
                <a:path w="3394" h="3223">
                  <a:moveTo>
                    <a:pt x="370" y="0"/>
                  </a:moveTo>
                  <a:lnTo>
                    <a:pt x="3393" y="3036"/>
                  </a:lnTo>
                  <a:lnTo>
                    <a:pt x="3208" y="3222"/>
                  </a:lnTo>
                  <a:lnTo>
                    <a:pt x="0" y="0"/>
                  </a:lnTo>
                  <a:lnTo>
                    <a:pt x="37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28709" name="Freeform 37"/>
            <p:cNvSpPr>
              <a:spLocks/>
            </p:cNvSpPr>
            <p:nvPr/>
          </p:nvSpPr>
          <p:spPr bwMode="auto">
            <a:xfrm>
              <a:off x="2187" y="0"/>
              <a:ext cx="2862" cy="2556"/>
            </a:xfrm>
            <a:custGeom>
              <a:avLst/>
              <a:gdLst/>
              <a:ahLst/>
              <a:cxnLst>
                <a:cxn ang="0">
                  <a:pos x="630" y="0"/>
                </a:cxn>
                <a:cxn ang="0">
                  <a:pos x="2858" y="2238"/>
                </a:cxn>
                <a:cxn ang="0">
                  <a:pos x="2543" y="2555"/>
                </a:cxn>
                <a:cxn ang="0">
                  <a:pos x="0" y="0"/>
                </a:cxn>
                <a:cxn ang="0">
                  <a:pos x="630" y="0"/>
                </a:cxn>
              </a:cxnLst>
              <a:rect l="0" t="0" r="r" b="b"/>
              <a:pathLst>
                <a:path w="2859" h="2556">
                  <a:moveTo>
                    <a:pt x="630" y="0"/>
                  </a:moveTo>
                  <a:lnTo>
                    <a:pt x="2858" y="2238"/>
                  </a:lnTo>
                  <a:lnTo>
                    <a:pt x="2543" y="2555"/>
                  </a:lnTo>
                  <a:lnTo>
                    <a:pt x="0" y="0"/>
                  </a:lnTo>
                  <a:lnTo>
                    <a:pt x="63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effectLst>
                  <a:outerShdw blurRad="38100" dist="38100" dir="2700000" algn="tl">
                    <a:srgbClr val="000000">
                      <a:alpha val="43137"/>
                    </a:srgbClr>
                  </a:outerShdw>
                </a:effectLst>
              </a:endParaRPr>
            </a:p>
          </p:txBody>
        </p:sp>
        <p:sp>
          <p:nvSpPr>
            <p:cNvPr id="28710" name="Freeform 38"/>
            <p:cNvSpPr>
              <a:spLocks/>
            </p:cNvSpPr>
            <p:nvPr/>
          </p:nvSpPr>
          <p:spPr bwMode="auto">
            <a:xfrm>
              <a:off x="3055" y="0"/>
              <a:ext cx="2286" cy="2121"/>
            </a:xfrm>
            <a:custGeom>
              <a:avLst/>
              <a:gdLst/>
              <a:ahLst/>
              <a:cxnLst>
                <a:cxn ang="0">
                  <a:pos x="0" y="0"/>
                </a:cxn>
                <a:cxn ang="0">
                  <a:pos x="2111" y="2120"/>
                </a:cxn>
                <a:cxn ang="0">
                  <a:pos x="2285" y="1945"/>
                </a:cxn>
                <a:cxn ang="0">
                  <a:pos x="348" y="0"/>
                </a:cxn>
                <a:cxn ang="0">
                  <a:pos x="0" y="0"/>
                </a:cxn>
              </a:cxnLst>
              <a:rect l="0" t="0" r="r" b="b"/>
              <a:pathLst>
                <a:path w="2286" h="2121">
                  <a:moveTo>
                    <a:pt x="0" y="0"/>
                  </a:moveTo>
                  <a:lnTo>
                    <a:pt x="2111" y="2120"/>
                  </a:lnTo>
                  <a:lnTo>
                    <a:pt x="2285" y="1945"/>
                  </a:lnTo>
                  <a:lnTo>
                    <a:pt x="348" y="0"/>
                  </a:lnTo>
                  <a:lnTo>
                    <a:pt x="0" y="0"/>
                  </a:lnTo>
                </a:path>
              </a:pathLst>
            </a:custGeom>
            <a:solidFill>
              <a:schemeClr val="bg1"/>
            </a:solidFill>
            <a:ln w="12700" cap="rnd" cmpd="sng">
              <a:noFill/>
              <a:prstDash val="solid"/>
              <a:round/>
              <a:headEnd type="none" w="med" len="med"/>
              <a:tailEnd type="none" w="med" len="med"/>
            </a:ln>
            <a:effectLst/>
          </p:spPr>
          <p:txBody>
            <a:bodyPr/>
            <a:lstStyle/>
            <a:p>
              <a:pPr>
                <a:defRPr/>
              </a:pPr>
              <a:endParaRPr lang="en-US">
                <a:effectLst>
                  <a:outerShdw blurRad="38100" dist="38100" dir="2700000" algn="tl">
                    <a:srgbClr val="000000">
                      <a:alpha val="43137"/>
                    </a:srgbClr>
                  </a:outerShdw>
                </a:effectLst>
              </a:endParaRPr>
            </a:p>
          </p:txBody>
        </p:sp>
      </p:grpSp>
      <p:sp>
        <p:nvSpPr>
          <p:cNvPr id="28705" name="Rectangle 33"/>
          <p:cNvSpPr>
            <a:spLocks noGrp="1" noChangeArrowheads="1"/>
          </p:cNvSpPr>
          <p:nvPr>
            <p:ph idx="1"/>
          </p:nvPr>
        </p:nvSpPr>
        <p:spPr>
          <a:xfrm>
            <a:off x="381000" y="2819400"/>
            <a:ext cx="8077200" cy="3657600"/>
          </a:xfrm>
          <a:effectLst>
            <a:outerShdw dist="53882" dir="2700000" algn="ctr" rotWithShape="0">
              <a:schemeClr val="bg2"/>
            </a:outerShdw>
          </a:effectLst>
        </p:spPr>
        <p:txBody>
          <a:bodyPr/>
          <a:lstStyle/>
          <a:p>
            <a:pPr>
              <a:defRPr/>
            </a:pPr>
            <a:r>
              <a:rPr lang="en-US" sz="2200" smtClean="0">
                <a:solidFill>
                  <a:srgbClr val="FFFFFF"/>
                </a:solidFill>
                <a:latin typeface="Tahoma" pitchFamily="34" charset="0"/>
              </a:rPr>
              <a:t>Provide Regularly Scheduled Exchange Visits</a:t>
            </a:r>
          </a:p>
          <a:p>
            <a:pPr>
              <a:defRPr/>
            </a:pPr>
            <a:r>
              <a:rPr lang="en-US" sz="2200" smtClean="0">
                <a:solidFill>
                  <a:srgbClr val="FFFFFF"/>
                </a:solidFill>
                <a:latin typeface="Tahoma" pitchFamily="34" charset="0"/>
              </a:rPr>
              <a:t>Provide Merchandising Support &amp; Photo Updates </a:t>
            </a:r>
          </a:p>
          <a:p>
            <a:pPr>
              <a:defRPr/>
            </a:pPr>
            <a:r>
              <a:rPr lang="en-US" sz="2200" smtClean="0">
                <a:solidFill>
                  <a:srgbClr val="FFFFFF"/>
                </a:solidFill>
                <a:latin typeface="Tahoma" pitchFamily="34" charset="0"/>
              </a:rPr>
              <a:t>Ensure Placement of P.O.P. Materials</a:t>
            </a:r>
          </a:p>
          <a:p>
            <a:pPr>
              <a:defRPr/>
            </a:pPr>
            <a:r>
              <a:rPr lang="en-US" sz="2200" smtClean="0">
                <a:solidFill>
                  <a:srgbClr val="FFFFFF"/>
                </a:solidFill>
                <a:latin typeface="Tahoma" pitchFamily="34" charset="0"/>
              </a:rPr>
              <a:t>Perform Field Audits Reporting Inventory, Sell Thru &amp; Plan-O-Gram Compliance Information</a:t>
            </a:r>
          </a:p>
          <a:p>
            <a:pPr>
              <a:defRPr/>
            </a:pPr>
            <a:r>
              <a:rPr lang="en-US" sz="2200" smtClean="0">
                <a:solidFill>
                  <a:srgbClr val="FFFFFF"/>
                </a:solidFill>
                <a:latin typeface="Tahoma" pitchFamily="34" charset="0"/>
              </a:rPr>
              <a:t>Provide Ongoing Sales Associate Product Training</a:t>
            </a:r>
          </a:p>
          <a:p>
            <a:pPr>
              <a:defRPr/>
            </a:pPr>
            <a:r>
              <a:rPr lang="en-US" sz="2200" smtClean="0">
                <a:solidFill>
                  <a:srgbClr val="FFFFFF"/>
                </a:solidFill>
                <a:latin typeface="Tahoma" pitchFamily="34" charset="0"/>
              </a:rPr>
              <a:t>Manage Inventories and Secure Approval for Any Authorized Direct Store Delivery Opportunities</a:t>
            </a:r>
          </a:p>
          <a:p>
            <a:pPr>
              <a:defRPr/>
            </a:pPr>
            <a:r>
              <a:rPr lang="en-US" sz="2200" smtClean="0">
                <a:solidFill>
                  <a:srgbClr val="FFFFFF"/>
                </a:solidFill>
                <a:latin typeface="Tahoma" pitchFamily="34" charset="0"/>
              </a:rPr>
              <a:t>Provide Product Sales and Consumer Demo Support</a:t>
            </a:r>
          </a:p>
        </p:txBody>
      </p:sp>
      <p:sp>
        <p:nvSpPr>
          <p:cNvPr id="28711" name="Rectangle 39"/>
          <p:cNvSpPr>
            <a:spLocks noChangeArrowheads="1"/>
          </p:cNvSpPr>
          <p:nvPr/>
        </p:nvSpPr>
        <p:spPr bwMode="auto">
          <a:xfrm>
            <a:off x="0" y="2057400"/>
            <a:ext cx="8869363" cy="762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2800" dirty="0">
                <a:solidFill>
                  <a:srgbClr val="FFC000"/>
                </a:solidFill>
                <a:effectLst>
                  <a:outerShdw blurRad="38100" dist="38100" dir="2700000" algn="tl">
                    <a:srgbClr val="000000"/>
                  </a:outerShdw>
                </a:effectLst>
              </a:rPr>
              <a:t>Field Sales Representatives Are Committed To:</a:t>
            </a:r>
          </a:p>
        </p:txBody>
      </p:sp>
      <p:pic>
        <p:nvPicPr>
          <p:cNvPr id="50181" name="Picture 44"/>
          <p:cNvPicPr>
            <a:picLocks noChangeAspect="1" noChangeArrowheads="1"/>
          </p:cNvPicPr>
          <p:nvPr/>
        </p:nvPicPr>
        <p:blipFill>
          <a:blip r:embed="rId3" cstate="print">
            <a:lum bright="6000"/>
          </a:blip>
          <a:srcRect/>
          <a:stretch>
            <a:fillRect/>
          </a:stretch>
        </p:blipFill>
        <p:spPr bwMode="auto">
          <a:xfrm>
            <a:off x="1600200" y="228600"/>
            <a:ext cx="5715000" cy="1930400"/>
          </a:xfrm>
          <a:prstGeom prst="rect">
            <a:avLst/>
          </a:prstGeom>
          <a:noFill/>
          <a:ln w="9525">
            <a:solidFill>
              <a:srgbClr val="000000"/>
            </a:solidFill>
            <a:miter lim="800000"/>
            <a:headEnd/>
            <a:tailEnd/>
          </a:ln>
        </p:spPr>
      </p:pic>
    </p:spTree>
  </p:cSld>
  <p:clrMapOvr>
    <a:masterClrMapping/>
  </p:clrMapOvr>
  <p:transition spd="slow" advTm="30000">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705">
                                            <p:txEl>
                                              <p:pRg st="0" end="0"/>
                                            </p:txEl>
                                          </p:spTgt>
                                        </p:tgtEl>
                                        <p:attrNameLst>
                                          <p:attrName>style.visibility</p:attrName>
                                        </p:attrNameLst>
                                      </p:cBhvr>
                                      <p:to>
                                        <p:strVal val="visible"/>
                                      </p:to>
                                    </p:set>
                                    <p:animEffect transition="in" filter="blinds(horizontal)">
                                      <p:cBhvr>
                                        <p:cTn id="7" dur="500"/>
                                        <p:tgtEl>
                                          <p:spTgt spid="287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705">
                                            <p:txEl>
                                              <p:pRg st="1" end="1"/>
                                            </p:txEl>
                                          </p:spTgt>
                                        </p:tgtEl>
                                        <p:attrNameLst>
                                          <p:attrName>style.visibility</p:attrName>
                                        </p:attrNameLst>
                                      </p:cBhvr>
                                      <p:to>
                                        <p:strVal val="visible"/>
                                      </p:to>
                                    </p:set>
                                    <p:animEffect transition="in" filter="blinds(horizontal)">
                                      <p:cBhvr>
                                        <p:cTn id="12" dur="500"/>
                                        <p:tgtEl>
                                          <p:spTgt spid="287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705">
                                            <p:txEl>
                                              <p:pRg st="2" end="2"/>
                                            </p:txEl>
                                          </p:spTgt>
                                        </p:tgtEl>
                                        <p:attrNameLst>
                                          <p:attrName>style.visibility</p:attrName>
                                        </p:attrNameLst>
                                      </p:cBhvr>
                                      <p:to>
                                        <p:strVal val="visible"/>
                                      </p:to>
                                    </p:set>
                                    <p:animEffect transition="in" filter="blinds(horizontal)">
                                      <p:cBhvr>
                                        <p:cTn id="17" dur="500"/>
                                        <p:tgtEl>
                                          <p:spTgt spid="287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705">
                                            <p:txEl>
                                              <p:pRg st="3" end="3"/>
                                            </p:txEl>
                                          </p:spTgt>
                                        </p:tgtEl>
                                        <p:attrNameLst>
                                          <p:attrName>style.visibility</p:attrName>
                                        </p:attrNameLst>
                                      </p:cBhvr>
                                      <p:to>
                                        <p:strVal val="visible"/>
                                      </p:to>
                                    </p:set>
                                    <p:animEffect transition="in" filter="blinds(horizontal)">
                                      <p:cBhvr>
                                        <p:cTn id="22" dur="500"/>
                                        <p:tgtEl>
                                          <p:spTgt spid="287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705">
                                            <p:txEl>
                                              <p:pRg st="4" end="4"/>
                                            </p:txEl>
                                          </p:spTgt>
                                        </p:tgtEl>
                                        <p:attrNameLst>
                                          <p:attrName>style.visibility</p:attrName>
                                        </p:attrNameLst>
                                      </p:cBhvr>
                                      <p:to>
                                        <p:strVal val="visible"/>
                                      </p:to>
                                    </p:set>
                                    <p:animEffect transition="in" filter="blinds(horizontal)">
                                      <p:cBhvr>
                                        <p:cTn id="27" dur="500"/>
                                        <p:tgtEl>
                                          <p:spTgt spid="2870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705">
                                            <p:txEl>
                                              <p:pRg st="5" end="5"/>
                                            </p:txEl>
                                          </p:spTgt>
                                        </p:tgtEl>
                                        <p:attrNameLst>
                                          <p:attrName>style.visibility</p:attrName>
                                        </p:attrNameLst>
                                      </p:cBhvr>
                                      <p:to>
                                        <p:strVal val="visible"/>
                                      </p:to>
                                    </p:set>
                                    <p:animEffect transition="in" filter="blinds(horizontal)">
                                      <p:cBhvr>
                                        <p:cTn id="32" dur="500"/>
                                        <p:tgtEl>
                                          <p:spTgt spid="2870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8705">
                                            <p:txEl>
                                              <p:pRg st="6" end="6"/>
                                            </p:txEl>
                                          </p:spTgt>
                                        </p:tgtEl>
                                        <p:attrNameLst>
                                          <p:attrName>style.visibility</p:attrName>
                                        </p:attrNameLst>
                                      </p:cBhvr>
                                      <p:to>
                                        <p:strVal val="visible"/>
                                      </p:to>
                                    </p:set>
                                    <p:animEffect transition="in" filter="blinds(horizontal)">
                                      <p:cBhvr>
                                        <p:cTn id="37" dur="500"/>
                                        <p:tgtEl>
                                          <p:spTgt spid="2870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05" grpId="0" build="p" autoUpdateAnimBg="0"/>
    </p:bld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1" y="152400"/>
            <a:ext cx="8869362" cy="35814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5400" dirty="0" smtClean="0">
                <a:solidFill>
                  <a:srgbClr val="FFC000"/>
                </a:solidFill>
                <a:effectLst>
                  <a:outerShdw blurRad="38100" dist="38100" dir="2700000" algn="tl">
                    <a:srgbClr val="000000"/>
                  </a:outerShdw>
                </a:effectLst>
              </a:rPr>
              <a:t>Product Training/Sales Seminars</a:t>
            </a:r>
          </a:p>
          <a:p>
            <a:pPr eaLnBrk="0" hangingPunct="0">
              <a:buFontTx/>
              <a:buNone/>
              <a:defRPr/>
            </a:pPr>
            <a:r>
              <a:rPr lang="en-US" sz="2400" dirty="0" smtClean="0">
                <a:solidFill>
                  <a:srgbClr val="FFC000"/>
                </a:solidFill>
                <a:effectLst>
                  <a:outerShdw blurRad="38100" dist="38100" dir="2700000" algn="tl">
                    <a:srgbClr val="000000"/>
                  </a:outerShdw>
                </a:effectLst>
              </a:rPr>
              <a:t>(Sponsored by AAFES, Navy and MCX Headquarters)</a:t>
            </a:r>
            <a:endParaRPr lang="en-US" sz="2400" dirty="0">
              <a:solidFill>
                <a:srgbClr val="FFC000"/>
              </a:solidFill>
              <a:effectLst>
                <a:outerShdw blurRad="38100" dist="38100" dir="2700000" algn="tl">
                  <a:srgbClr val="000000"/>
                </a:outerShdw>
              </a:effectLst>
            </a:endParaRPr>
          </a:p>
        </p:txBody>
      </p:sp>
      <p:sp>
        <p:nvSpPr>
          <p:cNvPr id="3" name="Rectangle 1059"/>
          <p:cNvSpPr>
            <a:spLocks noGrp="1" noChangeArrowheads="1"/>
          </p:cNvSpPr>
          <p:nvPr>
            <p:ph idx="1"/>
          </p:nvPr>
        </p:nvSpPr>
        <p:spPr>
          <a:xfrm>
            <a:off x="1081881" y="3124200"/>
            <a:ext cx="7391400" cy="2895600"/>
          </a:xfrm>
          <a:effectLst>
            <a:outerShdw dist="53882" dir="2700000" algn="ctr" rotWithShape="0">
              <a:schemeClr val="bg2"/>
            </a:outerShdw>
          </a:effectLst>
        </p:spPr>
        <p:txBody>
          <a:bodyPr/>
          <a:lstStyle/>
          <a:p>
            <a:pPr>
              <a:lnSpc>
                <a:spcPct val="90000"/>
              </a:lnSpc>
              <a:defRPr/>
            </a:pPr>
            <a:r>
              <a:rPr lang="en-US" sz="2400" dirty="0" smtClean="0">
                <a:latin typeface="Tahoma" pitchFamily="34" charset="0"/>
              </a:rPr>
              <a:t>Sales Seminars for Exchange Staff Include:</a:t>
            </a:r>
          </a:p>
          <a:p>
            <a:pPr lvl="1">
              <a:lnSpc>
                <a:spcPct val="90000"/>
              </a:lnSpc>
              <a:defRPr/>
            </a:pPr>
            <a:r>
              <a:rPr lang="en-US" sz="2400" dirty="0" smtClean="0">
                <a:latin typeface="Tahoma" pitchFamily="34" charset="0"/>
              </a:rPr>
              <a:t>Manufacturer’s History </a:t>
            </a:r>
          </a:p>
          <a:p>
            <a:pPr lvl="1">
              <a:lnSpc>
                <a:spcPct val="90000"/>
              </a:lnSpc>
              <a:defRPr/>
            </a:pPr>
            <a:r>
              <a:rPr lang="en-US" sz="2400" dirty="0" smtClean="0">
                <a:latin typeface="Tahoma" pitchFamily="34" charset="0"/>
              </a:rPr>
              <a:t>Brand Positioning and Strategy Information</a:t>
            </a:r>
          </a:p>
          <a:p>
            <a:pPr lvl="1">
              <a:lnSpc>
                <a:spcPct val="90000"/>
              </a:lnSpc>
              <a:defRPr/>
            </a:pPr>
            <a:r>
              <a:rPr lang="en-US" sz="2400" dirty="0" smtClean="0">
                <a:latin typeface="Tahoma" pitchFamily="34" charset="0"/>
              </a:rPr>
              <a:t>Product Offering, Features &amp; Benefits</a:t>
            </a:r>
          </a:p>
          <a:p>
            <a:pPr lvl="1">
              <a:lnSpc>
                <a:spcPct val="90000"/>
              </a:lnSpc>
              <a:defRPr/>
            </a:pPr>
            <a:r>
              <a:rPr lang="en-US" sz="2400" dirty="0" smtClean="0">
                <a:latin typeface="Tahoma" pitchFamily="34" charset="0"/>
              </a:rPr>
              <a:t>Training on Selling Techniques </a:t>
            </a:r>
          </a:p>
          <a:p>
            <a:pPr lvl="1">
              <a:lnSpc>
                <a:spcPct val="90000"/>
              </a:lnSpc>
              <a:defRPr/>
            </a:pPr>
            <a:r>
              <a:rPr lang="en-US" sz="2400" dirty="0" smtClean="0">
                <a:latin typeface="Tahoma" pitchFamily="34" charset="0"/>
              </a:rPr>
              <a:t>Training on Promotional Programs</a:t>
            </a:r>
          </a:p>
          <a:p>
            <a:pPr lvl="1">
              <a:lnSpc>
                <a:spcPct val="90000"/>
              </a:lnSpc>
              <a:buFontTx/>
              <a:buNone/>
              <a:defRPr/>
            </a:pPr>
            <a:endParaRPr lang="en-US" sz="2400" dirty="0" smtClean="0">
              <a:latin typeface="Tahoma" pitchFamily="34" charset="0"/>
            </a:endParaRPr>
          </a:p>
          <a:p>
            <a:pPr>
              <a:lnSpc>
                <a:spcPct val="90000"/>
              </a:lnSpc>
              <a:buFontTx/>
              <a:buNone/>
              <a:defRPr/>
            </a:pPr>
            <a:r>
              <a:rPr lang="en-US" sz="2400" dirty="0" smtClean="0">
                <a:latin typeface="Tahoma" pitchFamily="34"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598023" name="Rectangle 7"/>
          <p:cNvSpPr>
            <a:spLocks noGrp="1" noChangeArrowheads="1"/>
          </p:cNvSpPr>
          <p:nvPr>
            <p:ph idx="1"/>
          </p:nvPr>
        </p:nvSpPr>
        <p:spPr>
          <a:xfrm>
            <a:off x="396875" y="1143000"/>
            <a:ext cx="8077200" cy="5486400"/>
          </a:xfrm>
        </p:spPr>
        <p:txBody>
          <a:bodyPr/>
          <a:lstStyle/>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INTEGRITY</a:t>
            </a:r>
            <a:r>
              <a:rPr lang="en-US" sz="1400" dirty="0" smtClean="0">
                <a:solidFill>
                  <a:srgbClr val="FFC000"/>
                </a:solidFill>
                <a:latin typeface="Tahoma" pitchFamily="34" charset="0"/>
              </a:rPr>
              <a:t>: We always tell the truth and we always do what we say we will do. Our word is our bond.</a:t>
            </a:r>
          </a:p>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RESPECT</a:t>
            </a:r>
            <a:r>
              <a:rPr lang="en-US" sz="1400" dirty="0" smtClean="0">
                <a:solidFill>
                  <a:srgbClr val="FFC000"/>
                </a:solidFill>
                <a:latin typeface="Tahoma" pitchFamily="34" charset="0"/>
              </a:rPr>
              <a:t>: We treat every team member, customer, supplier and even competitor, with kindness and respect.</a:t>
            </a:r>
          </a:p>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CONSTANT IMPROVEMENT</a:t>
            </a:r>
            <a:r>
              <a:rPr lang="en-US" sz="1400" dirty="0" smtClean="0">
                <a:solidFill>
                  <a:srgbClr val="FFC000"/>
                </a:solidFill>
                <a:latin typeface="Tahoma" pitchFamily="34" charset="0"/>
              </a:rPr>
              <a:t>: We are proud of what we have accomplished, but we are never satisfied. We relentlessly evaluate how we can improve our brand sales, our service to our manufacturers and customers, our internal systems, and ourselves. We constantly improve our organization in each of these areas.</a:t>
            </a:r>
          </a:p>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PASSIONATE / DEDICATED</a:t>
            </a:r>
            <a:r>
              <a:rPr lang="en-US" sz="1400" dirty="0" smtClean="0">
                <a:solidFill>
                  <a:srgbClr val="FFC000"/>
                </a:solidFill>
                <a:latin typeface="Tahoma" pitchFamily="34" charset="0"/>
              </a:rPr>
              <a:t>: We are committed to fulfilling the mission of our industry...to provide our customers with nationally recognized brands at the lowest possible costs.  We are relentless in infusing our passion and dedication to our manufacturers with the sincere hope they will also demonstrate the same level of keenness to maximize their opportunities within this special market place.</a:t>
            </a:r>
          </a:p>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INITIATIVE / CREATIVE</a:t>
            </a:r>
            <a:r>
              <a:rPr lang="en-US" sz="1400" dirty="0" smtClean="0">
                <a:solidFill>
                  <a:srgbClr val="FFC000"/>
                </a:solidFill>
                <a:latin typeface="Tahoma" pitchFamily="34" charset="0"/>
              </a:rPr>
              <a:t>: We will grow our business from the creativity of each of our team members. We value and challenge their open-mindedness and sales leadership qualities. Initiative creates opportunities and growth.</a:t>
            </a:r>
          </a:p>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CUSTOMER SUCCESS</a:t>
            </a:r>
            <a:r>
              <a:rPr lang="en-US" sz="1400" dirty="0" smtClean="0">
                <a:solidFill>
                  <a:srgbClr val="FFC000"/>
                </a:solidFill>
                <a:latin typeface="Tahoma" pitchFamily="34" charset="0"/>
              </a:rPr>
              <a:t>: Our primary value is the success of our customers, even if it might not be the best solution for us. We strive to be their best and most wanted sales representative agency. We give them the best service we can give wherever our customers serve their country.</a:t>
            </a:r>
          </a:p>
          <a:p>
            <a:pPr>
              <a:lnSpc>
                <a:spcPct val="80000"/>
              </a:lnSpc>
              <a:spcBef>
                <a:spcPct val="30000"/>
              </a:spcBef>
              <a:buFont typeface="Wingdings" pitchFamily="2" charset="2"/>
              <a:buNone/>
              <a:defRPr/>
            </a:pPr>
            <a:endParaRPr lang="en-US" sz="1000" dirty="0" smtClean="0">
              <a:solidFill>
                <a:schemeClr val="tx2"/>
              </a:solidFill>
              <a:latin typeface="Tahoma" pitchFamily="34" charset="0"/>
            </a:endParaRPr>
          </a:p>
          <a:p>
            <a:pPr algn="ctr">
              <a:lnSpc>
                <a:spcPct val="80000"/>
              </a:lnSpc>
              <a:spcBef>
                <a:spcPct val="30000"/>
              </a:spcBef>
              <a:buFont typeface="Wingdings" pitchFamily="2" charset="2"/>
              <a:buNone/>
              <a:defRPr/>
            </a:pPr>
            <a:r>
              <a:rPr lang="en-US" sz="1000" dirty="0" smtClean="0">
                <a:solidFill>
                  <a:schemeClr val="tx2"/>
                </a:solidFill>
                <a:latin typeface="Tahoma" pitchFamily="34" charset="0"/>
              </a:rPr>
              <a:t>Continued on Next Slide …</a:t>
            </a:r>
          </a:p>
        </p:txBody>
      </p:sp>
      <p:sp>
        <p:nvSpPr>
          <p:cNvPr id="598024" name="Rectangle 8"/>
          <p:cNvSpPr>
            <a:spLocks noChangeArrowheads="1"/>
          </p:cNvSpPr>
          <p:nvPr/>
        </p:nvSpPr>
        <p:spPr bwMode="auto">
          <a:xfrm>
            <a:off x="0" y="228600"/>
            <a:ext cx="8869363" cy="533400"/>
          </a:xfrm>
          <a:prstGeom prst="rect">
            <a:avLst/>
          </a:prstGeom>
          <a:noFill/>
          <a:ln w="12700">
            <a:noFill/>
            <a:miter lim="800000"/>
            <a:headEnd/>
            <a:tailEnd/>
          </a:ln>
          <a:effectLst>
            <a:outerShdw dist="35921" dir="2700000" algn="ctr" rotWithShape="0">
              <a:schemeClr val="tx1"/>
            </a:outerShdw>
          </a:effectLst>
        </p:spPr>
        <p:txBody>
          <a:bodyPr lIns="90488" tIns="44450" rIns="90488" bIns="44450" anchor="ctr"/>
          <a:lstStyle/>
          <a:p>
            <a:pPr eaLnBrk="0" hangingPunct="0">
              <a:buFontTx/>
              <a:buNone/>
              <a:defRPr/>
            </a:pPr>
            <a:r>
              <a:rPr lang="en-US" sz="2800" b="0" dirty="0">
                <a:solidFill>
                  <a:srgbClr val="FFC000"/>
                </a:solidFill>
                <a:effectLst>
                  <a:outerShdw blurRad="38100" dist="38100" dir="2700000" algn="tl">
                    <a:srgbClr val="000000"/>
                  </a:outerShdw>
                </a:effectLst>
              </a:rPr>
              <a:t>USSC Company Values</a:t>
            </a:r>
          </a:p>
        </p:txBody>
      </p:sp>
      <p:pic>
        <p:nvPicPr>
          <p:cNvPr id="57349" name="Picture 9" descr="USSC eagle dark blue"/>
          <p:cNvPicPr>
            <a:picLocks noChangeAspect="1" noChangeArrowheads="1"/>
          </p:cNvPicPr>
          <p:nvPr/>
        </p:nvPicPr>
        <p:blipFill>
          <a:blip r:embed="rId3" cstate="print">
            <a:duotone>
              <a:schemeClr val="accent5">
                <a:shade val="45000"/>
                <a:satMod val="135000"/>
              </a:schemeClr>
              <a:prstClr val="white"/>
            </a:duotone>
          </a:blip>
          <a:srcRect/>
          <a:stretch>
            <a:fillRect/>
          </a:stretch>
        </p:blipFill>
        <p:spPr bwMode="auto">
          <a:xfrm>
            <a:off x="476794" y="309154"/>
            <a:ext cx="1656556" cy="431740"/>
          </a:xfrm>
          <a:prstGeom prst="rect">
            <a:avLst/>
          </a:prstGeom>
          <a:noFill/>
          <a:ln w="9525">
            <a:noFill/>
            <a:miter lim="800000"/>
            <a:headEnd/>
            <a:tailEnd/>
          </a:ln>
        </p:spPr>
      </p:pic>
      <p:pic>
        <p:nvPicPr>
          <p:cNvPr id="11" name="Picture 9" descr="USSC eagle dark blue"/>
          <p:cNvPicPr>
            <a:picLocks noChangeAspect="1" noChangeArrowheads="1"/>
          </p:cNvPicPr>
          <p:nvPr/>
        </p:nvPicPr>
        <p:blipFill>
          <a:blip r:embed="rId3" cstate="print">
            <a:duotone>
              <a:schemeClr val="accent5">
                <a:shade val="45000"/>
                <a:satMod val="135000"/>
              </a:schemeClr>
              <a:prstClr val="white"/>
            </a:duotone>
          </a:blip>
          <a:srcRect/>
          <a:stretch>
            <a:fillRect/>
          </a:stretch>
        </p:blipFill>
        <p:spPr bwMode="auto">
          <a:xfrm>
            <a:off x="6720681" y="304800"/>
            <a:ext cx="1656556" cy="431740"/>
          </a:xfrm>
          <a:prstGeom prst="rect">
            <a:avLst/>
          </a:prstGeom>
          <a:noFill/>
          <a:ln w="9525">
            <a:noFill/>
            <a:miter lim="800000"/>
            <a:headEnd/>
            <a:tailEnd/>
          </a:ln>
        </p:spPr>
      </p:pic>
    </p:spTree>
  </p:cSld>
  <p:clrMapOvr>
    <a:masterClrMapping/>
  </p:clrMapOvr>
  <p:transition spd="slow" advTm="30000">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98023">
                                            <p:txEl>
                                              <p:pRg st="0" end="0"/>
                                            </p:txEl>
                                          </p:spTgt>
                                        </p:tgtEl>
                                        <p:attrNameLst>
                                          <p:attrName>style.visibility</p:attrName>
                                        </p:attrNameLst>
                                      </p:cBhvr>
                                      <p:to>
                                        <p:strVal val="visible"/>
                                      </p:to>
                                    </p:set>
                                    <p:animEffect transition="in" filter="blinds(horizontal)">
                                      <p:cBhvr>
                                        <p:cTn id="7" dur="500"/>
                                        <p:tgtEl>
                                          <p:spTgt spid="598023">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98023">
                                            <p:txEl>
                                              <p:pRg st="1" end="1"/>
                                            </p:txEl>
                                          </p:spTgt>
                                        </p:tgtEl>
                                        <p:attrNameLst>
                                          <p:attrName>style.visibility</p:attrName>
                                        </p:attrNameLst>
                                      </p:cBhvr>
                                      <p:to>
                                        <p:strVal val="visible"/>
                                      </p:to>
                                    </p:set>
                                    <p:animEffect transition="in" filter="blinds(horizontal)">
                                      <p:cBhvr>
                                        <p:cTn id="11" dur="500"/>
                                        <p:tgtEl>
                                          <p:spTgt spid="598023">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98023">
                                            <p:txEl>
                                              <p:pRg st="2" end="2"/>
                                            </p:txEl>
                                          </p:spTgt>
                                        </p:tgtEl>
                                        <p:attrNameLst>
                                          <p:attrName>style.visibility</p:attrName>
                                        </p:attrNameLst>
                                      </p:cBhvr>
                                      <p:to>
                                        <p:strVal val="visible"/>
                                      </p:to>
                                    </p:set>
                                    <p:animEffect transition="in" filter="blinds(horizontal)">
                                      <p:cBhvr>
                                        <p:cTn id="15" dur="500"/>
                                        <p:tgtEl>
                                          <p:spTgt spid="598023">
                                            <p:txEl>
                                              <p:pRg st="2" end="2"/>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598023">
                                            <p:txEl>
                                              <p:pRg st="3" end="3"/>
                                            </p:txEl>
                                          </p:spTgt>
                                        </p:tgtEl>
                                        <p:attrNameLst>
                                          <p:attrName>style.visibility</p:attrName>
                                        </p:attrNameLst>
                                      </p:cBhvr>
                                      <p:to>
                                        <p:strVal val="visible"/>
                                      </p:to>
                                    </p:set>
                                    <p:animEffect transition="in" filter="blinds(horizontal)">
                                      <p:cBhvr>
                                        <p:cTn id="19" dur="500"/>
                                        <p:tgtEl>
                                          <p:spTgt spid="598023">
                                            <p:txEl>
                                              <p:pRg st="3" end="3"/>
                                            </p:txEl>
                                          </p:spTgt>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598023">
                                            <p:txEl>
                                              <p:pRg st="4" end="4"/>
                                            </p:txEl>
                                          </p:spTgt>
                                        </p:tgtEl>
                                        <p:attrNameLst>
                                          <p:attrName>style.visibility</p:attrName>
                                        </p:attrNameLst>
                                      </p:cBhvr>
                                      <p:to>
                                        <p:strVal val="visible"/>
                                      </p:to>
                                    </p:set>
                                    <p:animEffect transition="in" filter="blinds(horizontal)">
                                      <p:cBhvr>
                                        <p:cTn id="23" dur="500"/>
                                        <p:tgtEl>
                                          <p:spTgt spid="598023">
                                            <p:txEl>
                                              <p:pRg st="4" end="4"/>
                                            </p:txEl>
                                          </p:spTgt>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598023">
                                            <p:txEl>
                                              <p:pRg st="5" end="5"/>
                                            </p:txEl>
                                          </p:spTgt>
                                        </p:tgtEl>
                                        <p:attrNameLst>
                                          <p:attrName>style.visibility</p:attrName>
                                        </p:attrNameLst>
                                      </p:cBhvr>
                                      <p:to>
                                        <p:strVal val="visible"/>
                                      </p:to>
                                    </p:set>
                                    <p:animEffect transition="in" filter="blinds(horizontal)">
                                      <p:cBhvr>
                                        <p:cTn id="27" dur="500"/>
                                        <p:tgtEl>
                                          <p:spTgt spid="598023">
                                            <p:txEl>
                                              <p:pRg st="5" end="5"/>
                                            </p:txEl>
                                          </p:spTgt>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598023">
                                            <p:txEl>
                                              <p:pRg st="7" end="7"/>
                                            </p:txEl>
                                          </p:spTgt>
                                        </p:tgtEl>
                                        <p:attrNameLst>
                                          <p:attrName>style.visibility</p:attrName>
                                        </p:attrNameLst>
                                      </p:cBhvr>
                                      <p:to>
                                        <p:strVal val="visible"/>
                                      </p:to>
                                    </p:set>
                                    <p:animEffect transition="in" filter="blinds(horizontal)">
                                      <p:cBhvr>
                                        <p:cTn id="31" dur="500"/>
                                        <p:tgtEl>
                                          <p:spTgt spid="5980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23" grpId="0" build="p" autoUpdateAnimBg="0"/>
    </p:bld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LGEXPO1.JPG"/>
          <p:cNvPicPr>
            <a:picLocks noChangeAspect="1"/>
          </p:cNvPicPr>
          <p:nvPr/>
        </p:nvPicPr>
        <p:blipFill>
          <a:blip r:embed="rId3" cstate="print"/>
          <a:stretch>
            <a:fillRect/>
          </a:stretch>
        </p:blipFill>
        <p:spPr>
          <a:xfrm>
            <a:off x="3901281" y="2895600"/>
            <a:ext cx="4634681" cy="3476011"/>
          </a:xfrm>
          <a:prstGeom prst="rect">
            <a:avLst/>
          </a:prstGeom>
        </p:spPr>
      </p:pic>
      <p:pic>
        <p:nvPicPr>
          <p:cNvPr id="4" name="Picture 3" descr="LGExpo2.JPG"/>
          <p:cNvPicPr>
            <a:picLocks noChangeAspect="1"/>
          </p:cNvPicPr>
          <p:nvPr/>
        </p:nvPicPr>
        <p:blipFill>
          <a:blip r:embed="rId4" cstate="print"/>
          <a:stretch>
            <a:fillRect/>
          </a:stretch>
        </p:blipFill>
        <p:spPr>
          <a:xfrm>
            <a:off x="396081" y="373262"/>
            <a:ext cx="4343400" cy="3257550"/>
          </a:xfrm>
          <a:prstGeom prst="rect">
            <a:avLst/>
          </a:prstGeom>
        </p:spPr>
      </p:pic>
      <p:sp>
        <p:nvSpPr>
          <p:cNvPr id="6" name="Rectangle 39"/>
          <p:cNvSpPr>
            <a:spLocks noChangeArrowheads="1"/>
          </p:cNvSpPr>
          <p:nvPr/>
        </p:nvSpPr>
        <p:spPr bwMode="auto">
          <a:xfrm>
            <a:off x="5044281" y="685800"/>
            <a:ext cx="3540918" cy="1524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3200" dirty="0" smtClean="0">
                <a:solidFill>
                  <a:srgbClr val="FFC000"/>
                </a:solidFill>
                <a:effectLst>
                  <a:outerShdw blurRad="38100" dist="38100" dir="2700000" algn="tl">
                    <a:srgbClr val="000000"/>
                  </a:outerShdw>
                </a:effectLst>
              </a:rPr>
              <a:t>AAFES </a:t>
            </a:r>
          </a:p>
          <a:p>
            <a:pPr eaLnBrk="0" hangingPunct="0">
              <a:buFontTx/>
              <a:buNone/>
              <a:defRPr/>
            </a:pPr>
            <a:r>
              <a:rPr lang="en-US" sz="3200" dirty="0" smtClean="0">
                <a:solidFill>
                  <a:srgbClr val="FFC000"/>
                </a:solidFill>
                <a:effectLst>
                  <a:outerShdw blurRad="38100" dist="38100" dir="2700000" algn="tl">
                    <a:srgbClr val="000000"/>
                  </a:outerShdw>
                </a:effectLst>
              </a:rPr>
              <a:t>Electronics </a:t>
            </a:r>
          </a:p>
          <a:p>
            <a:pPr eaLnBrk="0" hangingPunct="0">
              <a:buFontTx/>
              <a:buNone/>
              <a:defRPr/>
            </a:pPr>
            <a:r>
              <a:rPr lang="en-US" sz="3200" dirty="0" smtClean="0">
                <a:solidFill>
                  <a:srgbClr val="FFC000"/>
                </a:solidFill>
                <a:effectLst>
                  <a:outerShdw blurRad="38100" dist="38100" dir="2700000" algn="tl">
                    <a:srgbClr val="000000"/>
                  </a:outerShdw>
                </a:effectLst>
              </a:rPr>
              <a:t>Expo</a:t>
            </a:r>
            <a:endParaRPr lang="en-US" sz="3600" dirty="0">
              <a:solidFill>
                <a:srgbClr val="FFC000"/>
              </a:solidFill>
              <a:effectLst>
                <a:outerShdw blurRad="38100" dist="38100" dir="2700000" algn="tl">
                  <a:srgbClr val="000000"/>
                </a:outerShdw>
              </a:effectLst>
            </a:endParaRPr>
          </a:p>
        </p:txBody>
      </p:sp>
      <p:sp>
        <p:nvSpPr>
          <p:cNvPr id="7" name="Rectangle 39"/>
          <p:cNvSpPr>
            <a:spLocks noChangeArrowheads="1"/>
          </p:cNvSpPr>
          <p:nvPr/>
        </p:nvSpPr>
        <p:spPr bwMode="auto">
          <a:xfrm>
            <a:off x="319881" y="4191000"/>
            <a:ext cx="3540918" cy="1524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3200" dirty="0" smtClean="0">
                <a:solidFill>
                  <a:srgbClr val="FFC000"/>
                </a:solidFill>
                <a:effectLst>
                  <a:outerShdw blurRad="38100" dist="38100" dir="2700000" algn="tl">
                    <a:srgbClr val="000000"/>
                  </a:outerShdw>
                </a:effectLst>
              </a:rPr>
              <a:t>Dallas, TX</a:t>
            </a:r>
          </a:p>
          <a:p>
            <a:pPr eaLnBrk="0" hangingPunct="0">
              <a:buFontTx/>
              <a:buNone/>
              <a:defRPr/>
            </a:pPr>
            <a:r>
              <a:rPr lang="en-US" sz="2000" dirty="0" smtClean="0">
                <a:solidFill>
                  <a:srgbClr val="FFC000"/>
                </a:solidFill>
                <a:effectLst>
                  <a:outerShdw blurRad="38100" dist="38100" dir="2700000" algn="tl">
                    <a:srgbClr val="000000"/>
                  </a:outerShdw>
                </a:effectLst>
              </a:rPr>
              <a:t>July, 2009</a:t>
            </a:r>
            <a:endParaRPr lang="en-US" sz="2000" dirty="0">
              <a:solidFill>
                <a:srgbClr val="FFC000"/>
              </a:solidFill>
              <a:effectLst>
                <a:outerShdw blurRad="38100" dist="38100" dir="2700000" algn="tl">
                  <a:srgbClr val="000000"/>
                </a:outerShdw>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39"/>
          <p:cNvSpPr>
            <a:spLocks noChangeArrowheads="1"/>
          </p:cNvSpPr>
          <p:nvPr/>
        </p:nvSpPr>
        <p:spPr bwMode="auto">
          <a:xfrm>
            <a:off x="0" y="228600"/>
            <a:ext cx="8869363" cy="12954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3200" dirty="0" smtClean="0">
                <a:solidFill>
                  <a:srgbClr val="FFC000"/>
                </a:solidFill>
                <a:effectLst>
                  <a:outerShdw blurRad="38100" dist="38100" dir="2700000" algn="tl">
                    <a:srgbClr val="000000"/>
                  </a:outerShdw>
                </a:effectLst>
              </a:rPr>
              <a:t>Navy Electronics Expo</a:t>
            </a:r>
            <a:endParaRPr lang="en-US" sz="3600" dirty="0">
              <a:solidFill>
                <a:srgbClr val="FFC000"/>
              </a:solidFill>
              <a:effectLst>
                <a:outerShdw blurRad="38100" dist="38100" dir="2700000" algn="tl">
                  <a:srgbClr val="000000"/>
                </a:outerShdw>
              </a:effectLst>
            </a:endParaRPr>
          </a:p>
        </p:txBody>
      </p:sp>
      <p:sp>
        <p:nvSpPr>
          <p:cNvPr id="6" name="Rectangle 39"/>
          <p:cNvSpPr>
            <a:spLocks noChangeArrowheads="1"/>
          </p:cNvSpPr>
          <p:nvPr/>
        </p:nvSpPr>
        <p:spPr bwMode="auto">
          <a:xfrm>
            <a:off x="2758281" y="5334000"/>
            <a:ext cx="3540918" cy="1143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3200" dirty="0" smtClean="0">
                <a:solidFill>
                  <a:srgbClr val="FFC000"/>
                </a:solidFill>
                <a:effectLst>
                  <a:outerShdw blurRad="38100" dist="38100" dir="2700000" algn="tl">
                    <a:srgbClr val="000000"/>
                  </a:outerShdw>
                </a:effectLst>
              </a:rPr>
              <a:t>Chesapeake, VA</a:t>
            </a:r>
          </a:p>
          <a:p>
            <a:pPr eaLnBrk="0" hangingPunct="0">
              <a:buFontTx/>
              <a:buNone/>
              <a:defRPr/>
            </a:pPr>
            <a:r>
              <a:rPr lang="en-US" sz="2000" dirty="0" smtClean="0">
                <a:solidFill>
                  <a:srgbClr val="FFC000"/>
                </a:solidFill>
                <a:effectLst>
                  <a:outerShdw blurRad="38100" dist="38100" dir="2700000" algn="tl">
                    <a:srgbClr val="000000"/>
                  </a:outerShdw>
                </a:effectLst>
              </a:rPr>
              <a:t>August, 2009</a:t>
            </a:r>
            <a:endParaRPr lang="en-US" sz="2000" dirty="0">
              <a:solidFill>
                <a:srgbClr val="FFC000"/>
              </a:solidFill>
              <a:effectLst>
                <a:outerShdw blurRad="38100" dist="38100" dir="2700000" algn="tl">
                  <a:srgbClr val="000000"/>
                </a:outerShdw>
              </a:effectLst>
            </a:endParaRPr>
          </a:p>
        </p:txBody>
      </p:sp>
      <p:pic>
        <p:nvPicPr>
          <p:cNvPr id="4" name="Picture 1081" descr="P5016139"/>
          <p:cNvPicPr>
            <a:picLocks noChangeAspect="1" noChangeArrowheads="1"/>
          </p:cNvPicPr>
          <p:nvPr/>
        </p:nvPicPr>
        <p:blipFill>
          <a:blip r:embed="rId3" cstate="print"/>
          <a:srcRect/>
          <a:stretch>
            <a:fillRect/>
          </a:stretch>
        </p:blipFill>
        <p:spPr bwMode="auto">
          <a:xfrm>
            <a:off x="2072481" y="1600200"/>
            <a:ext cx="4694871" cy="3523165"/>
          </a:xfrm>
          <a:prstGeom prst="rect">
            <a:avLst/>
          </a:prstGeom>
          <a:noFill/>
          <a:effectLst>
            <a:outerShdw dist="107763" dir="2700000" algn="ctr" rotWithShape="0">
              <a:schemeClr val="bg2"/>
            </a:outerShdw>
          </a:effectLst>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MCX EXPO 009.jpg"/>
          <p:cNvPicPr>
            <a:picLocks noChangeAspect="1"/>
          </p:cNvPicPr>
          <p:nvPr/>
        </p:nvPicPr>
        <p:blipFill>
          <a:blip r:embed="rId3" cstate="print"/>
          <a:stretch>
            <a:fillRect/>
          </a:stretch>
        </p:blipFill>
        <p:spPr>
          <a:xfrm>
            <a:off x="472281" y="2971800"/>
            <a:ext cx="4612481" cy="3459361"/>
          </a:xfrm>
          <a:prstGeom prst="rect">
            <a:avLst/>
          </a:prstGeom>
        </p:spPr>
      </p:pic>
      <p:pic>
        <p:nvPicPr>
          <p:cNvPr id="6" name="Picture 5" descr="MCX EXPO 012.jpg"/>
          <p:cNvPicPr>
            <a:picLocks noChangeAspect="1"/>
          </p:cNvPicPr>
          <p:nvPr/>
        </p:nvPicPr>
        <p:blipFill>
          <a:blip r:embed="rId4" cstate="print"/>
          <a:stretch>
            <a:fillRect/>
          </a:stretch>
        </p:blipFill>
        <p:spPr>
          <a:xfrm>
            <a:off x="4434681" y="304800"/>
            <a:ext cx="4123481" cy="3092611"/>
          </a:xfrm>
          <a:prstGeom prst="rect">
            <a:avLst/>
          </a:prstGeom>
        </p:spPr>
      </p:pic>
      <p:sp>
        <p:nvSpPr>
          <p:cNvPr id="7" name="Rectangle 39"/>
          <p:cNvSpPr>
            <a:spLocks noChangeArrowheads="1"/>
          </p:cNvSpPr>
          <p:nvPr/>
        </p:nvSpPr>
        <p:spPr bwMode="auto">
          <a:xfrm>
            <a:off x="548481" y="762000"/>
            <a:ext cx="3540918" cy="1524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3200" dirty="0" smtClean="0">
                <a:solidFill>
                  <a:srgbClr val="FFC000"/>
                </a:solidFill>
                <a:effectLst>
                  <a:outerShdw blurRad="38100" dist="38100" dir="2700000" algn="tl">
                    <a:srgbClr val="000000"/>
                  </a:outerShdw>
                </a:effectLst>
              </a:rPr>
              <a:t>MCX </a:t>
            </a:r>
          </a:p>
          <a:p>
            <a:pPr eaLnBrk="0" hangingPunct="0">
              <a:buFontTx/>
              <a:buNone/>
              <a:defRPr/>
            </a:pPr>
            <a:r>
              <a:rPr lang="en-US" sz="3200" dirty="0" smtClean="0">
                <a:solidFill>
                  <a:srgbClr val="FFC000"/>
                </a:solidFill>
                <a:effectLst>
                  <a:outerShdw blurRad="38100" dist="38100" dir="2700000" algn="tl">
                    <a:srgbClr val="000000"/>
                  </a:outerShdw>
                </a:effectLst>
              </a:rPr>
              <a:t>Electronics </a:t>
            </a:r>
          </a:p>
          <a:p>
            <a:pPr eaLnBrk="0" hangingPunct="0">
              <a:buFontTx/>
              <a:buNone/>
              <a:defRPr/>
            </a:pPr>
            <a:r>
              <a:rPr lang="en-US" sz="3200" dirty="0" smtClean="0">
                <a:solidFill>
                  <a:srgbClr val="FFC000"/>
                </a:solidFill>
                <a:effectLst>
                  <a:outerShdw blurRad="38100" dist="38100" dir="2700000" algn="tl">
                    <a:srgbClr val="000000"/>
                  </a:outerShdw>
                </a:effectLst>
              </a:rPr>
              <a:t>Expo</a:t>
            </a:r>
            <a:endParaRPr lang="en-US" sz="3600" dirty="0">
              <a:solidFill>
                <a:srgbClr val="FFC000"/>
              </a:solidFill>
              <a:effectLst>
                <a:outerShdw blurRad="38100" dist="38100" dir="2700000" algn="tl">
                  <a:srgbClr val="000000"/>
                </a:outerShdw>
              </a:effectLst>
            </a:endParaRPr>
          </a:p>
        </p:txBody>
      </p:sp>
      <p:sp>
        <p:nvSpPr>
          <p:cNvPr id="8" name="Rectangle 39"/>
          <p:cNvSpPr>
            <a:spLocks noChangeArrowheads="1"/>
          </p:cNvSpPr>
          <p:nvPr/>
        </p:nvSpPr>
        <p:spPr bwMode="auto">
          <a:xfrm>
            <a:off x="5120481" y="4267200"/>
            <a:ext cx="3540918" cy="1524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3200" dirty="0" smtClean="0">
                <a:solidFill>
                  <a:srgbClr val="FFC000"/>
                </a:solidFill>
                <a:effectLst>
                  <a:outerShdw blurRad="38100" dist="38100" dir="2700000" algn="tl">
                    <a:srgbClr val="000000"/>
                  </a:outerShdw>
                </a:effectLst>
              </a:rPr>
              <a:t>San Diego, CA</a:t>
            </a:r>
          </a:p>
          <a:p>
            <a:pPr eaLnBrk="0" hangingPunct="0">
              <a:buFontTx/>
              <a:buNone/>
              <a:defRPr/>
            </a:pPr>
            <a:r>
              <a:rPr lang="en-US" sz="2000" dirty="0" smtClean="0">
                <a:solidFill>
                  <a:srgbClr val="FFC000"/>
                </a:solidFill>
                <a:effectLst>
                  <a:outerShdw blurRad="38100" dist="38100" dir="2700000" algn="tl">
                    <a:srgbClr val="000000"/>
                  </a:outerShdw>
                </a:effectLst>
              </a:rPr>
              <a:t>April, 2009</a:t>
            </a:r>
            <a:endParaRPr lang="en-US" sz="2000" dirty="0">
              <a:solidFill>
                <a:srgbClr val="FFC000"/>
              </a:solidFill>
              <a:effectLst>
                <a:outerShdw blurRad="38100" dist="38100" dir="2700000" algn="tl">
                  <a:srgbClr val="000000"/>
                </a:outerShdw>
              </a:effectLs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8754" name="Rectangle 34"/>
          <p:cNvSpPr>
            <a:spLocks noGrp="1" noChangeArrowheads="1"/>
          </p:cNvSpPr>
          <p:nvPr>
            <p:ph type="title"/>
          </p:nvPr>
        </p:nvSpPr>
        <p:spPr>
          <a:xfrm>
            <a:off x="472281" y="152400"/>
            <a:ext cx="6400800" cy="3200400"/>
          </a:xfrm>
        </p:spPr>
        <p:txBody>
          <a:bodyPr/>
          <a:lstStyle/>
          <a:p>
            <a:pPr>
              <a:defRPr/>
            </a:pPr>
            <a:r>
              <a:rPr lang="en-US" sz="1200" dirty="0" smtClean="0">
                <a:latin typeface="Tahoma" pitchFamily="34" charset="0"/>
              </a:rPr>
              <a:t/>
            </a:r>
            <a:br>
              <a:rPr lang="en-US" sz="1200" dirty="0" smtClean="0">
                <a:latin typeface="Tahoma" pitchFamily="34" charset="0"/>
              </a:rPr>
            </a:br>
            <a:r>
              <a:rPr lang="en-US" sz="1200" dirty="0" smtClean="0">
                <a:latin typeface="Tahoma" pitchFamily="34" charset="0"/>
              </a:rPr>
              <a:t>  </a:t>
            </a:r>
            <a:br>
              <a:rPr lang="en-US" sz="1200" dirty="0" smtClean="0">
                <a:latin typeface="Tahoma" pitchFamily="34" charset="0"/>
              </a:rPr>
            </a:br>
            <a:r>
              <a:rPr lang="en-US" sz="2800" b="1" dirty="0" smtClean="0">
                <a:solidFill>
                  <a:srgbClr val="FFC000"/>
                </a:solidFill>
                <a:latin typeface="Tahoma" pitchFamily="34" charset="0"/>
              </a:rPr>
              <a:t>Marketing Resources</a:t>
            </a:r>
            <a:r>
              <a:rPr lang="en-US" sz="1200" dirty="0" smtClean="0">
                <a:solidFill>
                  <a:srgbClr val="FFC000"/>
                </a:solidFill>
                <a:latin typeface="Tahoma" pitchFamily="34" charset="0"/>
              </a:rPr>
              <a:t/>
            </a:r>
            <a:br>
              <a:rPr lang="en-US" sz="1200" dirty="0" smtClean="0">
                <a:solidFill>
                  <a:srgbClr val="FFC000"/>
                </a:solidFill>
                <a:latin typeface="Tahoma" pitchFamily="34" charset="0"/>
              </a:rPr>
            </a:br>
            <a:r>
              <a:rPr lang="en-US" sz="1600" b="1" dirty="0" smtClean="0">
                <a:solidFill>
                  <a:srgbClr val="FFC000"/>
                </a:solidFill>
                <a:latin typeface="Tahoma" pitchFamily="34" charset="0"/>
              </a:rPr>
              <a:t>Our in-store sales and service support includes Merchandising, Training, Replenishment and Demonstrations (MTRD).  The Military Exchange Market is dependent upon its retail partners to provide a significant commitment to store level hours in support of the sell-thru of each brand, as well as to ensure our manufacturers are represented at "Show-and-Sell" events, all Headquarters sponsored/in-store product training events, New Store openings, and in maximizing all other Special Sale Event opportunities.</a:t>
            </a:r>
            <a:r>
              <a:rPr lang="en-US" sz="1600" dirty="0" smtClean="0">
                <a:solidFill>
                  <a:srgbClr val="FFC000"/>
                </a:solidFill>
                <a:latin typeface="Tahoma" pitchFamily="34" charset="0"/>
              </a:rPr>
              <a:t/>
            </a:r>
            <a:br>
              <a:rPr lang="en-US" sz="1600" dirty="0" smtClean="0">
                <a:solidFill>
                  <a:srgbClr val="FFC000"/>
                </a:solidFill>
                <a:latin typeface="Tahoma" pitchFamily="34" charset="0"/>
              </a:rPr>
            </a:br>
            <a:r>
              <a:rPr lang="en-US" sz="1200" dirty="0" smtClean="0">
                <a:latin typeface="Tahoma" pitchFamily="34" charset="0"/>
              </a:rPr>
              <a:t/>
            </a:r>
            <a:br>
              <a:rPr lang="en-US" sz="1200" dirty="0" smtClean="0">
                <a:latin typeface="Tahoma" pitchFamily="34" charset="0"/>
              </a:rPr>
            </a:br>
            <a:endParaRPr lang="en-US" sz="1200" dirty="0" smtClean="0">
              <a:latin typeface="Tahoma" pitchFamily="34" charset="0"/>
            </a:endParaRPr>
          </a:p>
        </p:txBody>
      </p:sp>
      <p:graphicFrame>
        <p:nvGraphicFramePr>
          <p:cNvPr id="10242" name="Object 35"/>
          <p:cNvGraphicFramePr>
            <a:graphicFrameLocks noChangeAspect="1"/>
          </p:cNvGraphicFramePr>
          <p:nvPr/>
        </p:nvGraphicFramePr>
        <p:xfrm>
          <a:off x="627062" y="3581400"/>
          <a:ext cx="1922462" cy="1282700"/>
        </p:xfrm>
        <a:graphic>
          <a:graphicData uri="http://schemas.openxmlformats.org/presentationml/2006/ole">
            <p:oleObj spid="_x0000_s10242" name="Photo Editor Photo" r:id="rId4" imgW="2572109" imgH="1409897" progId="">
              <p:embed/>
            </p:oleObj>
          </a:graphicData>
        </a:graphic>
      </p:graphicFrame>
      <p:graphicFrame>
        <p:nvGraphicFramePr>
          <p:cNvPr id="10243" name="Object 36"/>
          <p:cNvGraphicFramePr>
            <a:graphicFrameLocks noChangeAspect="1"/>
          </p:cNvGraphicFramePr>
          <p:nvPr/>
        </p:nvGraphicFramePr>
        <p:xfrm>
          <a:off x="2668587" y="3581400"/>
          <a:ext cx="1982787" cy="1293813"/>
        </p:xfrm>
        <a:graphic>
          <a:graphicData uri="http://schemas.openxmlformats.org/presentationml/2006/ole">
            <p:oleObj spid="_x0000_s10243" name="Photo Editor Photo" r:id="rId5" imgW="2495238" imgH="1628571" progId="">
              <p:embed/>
            </p:oleObj>
          </a:graphicData>
        </a:graphic>
      </p:graphicFrame>
      <p:graphicFrame>
        <p:nvGraphicFramePr>
          <p:cNvPr id="10244" name="Object 37"/>
          <p:cNvGraphicFramePr>
            <a:graphicFrameLocks noChangeAspect="1"/>
          </p:cNvGraphicFramePr>
          <p:nvPr/>
        </p:nvGraphicFramePr>
        <p:xfrm>
          <a:off x="6934200" y="685800"/>
          <a:ext cx="1728788" cy="1284288"/>
        </p:xfrm>
        <a:graphic>
          <a:graphicData uri="http://schemas.openxmlformats.org/presentationml/2006/ole">
            <p:oleObj spid="_x0000_s10244" name="Photo Editor Photo" r:id="rId6" imgW="1590897" imgH="1181265" progId="">
              <p:embed/>
            </p:oleObj>
          </a:graphicData>
        </a:graphic>
      </p:graphicFrame>
      <p:graphicFrame>
        <p:nvGraphicFramePr>
          <p:cNvPr id="10245" name="Object 38"/>
          <p:cNvGraphicFramePr>
            <a:graphicFrameLocks noChangeAspect="1"/>
          </p:cNvGraphicFramePr>
          <p:nvPr/>
        </p:nvGraphicFramePr>
        <p:xfrm>
          <a:off x="6934200" y="2057400"/>
          <a:ext cx="1733550" cy="1295400"/>
        </p:xfrm>
        <a:graphic>
          <a:graphicData uri="http://schemas.openxmlformats.org/presentationml/2006/ole">
            <p:oleObj spid="_x0000_s10245" name="Photo Editor Photo" r:id="rId7" imgW="1580952" imgH="1181265" progId="">
              <p:embed/>
            </p:oleObj>
          </a:graphicData>
        </a:graphic>
      </p:graphicFrame>
      <p:graphicFrame>
        <p:nvGraphicFramePr>
          <p:cNvPr id="10246" name="Object 40"/>
          <p:cNvGraphicFramePr>
            <a:graphicFrameLocks noChangeAspect="1"/>
          </p:cNvGraphicFramePr>
          <p:nvPr/>
        </p:nvGraphicFramePr>
        <p:xfrm>
          <a:off x="6024563" y="5029200"/>
          <a:ext cx="2419350" cy="1568450"/>
        </p:xfrm>
        <a:graphic>
          <a:graphicData uri="http://schemas.openxmlformats.org/presentationml/2006/ole">
            <p:oleObj spid="_x0000_s10246" name="Photo Editor Photo" r:id="rId8" imgW="2572109" imgH="1666667" progId="">
              <p:embed/>
            </p:oleObj>
          </a:graphicData>
        </a:graphic>
      </p:graphicFrame>
      <p:sp>
        <p:nvSpPr>
          <p:cNvPr id="158764" name="Text Box 44"/>
          <p:cNvSpPr txBox="1">
            <a:spLocks noChangeArrowheads="1"/>
          </p:cNvSpPr>
          <p:nvPr/>
        </p:nvSpPr>
        <p:spPr bwMode="auto">
          <a:xfrm>
            <a:off x="5425281" y="3429000"/>
            <a:ext cx="3093797" cy="305212"/>
          </a:xfrm>
          <a:prstGeom prst="rect">
            <a:avLst/>
          </a:prstGeom>
          <a:noFill/>
          <a:ln w="9525">
            <a:noFill/>
            <a:miter lim="800000"/>
            <a:headEnd/>
            <a:tailEnd/>
          </a:ln>
          <a:effectLst/>
        </p:spPr>
        <p:txBody>
          <a:bodyPr wrap="none" lIns="90488" tIns="44450" rIns="90488" bIns="44450">
            <a:spAutoFit/>
          </a:bodyPr>
          <a:lstStyle/>
          <a:p>
            <a:pPr>
              <a:buFontTx/>
              <a:buNone/>
              <a:defRPr/>
            </a:pPr>
            <a:r>
              <a:rPr lang="en-US" sz="1400" dirty="0">
                <a:effectLst>
                  <a:outerShdw blurRad="38100" dist="38100" dir="2700000" algn="tl">
                    <a:srgbClr val="000000"/>
                  </a:outerShdw>
                </a:effectLst>
              </a:rPr>
              <a:t>Volume Sales </a:t>
            </a:r>
            <a:r>
              <a:rPr lang="en-US" sz="1400" dirty="0" smtClean="0">
                <a:effectLst>
                  <a:outerShdw blurRad="38100" dist="38100" dir="2700000" algn="tl">
                    <a:srgbClr val="000000"/>
                  </a:outerShdw>
                </a:effectLst>
              </a:rPr>
              <a:t>Events/Tent Sales</a:t>
            </a:r>
            <a:endParaRPr lang="en-US" sz="1400" dirty="0">
              <a:effectLst>
                <a:outerShdw blurRad="38100" dist="38100" dir="2700000" algn="tl">
                  <a:srgbClr val="000000"/>
                </a:outerShdw>
              </a:effectLst>
            </a:endParaRPr>
          </a:p>
        </p:txBody>
      </p:sp>
      <p:sp>
        <p:nvSpPr>
          <p:cNvPr id="158766" name="Text Box 46"/>
          <p:cNvSpPr txBox="1">
            <a:spLocks noChangeArrowheads="1"/>
          </p:cNvSpPr>
          <p:nvPr/>
        </p:nvSpPr>
        <p:spPr bwMode="auto">
          <a:xfrm>
            <a:off x="826294" y="5029200"/>
            <a:ext cx="1851025" cy="301625"/>
          </a:xfrm>
          <a:prstGeom prst="rect">
            <a:avLst/>
          </a:prstGeom>
          <a:noFill/>
          <a:ln w="9525">
            <a:noFill/>
            <a:miter lim="800000"/>
            <a:headEnd/>
            <a:tailEnd/>
          </a:ln>
          <a:effectLst/>
        </p:spPr>
        <p:txBody>
          <a:bodyPr wrap="none" lIns="90488" tIns="44450" rIns="90488" bIns="44450">
            <a:spAutoFit/>
          </a:bodyPr>
          <a:lstStyle/>
          <a:p>
            <a:pPr>
              <a:buFontTx/>
              <a:buNone/>
              <a:defRPr/>
            </a:pPr>
            <a:r>
              <a:rPr lang="en-US" sz="1400">
                <a:effectLst>
                  <a:outerShdw blurRad="38100" dist="38100" dir="2700000" algn="tl">
                    <a:srgbClr val="000000"/>
                  </a:outerShdw>
                </a:effectLst>
              </a:rPr>
              <a:t>Store Level Demos</a:t>
            </a:r>
          </a:p>
        </p:txBody>
      </p:sp>
      <p:sp>
        <p:nvSpPr>
          <p:cNvPr id="158767" name="Text Box 47"/>
          <p:cNvSpPr txBox="1">
            <a:spLocks noChangeArrowheads="1"/>
          </p:cNvSpPr>
          <p:nvPr/>
        </p:nvSpPr>
        <p:spPr bwMode="auto">
          <a:xfrm>
            <a:off x="3044031" y="5029200"/>
            <a:ext cx="1316038" cy="301625"/>
          </a:xfrm>
          <a:prstGeom prst="rect">
            <a:avLst/>
          </a:prstGeom>
          <a:noFill/>
          <a:ln w="9525">
            <a:noFill/>
            <a:miter lim="800000"/>
            <a:headEnd/>
            <a:tailEnd/>
          </a:ln>
          <a:effectLst/>
        </p:spPr>
        <p:txBody>
          <a:bodyPr wrap="none" lIns="90488" tIns="44450" rIns="90488" bIns="44450">
            <a:spAutoFit/>
          </a:bodyPr>
          <a:lstStyle/>
          <a:p>
            <a:pPr>
              <a:buFontTx/>
              <a:buNone/>
              <a:defRPr/>
            </a:pPr>
            <a:r>
              <a:rPr lang="en-US" sz="1400">
                <a:effectLst>
                  <a:outerShdw blurRad="38100" dist="38100" dir="2700000" algn="tl">
                    <a:srgbClr val="000000"/>
                  </a:outerShdw>
                </a:effectLst>
              </a:rPr>
              <a:t>POP Support</a:t>
            </a:r>
          </a:p>
        </p:txBody>
      </p:sp>
      <p:sp>
        <p:nvSpPr>
          <p:cNvPr id="158768" name="Text Box 48"/>
          <p:cNvSpPr txBox="1">
            <a:spLocks noChangeArrowheads="1"/>
          </p:cNvSpPr>
          <p:nvPr/>
        </p:nvSpPr>
        <p:spPr bwMode="auto">
          <a:xfrm>
            <a:off x="7065963" y="152400"/>
            <a:ext cx="1452562" cy="514350"/>
          </a:xfrm>
          <a:prstGeom prst="rect">
            <a:avLst/>
          </a:prstGeom>
          <a:noFill/>
          <a:ln w="9525">
            <a:noFill/>
            <a:miter lim="800000"/>
            <a:headEnd/>
            <a:tailEnd/>
          </a:ln>
          <a:effectLst/>
        </p:spPr>
        <p:txBody>
          <a:bodyPr wrap="none" lIns="90488" tIns="44450" rIns="90488" bIns="44450">
            <a:spAutoFit/>
          </a:bodyPr>
          <a:lstStyle/>
          <a:p>
            <a:pPr>
              <a:buFontTx/>
              <a:buNone/>
              <a:defRPr/>
            </a:pPr>
            <a:r>
              <a:rPr lang="en-US" sz="1400">
                <a:effectLst>
                  <a:outerShdw blurRad="38100" dist="38100" dir="2700000" algn="tl">
                    <a:srgbClr val="000000"/>
                  </a:outerShdw>
                </a:effectLst>
              </a:rPr>
              <a:t>Recreation</a:t>
            </a:r>
          </a:p>
          <a:p>
            <a:pPr>
              <a:buFontTx/>
              <a:buNone/>
              <a:defRPr/>
            </a:pPr>
            <a:r>
              <a:rPr lang="en-US" sz="1400">
                <a:effectLst>
                  <a:outerShdw blurRad="38100" dist="38100" dir="2700000" algn="tl">
                    <a:srgbClr val="000000"/>
                  </a:outerShdw>
                </a:effectLst>
              </a:rPr>
              <a:t>Event Support</a:t>
            </a:r>
          </a:p>
        </p:txBody>
      </p:sp>
      <p:sp>
        <p:nvSpPr>
          <p:cNvPr id="158769" name="Text Box 49"/>
          <p:cNvSpPr txBox="1">
            <a:spLocks noChangeArrowheads="1"/>
          </p:cNvSpPr>
          <p:nvPr/>
        </p:nvSpPr>
        <p:spPr bwMode="auto">
          <a:xfrm>
            <a:off x="1366837" y="3276600"/>
            <a:ext cx="2365375" cy="301625"/>
          </a:xfrm>
          <a:prstGeom prst="rect">
            <a:avLst/>
          </a:prstGeom>
          <a:noFill/>
          <a:ln w="9525">
            <a:noFill/>
            <a:miter lim="800000"/>
            <a:headEnd/>
            <a:tailEnd/>
          </a:ln>
          <a:effectLst/>
        </p:spPr>
        <p:txBody>
          <a:bodyPr lIns="90488" tIns="44450" rIns="90488" bIns="44450">
            <a:spAutoFit/>
          </a:bodyPr>
          <a:lstStyle/>
          <a:p>
            <a:pPr>
              <a:buFontTx/>
              <a:buNone/>
              <a:defRPr/>
            </a:pPr>
            <a:r>
              <a:rPr lang="en-US" sz="1400" dirty="0">
                <a:effectLst>
                  <a:outerShdw blurRad="38100" dist="38100" dir="2700000" algn="tl">
                    <a:srgbClr val="000000"/>
                  </a:outerShdw>
                </a:effectLst>
              </a:rPr>
              <a:t>Grand Opening Support</a:t>
            </a:r>
          </a:p>
        </p:txBody>
      </p:sp>
      <p:pic>
        <p:nvPicPr>
          <p:cNvPr id="10255" name="Picture 50" descr="Photo of Simmons flyer"/>
          <p:cNvPicPr>
            <a:picLocks noChangeAspect="1" noChangeArrowheads="1"/>
          </p:cNvPicPr>
          <p:nvPr/>
        </p:nvPicPr>
        <p:blipFill>
          <a:blip r:embed="rId9" cstate="print"/>
          <a:srcRect/>
          <a:stretch>
            <a:fillRect/>
          </a:stretch>
        </p:blipFill>
        <p:spPr bwMode="auto">
          <a:xfrm>
            <a:off x="7787481" y="4191000"/>
            <a:ext cx="906082" cy="1206500"/>
          </a:xfrm>
          <a:prstGeom prst="rect">
            <a:avLst/>
          </a:prstGeom>
          <a:noFill/>
          <a:ln w="9525">
            <a:noFill/>
            <a:miter lim="800000"/>
            <a:headEnd/>
            <a:tailEnd/>
          </a:ln>
        </p:spPr>
      </p:pic>
      <p:pic>
        <p:nvPicPr>
          <p:cNvPr id="10256" name="Picture 51" descr="Asics Mens"/>
          <p:cNvPicPr>
            <a:picLocks noChangeAspect="1" noChangeArrowheads="1"/>
          </p:cNvPicPr>
          <p:nvPr/>
        </p:nvPicPr>
        <p:blipFill>
          <a:blip r:embed="rId10" cstate="print"/>
          <a:srcRect/>
          <a:stretch>
            <a:fillRect/>
          </a:stretch>
        </p:blipFill>
        <p:spPr bwMode="auto">
          <a:xfrm>
            <a:off x="2758281" y="5334000"/>
            <a:ext cx="1676400" cy="1257300"/>
          </a:xfrm>
          <a:prstGeom prst="rect">
            <a:avLst/>
          </a:prstGeom>
          <a:noFill/>
          <a:ln w="9525">
            <a:solidFill>
              <a:srgbClr val="003366"/>
            </a:solidFill>
            <a:miter lim="800000"/>
            <a:headEnd/>
            <a:tailEnd/>
          </a:ln>
        </p:spPr>
      </p:pic>
      <p:pic>
        <p:nvPicPr>
          <p:cNvPr id="10257" name="Picture 52" descr="Keds_Grasshoppers"/>
          <p:cNvPicPr>
            <a:picLocks noChangeAspect="1" noChangeArrowheads="1"/>
          </p:cNvPicPr>
          <p:nvPr/>
        </p:nvPicPr>
        <p:blipFill>
          <a:blip r:embed="rId11" cstate="print"/>
          <a:srcRect t="5263"/>
          <a:stretch>
            <a:fillRect/>
          </a:stretch>
        </p:blipFill>
        <p:spPr bwMode="auto">
          <a:xfrm>
            <a:off x="4510881" y="5181600"/>
            <a:ext cx="1085850" cy="1447800"/>
          </a:xfrm>
          <a:prstGeom prst="rect">
            <a:avLst/>
          </a:prstGeom>
          <a:noFill/>
          <a:ln w="9525">
            <a:solidFill>
              <a:srgbClr val="003366"/>
            </a:solidFill>
            <a:miter lim="800000"/>
            <a:headEnd/>
            <a:tailEnd/>
          </a:ln>
        </p:spPr>
      </p:pic>
      <p:pic>
        <p:nvPicPr>
          <p:cNvPr id="10258" name="Picture 55"/>
          <p:cNvPicPr>
            <a:picLocks noChangeAspect="1" noChangeArrowheads="1"/>
          </p:cNvPicPr>
          <p:nvPr/>
        </p:nvPicPr>
        <p:blipFill>
          <a:blip r:embed="rId12" cstate="print"/>
          <a:srcRect/>
          <a:stretch>
            <a:fillRect/>
          </a:stretch>
        </p:blipFill>
        <p:spPr bwMode="auto">
          <a:xfrm>
            <a:off x="853281" y="5334000"/>
            <a:ext cx="1676400" cy="1258888"/>
          </a:xfrm>
          <a:prstGeom prst="rect">
            <a:avLst/>
          </a:prstGeom>
          <a:noFill/>
          <a:ln w="9525">
            <a:solidFill>
              <a:srgbClr val="000000"/>
            </a:solidFill>
            <a:miter lim="800000"/>
            <a:headEnd/>
            <a:tailEnd/>
          </a:ln>
        </p:spPr>
      </p:pic>
      <p:pic>
        <p:nvPicPr>
          <p:cNvPr id="18" name="Picture 17" descr="Camp Lejeune Tent Sale 10_09.jpg"/>
          <p:cNvPicPr>
            <a:picLocks noChangeAspect="1"/>
          </p:cNvPicPr>
          <p:nvPr/>
        </p:nvPicPr>
        <p:blipFill>
          <a:blip r:embed="rId13" cstate="print"/>
          <a:stretch>
            <a:fillRect/>
          </a:stretch>
        </p:blipFill>
        <p:spPr>
          <a:xfrm>
            <a:off x="5349081" y="3810000"/>
            <a:ext cx="2042319" cy="1531739"/>
          </a:xfrm>
          <a:prstGeom prst="rect">
            <a:avLst/>
          </a:prstGeom>
        </p:spPr>
      </p:pic>
    </p:spTree>
  </p:cSld>
  <p:clrMapOvr>
    <a:masterClrMapping/>
  </p:clrMapOvr>
  <p:transition spd="med" advTm="5000">
    <p:zoom dir="in"/>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624681" y="0"/>
            <a:ext cx="7848600" cy="1524000"/>
          </a:xfrm>
          <a:prstGeom prst="rect">
            <a:avLst/>
          </a:prstGeom>
          <a:noFill/>
          <a:ln w="12700">
            <a:noFill/>
            <a:miter lim="800000"/>
            <a:headEnd/>
            <a:tailEnd/>
          </a:ln>
          <a:effectLst>
            <a:outerShdw dist="53882" dir="2700000" algn="ctr" rotWithShape="0">
              <a:schemeClr val="bg2"/>
            </a:outerShdw>
          </a:effectLst>
        </p:spPr>
        <p:txBody>
          <a:bodyPr lIns="90488" tIns="44450" rIns="90488" bIns="44450" anchor="ctr"/>
          <a:lstStyle/>
          <a:p>
            <a:pPr eaLnBrk="0" hangingPunct="0">
              <a:buFontTx/>
              <a:buNone/>
              <a:defRPr/>
            </a:pPr>
            <a:r>
              <a:rPr lang="en-US" sz="3200" dirty="0" smtClean="0">
                <a:solidFill>
                  <a:srgbClr val="FFC000"/>
                </a:solidFill>
                <a:effectLst>
                  <a:outerShdw blurRad="38100" dist="38100" dir="2700000" algn="tl">
                    <a:srgbClr val="000000"/>
                  </a:outerShdw>
                </a:effectLst>
              </a:rPr>
              <a:t>Recent Event</a:t>
            </a:r>
          </a:p>
          <a:p>
            <a:pPr eaLnBrk="0" hangingPunct="0">
              <a:buFontTx/>
              <a:buNone/>
              <a:defRPr/>
            </a:pPr>
            <a:r>
              <a:rPr lang="en-US" sz="2400" dirty="0" smtClean="0">
                <a:solidFill>
                  <a:srgbClr val="FFC000"/>
                </a:solidFill>
                <a:effectLst>
                  <a:outerShdw blurRad="38100" dist="38100" dir="2700000" algn="tl">
                    <a:srgbClr val="000000"/>
                  </a:outerShdw>
                </a:effectLst>
              </a:rPr>
              <a:t>Grand Opening of Coast Guard Exchange, </a:t>
            </a:r>
          </a:p>
          <a:p>
            <a:pPr eaLnBrk="0" hangingPunct="0">
              <a:buFontTx/>
              <a:buNone/>
              <a:defRPr/>
            </a:pPr>
            <a:r>
              <a:rPr lang="en-US" sz="2400" dirty="0" smtClean="0">
                <a:solidFill>
                  <a:srgbClr val="FFC000"/>
                </a:solidFill>
                <a:effectLst>
                  <a:outerShdw blurRad="38100" dist="38100" dir="2700000" algn="tl">
                    <a:srgbClr val="000000"/>
                  </a:outerShdw>
                </a:effectLst>
              </a:rPr>
              <a:t>Chesapeake, VA</a:t>
            </a:r>
          </a:p>
          <a:p>
            <a:pPr eaLnBrk="0" hangingPunct="0">
              <a:buFontTx/>
              <a:buNone/>
              <a:defRPr/>
            </a:pPr>
            <a:r>
              <a:rPr lang="en-US" sz="1600" dirty="0" smtClean="0">
                <a:solidFill>
                  <a:srgbClr val="FFC000"/>
                </a:solidFill>
                <a:effectLst>
                  <a:outerShdw blurRad="38100" dist="38100" dir="2700000" algn="tl">
                    <a:srgbClr val="000000"/>
                  </a:outerShdw>
                </a:effectLst>
              </a:rPr>
              <a:t>October 30, 2009</a:t>
            </a:r>
            <a:endParaRPr lang="en-US" sz="1600" dirty="0">
              <a:solidFill>
                <a:srgbClr val="FFC000"/>
              </a:solidFill>
              <a:effectLst>
                <a:outerShdw blurRad="38100" dist="38100" dir="2700000" algn="tl">
                  <a:srgbClr val="000000"/>
                </a:outerShdw>
              </a:effectLst>
            </a:endParaRPr>
          </a:p>
        </p:txBody>
      </p:sp>
      <p:pic>
        <p:nvPicPr>
          <p:cNvPr id="5" name="Picture 4" descr="PA300319.JPG"/>
          <p:cNvPicPr>
            <a:picLocks noChangeAspect="1"/>
          </p:cNvPicPr>
          <p:nvPr/>
        </p:nvPicPr>
        <p:blipFill>
          <a:blip r:embed="rId3" cstate="print"/>
          <a:stretch>
            <a:fillRect/>
          </a:stretch>
        </p:blipFill>
        <p:spPr>
          <a:xfrm>
            <a:off x="6492081" y="1143000"/>
            <a:ext cx="2143918" cy="1607939"/>
          </a:xfrm>
          <a:prstGeom prst="rect">
            <a:avLst/>
          </a:prstGeom>
        </p:spPr>
      </p:pic>
      <p:pic>
        <p:nvPicPr>
          <p:cNvPr id="6" name="Picture 5" descr="CG Gramd Opening (1).jpg"/>
          <p:cNvPicPr>
            <a:picLocks noChangeAspect="1"/>
          </p:cNvPicPr>
          <p:nvPr/>
        </p:nvPicPr>
        <p:blipFill>
          <a:blip r:embed="rId4" cstate="print"/>
          <a:stretch>
            <a:fillRect/>
          </a:stretch>
        </p:blipFill>
        <p:spPr>
          <a:xfrm>
            <a:off x="2834481" y="1905000"/>
            <a:ext cx="3429000" cy="4572000"/>
          </a:xfrm>
          <a:prstGeom prst="rect">
            <a:avLst/>
          </a:prstGeom>
        </p:spPr>
      </p:pic>
      <p:pic>
        <p:nvPicPr>
          <p:cNvPr id="7" name="Picture 6" descr="CG Gramd Opening.jpg"/>
          <p:cNvPicPr>
            <a:picLocks noChangeAspect="1"/>
          </p:cNvPicPr>
          <p:nvPr/>
        </p:nvPicPr>
        <p:blipFill>
          <a:blip r:embed="rId5" cstate="print"/>
          <a:stretch>
            <a:fillRect/>
          </a:stretch>
        </p:blipFill>
        <p:spPr>
          <a:xfrm>
            <a:off x="777081" y="2971800"/>
            <a:ext cx="1295400" cy="1727200"/>
          </a:xfrm>
          <a:prstGeom prst="rect">
            <a:avLst/>
          </a:prstGeom>
        </p:spPr>
      </p:pic>
      <p:pic>
        <p:nvPicPr>
          <p:cNvPr id="8" name="Picture 7" descr="CGX LG Cust.jpg"/>
          <p:cNvPicPr>
            <a:picLocks noChangeAspect="1"/>
          </p:cNvPicPr>
          <p:nvPr/>
        </p:nvPicPr>
        <p:blipFill>
          <a:blip r:embed="rId6" cstate="print"/>
          <a:stretch>
            <a:fillRect/>
          </a:stretch>
        </p:blipFill>
        <p:spPr>
          <a:xfrm rot="5400000">
            <a:off x="6723482" y="3121399"/>
            <a:ext cx="1806392" cy="1354794"/>
          </a:xfrm>
          <a:prstGeom prst="rect">
            <a:avLst/>
          </a:prstGeom>
        </p:spPr>
      </p:pic>
      <p:pic>
        <p:nvPicPr>
          <p:cNvPr id="9" name="Picture 8" descr="CGX TVs.jpg"/>
          <p:cNvPicPr>
            <a:picLocks noChangeAspect="1"/>
          </p:cNvPicPr>
          <p:nvPr/>
        </p:nvPicPr>
        <p:blipFill>
          <a:blip r:embed="rId7" cstate="print"/>
          <a:stretch>
            <a:fillRect/>
          </a:stretch>
        </p:blipFill>
        <p:spPr>
          <a:xfrm>
            <a:off x="319881" y="4876800"/>
            <a:ext cx="2235200" cy="1676400"/>
          </a:xfrm>
          <a:prstGeom prst="rect">
            <a:avLst/>
          </a:prstGeom>
        </p:spPr>
      </p:pic>
      <p:pic>
        <p:nvPicPr>
          <p:cNvPr id="10" name="Picture 9" descr="PA300311.JPG"/>
          <p:cNvPicPr>
            <a:picLocks noChangeAspect="1"/>
          </p:cNvPicPr>
          <p:nvPr/>
        </p:nvPicPr>
        <p:blipFill>
          <a:blip r:embed="rId8" cstate="print"/>
          <a:stretch>
            <a:fillRect/>
          </a:stretch>
        </p:blipFill>
        <p:spPr>
          <a:xfrm>
            <a:off x="396081" y="1143000"/>
            <a:ext cx="2209800" cy="1657350"/>
          </a:xfrm>
          <a:prstGeom prst="rect">
            <a:avLst/>
          </a:prstGeom>
        </p:spPr>
      </p:pic>
      <p:pic>
        <p:nvPicPr>
          <p:cNvPr id="11" name="Picture 10" descr="PA300317.JPG"/>
          <p:cNvPicPr>
            <a:picLocks noChangeAspect="1"/>
          </p:cNvPicPr>
          <p:nvPr/>
        </p:nvPicPr>
        <p:blipFill>
          <a:blip r:embed="rId9" cstate="print"/>
          <a:stretch>
            <a:fillRect/>
          </a:stretch>
        </p:blipFill>
        <p:spPr>
          <a:xfrm>
            <a:off x="6492081" y="4876800"/>
            <a:ext cx="2114400" cy="15858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0466" name="Rectangle 34"/>
          <p:cNvSpPr>
            <a:spLocks noGrp="1" noChangeArrowheads="1"/>
          </p:cNvSpPr>
          <p:nvPr>
            <p:ph type="title"/>
          </p:nvPr>
        </p:nvSpPr>
        <p:spPr>
          <a:xfrm>
            <a:off x="167482" y="0"/>
            <a:ext cx="8701882" cy="6172200"/>
          </a:xfrm>
          <a:noFill/>
          <a:ln/>
          <a:effectLst>
            <a:outerShdw dist="53882" dir="2700000" algn="ctr" rotWithShape="0">
              <a:schemeClr val="bg2"/>
            </a:outerShdw>
          </a:effectLst>
        </p:spPr>
        <p:txBody>
          <a:bodyPr/>
          <a:lstStyle/>
          <a:p>
            <a:r>
              <a:rPr lang="en-US" sz="4800" b="1" dirty="0">
                <a:solidFill>
                  <a:srgbClr val="FFC000"/>
                </a:solidFill>
                <a:latin typeface="Tahoma" pitchFamily="34" charset="0"/>
              </a:rPr>
              <a:t>United States Sales Corporation Provides Continual </a:t>
            </a:r>
            <a:r>
              <a:rPr lang="en-US" sz="4800" b="1" dirty="0" smtClean="0">
                <a:solidFill>
                  <a:srgbClr val="FFC000"/>
                </a:solidFill>
                <a:latin typeface="Tahoma" pitchFamily="34" charset="0"/>
              </a:rPr>
              <a:t/>
            </a:r>
            <a:br>
              <a:rPr lang="en-US" sz="4800" b="1" dirty="0" smtClean="0">
                <a:solidFill>
                  <a:srgbClr val="FFC000"/>
                </a:solidFill>
                <a:latin typeface="Tahoma" pitchFamily="34" charset="0"/>
              </a:rPr>
            </a:br>
            <a:r>
              <a:rPr lang="en-US" sz="4800" b="1" dirty="0" smtClean="0">
                <a:solidFill>
                  <a:srgbClr val="FFC000"/>
                </a:solidFill>
                <a:latin typeface="Tahoma" pitchFamily="34" charset="0"/>
              </a:rPr>
              <a:t>Merchandising Support </a:t>
            </a:r>
            <a:r>
              <a:rPr lang="en-US" sz="4800" b="1" dirty="0">
                <a:solidFill>
                  <a:srgbClr val="FFC000"/>
                </a:solidFill>
                <a:latin typeface="Tahoma" pitchFamily="34" charset="0"/>
              </a:rPr>
              <a:t/>
            </a:r>
            <a:br>
              <a:rPr lang="en-US" sz="4800" b="1" dirty="0">
                <a:solidFill>
                  <a:srgbClr val="FFC000"/>
                </a:solidFill>
                <a:latin typeface="Tahoma" pitchFamily="34" charset="0"/>
              </a:rPr>
            </a:br>
            <a:r>
              <a:rPr lang="en-US" sz="4800" b="1" dirty="0">
                <a:solidFill>
                  <a:srgbClr val="FFC000"/>
                </a:solidFill>
                <a:latin typeface="Tahoma" pitchFamily="34" charset="0"/>
              </a:rPr>
              <a:t>Services</a:t>
            </a:r>
          </a:p>
        </p:txBody>
      </p:sp>
    </p:spTree>
  </p:cSld>
  <p:clrMapOvr>
    <a:masterClrMapping/>
  </p:clrMapOvr>
  <p:transition spd="med" advTm="5000">
    <p:randomBar/>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009.JPG"/>
          <p:cNvPicPr>
            <a:picLocks noChangeAspect="1"/>
          </p:cNvPicPr>
          <p:nvPr/>
        </p:nvPicPr>
        <p:blipFill>
          <a:blip r:embed="rId3" cstate="print"/>
          <a:stretch>
            <a:fillRect/>
          </a:stretch>
        </p:blipFill>
        <p:spPr>
          <a:xfrm>
            <a:off x="6339681" y="3251200"/>
            <a:ext cx="2133600" cy="2844800"/>
          </a:xfrm>
          <a:prstGeom prst="rect">
            <a:avLst/>
          </a:prstGeom>
        </p:spPr>
      </p:pic>
      <p:sp>
        <p:nvSpPr>
          <p:cNvPr id="3" name="Text Box 32"/>
          <p:cNvSpPr txBox="1">
            <a:spLocks noChangeArrowheads="1"/>
          </p:cNvSpPr>
          <p:nvPr/>
        </p:nvSpPr>
        <p:spPr bwMode="auto">
          <a:xfrm>
            <a:off x="6263481" y="6172200"/>
            <a:ext cx="2286000"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Ft. Bragg</a:t>
            </a:r>
            <a:endParaRPr lang="en-US" sz="1200" dirty="0">
              <a:solidFill>
                <a:srgbClr val="FFC000"/>
              </a:solidFill>
              <a:effectLst>
                <a:outerShdw blurRad="38100" dist="38100" dir="2700000" algn="tl">
                  <a:srgbClr val="000000"/>
                </a:outerShdw>
              </a:effectLst>
            </a:endParaRPr>
          </a:p>
        </p:txBody>
      </p:sp>
      <p:pic>
        <p:nvPicPr>
          <p:cNvPr id="4" name="Picture 3" descr="AAFES logo.jpg"/>
          <p:cNvPicPr>
            <a:picLocks noChangeAspect="1"/>
          </p:cNvPicPr>
          <p:nvPr/>
        </p:nvPicPr>
        <p:blipFill>
          <a:blip r:embed="rId4" cstate="print"/>
          <a:stretch>
            <a:fillRect/>
          </a:stretch>
        </p:blipFill>
        <p:spPr>
          <a:xfrm>
            <a:off x="396081" y="381000"/>
            <a:ext cx="3246390" cy="457200"/>
          </a:xfrm>
          <a:prstGeom prst="rect">
            <a:avLst/>
          </a:prstGeom>
        </p:spPr>
      </p:pic>
      <p:pic>
        <p:nvPicPr>
          <p:cNvPr id="5" name="Picture 4" descr="Ft Sill 22_09.JPG"/>
          <p:cNvPicPr>
            <a:picLocks noChangeAspect="1"/>
          </p:cNvPicPr>
          <p:nvPr/>
        </p:nvPicPr>
        <p:blipFill>
          <a:blip r:embed="rId5" cstate="print"/>
          <a:stretch>
            <a:fillRect/>
          </a:stretch>
        </p:blipFill>
        <p:spPr>
          <a:xfrm>
            <a:off x="1081881" y="1143000"/>
            <a:ext cx="2946400" cy="2209800"/>
          </a:xfrm>
          <a:prstGeom prst="rect">
            <a:avLst/>
          </a:prstGeom>
        </p:spPr>
      </p:pic>
      <p:sp>
        <p:nvSpPr>
          <p:cNvPr id="6" name="Text Box 32"/>
          <p:cNvSpPr txBox="1">
            <a:spLocks noChangeArrowheads="1"/>
          </p:cNvSpPr>
          <p:nvPr/>
        </p:nvSpPr>
        <p:spPr bwMode="auto">
          <a:xfrm>
            <a:off x="1462881" y="3429000"/>
            <a:ext cx="2286000"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Ft. Sill</a:t>
            </a:r>
            <a:endParaRPr lang="en-US" sz="1200" dirty="0">
              <a:solidFill>
                <a:srgbClr val="FFC000"/>
              </a:solidFill>
              <a:effectLst>
                <a:outerShdw blurRad="38100" dist="38100" dir="2700000" algn="tl">
                  <a:srgbClr val="000000"/>
                </a:outerShdw>
              </a:effectLst>
            </a:endParaRPr>
          </a:p>
        </p:txBody>
      </p:sp>
      <p:pic>
        <p:nvPicPr>
          <p:cNvPr id="7" name="Picture 6" descr="Ft. Myer LG.JPG"/>
          <p:cNvPicPr>
            <a:picLocks noChangeAspect="1"/>
          </p:cNvPicPr>
          <p:nvPr/>
        </p:nvPicPr>
        <p:blipFill>
          <a:blip r:embed="rId6" cstate="print">
            <a:lum bright="10000"/>
          </a:blip>
          <a:stretch>
            <a:fillRect/>
          </a:stretch>
        </p:blipFill>
        <p:spPr>
          <a:xfrm>
            <a:off x="4815681" y="304800"/>
            <a:ext cx="3124200" cy="2343150"/>
          </a:xfrm>
          <a:prstGeom prst="rect">
            <a:avLst/>
          </a:prstGeom>
        </p:spPr>
      </p:pic>
      <p:sp>
        <p:nvSpPr>
          <p:cNvPr id="8" name="Text Box 32"/>
          <p:cNvSpPr txBox="1">
            <a:spLocks noChangeArrowheads="1"/>
          </p:cNvSpPr>
          <p:nvPr/>
        </p:nvSpPr>
        <p:spPr bwMode="auto">
          <a:xfrm>
            <a:off x="5272881" y="2667000"/>
            <a:ext cx="2286000"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Ft. Myer</a:t>
            </a:r>
            <a:endParaRPr lang="en-US" sz="1200" dirty="0">
              <a:solidFill>
                <a:srgbClr val="FFC000"/>
              </a:solidFill>
              <a:effectLst>
                <a:outerShdw blurRad="38100" dist="38100" dir="2700000" algn="tl">
                  <a:srgbClr val="000000"/>
                </a:outerShdw>
              </a:effectLst>
            </a:endParaRPr>
          </a:p>
        </p:txBody>
      </p:sp>
      <p:pic>
        <p:nvPicPr>
          <p:cNvPr id="9" name="Picture 8" descr="LG Endcap Andrews AFB 8_09.JPG"/>
          <p:cNvPicPr>
            <a:picLocks noChangeAspect="1"/>
          </p:cNvPicPr>
          <p:nvPr/>
        </p:nvPicPr>
        <p:blipFill>
          <a:blip r:embed="rId7" cstate="print"/>
          <a:stretch>
            <a:fillRect/>
          </a:stretch>
        </p:blipFill>
        <p:spPr>
          <a:xfrm>
            <a:off x="472281" y="4114800"/>
            <a:ext cx="3098800" cy="2324100"/>
          </a:xfrm>
          <a:prstGeom prst="rect">
            <a:avLst/>
          </a:prstGeom>
        </p:spPr>
      </p:pic>
      <p:sp>
        <p:nvSpPr>
          <p:cNvPr id="10" name="Text Box 32"/>
          <p:cNvSpPr txBox="1">
            <a:spLocks noChangeArrowheads="1"/>
          </p:cNvSpPr>
          <p:nvPr/>
        </p:nvSpPr>
        <p:spPr bwMode="auto">
          <a:xfrm>
            <a:off x="3596481" y="5943600"/>
            <a:ext cx="2286000"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Andrews AFB</a:t>
            </a:r>
            <a:endParaRPr lang="en-US" sz="1200" dirty="0">
              <a:solidFill>
                <a:srgbClr val="FFC000"/>
              </a:solidFill>
              <a:effectLst>
                <a:outerShdw blurRad="38100" dist="38100" dir="2700000" algn="tl">
                  <a:srgbClr val="000000"/>
                </a:outerShdw>
              </a:effectLst>
            </a:endParaRPr>
          </a:p>
        </p:txBody>
      </p:sp>
      <p:pic>
        <p:nvPicPr>
          <p:cNvPr id="11" name="Picture 10" descr="LG Andrews AFB.JPG"/>
          <p:cNvPicPr>
            <a:picLocks noChangeAspect="1"/>
          </p:cNvPicPr>
          <p:nvPr/>
        </p:nvPicPr>
        <p:blipFill>
          <a:blip r:embed="rId8" cstate="print"/>
          <a:stretch>
            <a:fillRect/>
          </a:stretch>
        </p:blipFill>
        <p:spPr>
          <a:xfrm>
            <a:off x="3367881" y="3810000"/>
            <a:ext cx="2648633" cy="1984706"/>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 name="Picture 17" descr="LG_Jax.jpg"/>
          <p:cNvPicPr>
            <a:picLocks noChangeAspect="1"/>
          </p:cNvPicPr>
          <p:nvPr/>
        </p:nvPicPr>
        <p:blipFill>
          <a:blip r:embed="rId3" cstate="print"/>
          <a:stretch>
            <a:fillRect/>
          </a:stretch>
        </p:blipFill>
        <p:spPr>
          <a:xfrm>
            <a:off x="700881" y="152400"/>
            <a:ext cx="2463800" cy="1847850"/>
          </a:xfrm>
          <a:prstGeom prst="rect">
            <a:avLst/>
          </a:prstGeom>
        </p:spPr>
      </p:pic>
      <p:pic>
        <p:nvPicPr>
          <p:cNvPr id="2" name="Picture 1" descr="NEXlogo300DPI.jpg"/>
          <p:cNvPicPr>
            <a:picLocks noChangeAspect="1"/>
          </p:cNvPicPr>
          <p:nvPr/>
        </p:nvPicPr>
        <p:blipFill>
          <a:blip r:embed="rId4" cstate="print"/>
          <a:stretch>
            <a:fillRect/>
          </a:stretch>
        </p:blipFill>
        <p:spPr>
          <a:xfrm>
            <a:off x="396081" y="2971800"/>
            <a:ext cx="1658951" cy="1197364"/>
          </a:xfrm>
          <a:prstGeom prst="rect">
            <a:avLst/>
          </a:prstGeom>
        </p:spPr>
      </p:pic>
      <p:sp>
        <p:nvSpPr>
          <p:cNvPr id="6" name="Text Box 32"/>
          <p:cNvSpPr txBox="1">
            <a:spLocks noChangeArrowheads="1"/>
          </p:cNvSpPr>
          <p:nvPr/>
        </p:nvSpPr>
        <p:spPr bwMode="auto">
          <a:xfrm>
            <a:off x="1996281" y="2057400"/>
            <a:ext cx="1219200"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Jacksonville</a:t>
            </a:r>
            <a:endParaRPr lang="en-US" sz="1200" dirty="0">
              <a:solidFill>
                <a:srgbClr val="FFC000"/>
              </a:solidFill>
              <a:effectLst>
                <a:outerShdw blurRad="38100" dist="38100" dir="2700000" algn="tl">
                  <a:srgbClr val="000000"/>
                </a:outerShdw>
              </a:effectLst>
            </a:endParaRPr>
          </a:p>
        </p:txBody>
      </p:sp>
      <p:pic>
        <p:nvPicPr>
          <p:cNvPr id="9" name="Picture 8" descr="Feb 24 023.jpg"/>
          <p:cNvPicPr>
            <a:picLocks noChangeAspect="1"/>
          </p:cNvPicPr>
          <p:nvPr/>
        </p:nvPicPr>
        <p:blipFill>
          <a:blip r:embed="rId5" cstate="print"/>
          <a:stretch>
            <a:fillRect/>
          </a:stretch>
        </p:blipFill>
        <p:spPr>
          <a:xfrm>
            <a:off x="3063081" y="4543344"/>
            <a:ext cx="2743200" cy="2057400"/>
          </a:xfrm>
          <a:prstGeom prst="rect">
            <a:avLst/>
          </a:prstGeom>
        </p:spPr>
      </p:pic>
      <p:pic>
        <p:nvPicPr>
          <p:cNvPr id="10" name="Picture 9" descr="Feb 24 024.jpg"/>
          <p:cNvPicPr>
            <a:picLocks noChangeAspect="1"/>
          </p:cNvPicPr>
          <p:nvPr/>
        </p:nvPicPr>
        <p:blipFill>
          <a:blip r:embed="rId6" cstate="print"/>
          <a:stretch>
            <a:fillRect/>
          </a:stretch>
        </p:blipFill>
        <p:spPr>
          <a:xfrm>
            <a:off x="5730081" y="4419600"/>
            <a:ext cx="2611185" cy="1958389"/>
          </a:xfrm>
          <a:prstGeom prst="rect">
            <a:avLst/>
          </a:prstGeom>
        </p:spPr>
      </p:pic>
      <p:pic>
        <p:nvPicPr>
          <p:cNvPr id="11" name="Picture 10" descr="Feb 24 026.jpg"/>
          <p:cNvPicPr>
            <a:picLocks noChangeAspect="1"/>
          </p:cNvPicPr>
          <p:nvPr/>
        </p:nvPicPr>
        <p:blipFill>
          <a:blip r:embed="rId7" cstate="print"/>
          <a:stretch>
            <a:fillRect/>
          </a:stretch>
        </p:blipFill>
        <p:spPr>
          <a:xfrm>
            <a:off x="548481" y="4343400"/>
            <a:ext cx="2565992" cy="1924494"/>
          </a:xfrm>
          <a:prstGeom prst="rect">
            <a:avLst/>
          </a:prstGeom>
        </p:spPr>
      </p:pic>
      <p:sp>
        <p:nvSpPr>
          <p:cNvPr id="14" name="Text Box 32"/>
          <p:cNvSpPr txBox="1">
            <a:spLocks noChangeArrowheads="1"/>
          </p:cNvSpPr>
          <p:nvPr/>
        </p:nvSpPr>
        <p:spPr bwMode="auto">
          <a:xfrm>
            <a:off x="853281" y="6324600"/>
            <a:ext cx="2286000"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Norfolk</a:t>
            </a:r>
            <a:endParaRPr lang="en-US" sz="1200" dirty="0">
              <a:solidFill>
                <a:srgbClr val="FFC000"/>
              </a:solidFill>
              <a:effectLst>
                <a:outerShdw blurRad="38100" dist="38100" dir="2700000" algn="tl">
                  <a:srgbClr val="000000"/>
                </a:outerShdw>
              </a:effectLst>
            </a:endParaRPr>
          </a:p>
        </p:txBody>
      </p:sp>
      <p:pic>
        <p:nvPicPr>
          <p:cNvPr id="19" name="Picture 18" descr="LG - Oceana (5).jpg"/>
          <p:cNvPicPr>
            <a:picLocks noChangeAspect="1"/>
          </p:cNvPicPr>
          <p:nvPr/>
        </p:nvPicPr>
        <p:blipFill>
          <a:blip r:embed="rId8" cstate="print"/>
          <a:stretch>
            <a:fillRect/>
          </a:stretch>
        </p:blipFill>
        <p:spPr>
          <a:xfrm>
            <a:off x="3520281" y="228600"/>
            <a:ext cx="2819400" cy="2114550"/>
          </a:xfrm>
          <a:prstGeom prst="rect">
            <a:avLst/>
          </a:prstGeom>
        </p:spPr>
      </p:pic>
      <p:sp>
        <p:nvSpPr>
          <p:cNvPr id="20" name="Text Box 32"/>
          <p:cNvSpPr txBox="1">
            <a:spLocks noChangeArrowheads="1"/>
          </p:cNvSpPr>
          <p:nvPr/>
        </p:nvSpPr>
        <p:spPr bwMode="auto">
          <a:xfrm>
            <a:off x="7421563" y="2819400"/>
            <a:ext cx="1447800"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Oceana</a:t>
            </a:r>
            <a:endParaRPr lang="en-US" sz="1200" dirty="0">
              <a:solidFill>
                <a:srgbClr val="FFC000"/>
              </a:solidFill>
              <a:effectLst>
                <a:outerShdw blurRad="38100" dist="38100" dir="2700000" algn="tl">
                  <a:srgbClr val="000000"/>
                </a:outerShdw>
              </a:effectLst>
            </a:endParaRPr>
          </a:p>
        </p:txBody>
      </p:sp>
      <p:pic>
        <p:nvPicPr>
          <p:cNvPr id="17" name="Picture 16" descr="LG - Oceana.jpg"/>
          <p:cNvPicPr>
            <a:picLocks noChangeAspect="1"/>
          </p:cNvPicPr>
          <p:nvPr/>
        </p:nvPicPr>
        <p:blipFill>
          <a:blip r:embed="rId9" cstate="print"/>
          <a:stretch>
            <a:fillRect/>
          </a:stretch>
        </p:blipFill>
        <p:spPr>
          <a:xfrm>
            <a:off x="4739481" y="2133600"/>
            <a:ext cx="2802681" cy="2102011"/>
          </a:xfrm>
          <a:prstGeom prst="rect">
            <a:avLst/>
          </a:prstGeom>
        </p:spPr>
      </p:pic>
      <p:pic>
        <p:nvPicPr>
          <p:cNvPr id="16" name="Picture 15" descr="LG - Oceana (9).jpg"/>
          <p:cNvPicPr>
            <a:picLocks noChangeAspect="1"/>
          </p:cNvPicPr>
          <p:nvPr/>
        </p:nvPicPr>
        <p:blipFill>
          <a:blip r:embed="rId10" cstate="print"/>
          <a:stretch>
            <a:fillRect/>
          </a:stretch>
        </p:blipFill>
        <p:spPr>
          <a:xfrm>
            <a:off x="6873081" y="228600"/>
            <a:ext cx="1828800" cy="2438400"/>
          </a:xfrm>
          <a:prstGeom prst="rect">
            <a:avLst/>
          </a:prstGeom>
        </p:spPr>
      </p:pic>
      <p:pic>
        <p:nvPicPr>
          <p:cNvPr id="15" name="Picture 14" descr="South Trip 278.jpg"/>
          <p:cNvPicPr>
            <a:picLocks noChangeAspect="1"/>
          </p:cNvPicPr>
          <p:nvPr/>
        </p:nvPicPr>
        <p:blipFill>
          <a:blip r:embed="rId11" cstate="print"/>
          <a:stretch>
            <a:fillRect/>
          </a:stretch>
        </p:blipFill>
        <p:spPr>
          <a:xfrm>
            <a:off x="319881" y="1447800"/>
            <a:ext cx="1727200" cy="1295400"/>
          </a:xfrm>
          <a:prstGeom prst="rect">
            <a:avLst/>
          </a:prstGeom>
        </p:spPr>
      </p:pic>
      <p:pic>
        <p:nvPicPr>
          <p:cNvPr id="21" name="Picture 20" descr="102_0182 Pearl LG 3 9_08.JPG"/>
          <p:cNvPicPr>
            <a:picLocks noChangeAspect="1"/>
          </p:cNvPicPr>
          <p:nvPr/>
        </p:nvPicPr>
        <p:blipFill>
          <a:blip r:embed="rId12" cstate="print"/>
          <a:stretch>
            <a:fillRect/>
          </a:stretch>
        </p:blipFill>
        <p:spPr>
          <a:xfrm>
            <a:off x="2453481" y="2514600"/>
            <a:ext cx="2032000" cy="1524000"/>
          </a:xfrm>
          <a:prstGeom prst="rect">
            <a:avLst/>
          </a:prstGeom>
        </p:spPr>
      </p:pic>
      <p:sp>
        <p:nvSpPr>
          <p:cNvPr id="22" name="Text Box 32"/>
          <p:cNvSpPr txBox="1">
            <a:spLocks noChangeArrowheads="1"/>
          </p:cNvSpPr>
          <p:nvPr/>
        </p:nvSpPr>
        <p:spPr bwMode="auto">
          <a:xfrm>
            <a:off x="3139281" y="4038600"/>
            <a:ext cx="1219200"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Pearl Harbor</a:t>
            </a:r>
            <a:endParaRPr lang="en-US" sz="1200" dirty="0">
              <a:solidFill>
                <a:srgbClr val="FFC000"/>
              </a:solidFill>
              <a:effectLst>
                <a:outerShdw blurRad="38100" dist="38100" dir="2700000" algn="tl">
                  <a:srgbClr val="000000"/>
                </a:outerShdw>
              </a:effectLs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LG - Camp LeJeune (1).jpg"/>
          <p:cNvPicPr>
            <a:picLocks noChangeAspect="1"/>
          </p:cNvPicPr>
          <p:nvPr/>
        </p:nvPicPr>
        <p:blipFill>
          <a:blip r:embed="rId3" cstate="print"/>
          <a:stretch>
            <a:fillRect/>
          </a:stretch>
        </p:blipFill>
        <p:spPr>
          <a:xfrm>
            <a:off x="319881" y="1371600"/>
            <a:ext cx="2114550" cy="2819400"/>
          </a:xfrm>
          <a:prstGeom prst="rect">
            <a:avLst/>
          </a:prstGeom>
        </p:spPr>
      </p:pic>
      <p:sp>
        <p:nvSpPr>
          <p:cNvPr id="6" name="Text Box 32"/>
          <p:cNvSpPr txBox="1">
            <a:spLocks noChangeArrowheads="1"/>
          </p:cNvSpPr>
          <p:nvPr/>
        </p:nvSpPr>
        <p:spPr bwMode="auto">
          <a:xfrm>
            <a:off x="472281" y="5943600"/>
            <a:ext cx="2286000"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Camp Lejeune</a:t>
            </a:r>
            <a:endParaRPr lang="en-US" sz="1200" dirty="0">
              <a:solidFill>
                <a:srgbClr val="FFC000"/>
              </a:solidFill>
              <a:effectLst>
                <a:outerShdw blurRad="38100" dist="38100" dir="2700000" algn="tl">
                  <a:srgbClr val="000000"/>
                </a:outerShdw>
              </a:effectLst>
            </a:endParaRPr>
          </a:p>
        </p:txBody>
      </p:sp>
      <p:pic>
        <p:nvPicPr>
          <p:cNvPr id="10" name="Picture 9" descr="MCX New logo 2003.jpg"/>
          <p:cNvPicPr>
            <a:picLocks noChangeAspect="1"/>
          </p:cNvPicPr>
          <p:nvPr/>
        </p:nvPicPr>
        <p:blipFill>
          <a:blip r:embed="rId4" cstate="print"/>
          <a:stretch>
            <a:fillRect/>
          </a:stretch>
        </p:blipFill>
        <p:spPr>
          <a:xfrm>
            <a:off x="319881" y="304800"/>
            <a:ext cx="2057176" cy="850900"/>
          </a:xfrm>
          <a:prstGeom prst="rect">
            <a:avLst/>
          </a:prstGeom>
        </p:spPr>
      </p:pic>
      <p:pic>
        <p:nvPicPr>
          <p:cNvPr id="11" name="Picture 10" descr="LG HHall #2.JPG"/>
          <p:cNvPicPr>
            <a:picLocks noChangeAspect="1"/>
          </p:cNvPicPr>
          <p:nvPr/>
        </p:nvPicPr>
        <p:blipFill>
          <a:blip r:embed="rId5" cstate="print"/>
          <a:stretch>
            <a:fillRect/>
          </a:stretch>
        </p:blipFill>
        <p:spPr>
          <a:xfrm>
            <a:off x="6720681" y="5029200"/>
            <a:ext cx="1970945" cy="1478342"/>
          </a:xfrm>
          <a:prstGeom prst="rect">
            <a:avLst/>
          </a:prstGeom>
        </p:spPr>
      </p:pic>
      <p:pic>
        <p:nvPicPr>
          <p:cNvPr id="12" name="Picture 11" descr="LG H Hall #3.JPG"/>
          <p:cNvPicPr>
            <a:picLocks noChangeAspect="1"/>
          </p:cNvPicPr>
          <p:nvPr/>
        </p:nvPicPr>
        <p:blipFill>
          <a:blip r:embed="rId6" cstate="print"/>
          <a:stretch>
            <a:fillRect/>
          </a:stretch>
        </p:blipFill>
        <p:spPr>
          <a:xfrm>
            <a:off x="5958681" y="3657600"/>
            <a:ext cx="1981200" cy="1485900"/>
          </a:xfrm>
          <a:prstGeom prst="rect">
            <a:avLst/>
          </a:prstGeom>
        </p:spPr>
      </p:pic>
      <p:sp>
        <p:nvSpPr>
          <p:cNvPr id="14" name="Text Box 32"/>
          <p:cNvSpPr txBox="1">
            <a:spLocks noChangeArrowheads="1"/>
          </p:cNvSpPr>
          <p:nvPr/>
        </p:nvSpPr>
        <p:spPr bwMode="auto">
          <a:xfrm>
            <a:off x="5501481" y="5715000"/>
            <a:ext cx="1295400" cy="459100"/>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Henderson </a:t>
            </a:r>
          </a:p>
          <a:p>
            <a:pPr algn="ctr">
              <a:buNone/>
              <a:defRPr/>
            </a:pPr>
            <a:r>
              <a:rPr lang="en-US" sz="1200" dirty="0" smtClean="0">
                <a:solidFill>
                  <a:srgbClr val="FFC000"/>
                </a:solidFill>
                <a:effectLst>
                  <a:outerShdw blurRad="38100" dist="38100" dir="2700000" algn="tl">
                    <a:srgbClr val="000000"/>
                  </a:outerShdw>
                </a:effectLst>
              </a:rPr>
              <a:t>Hall</a:t>
            </a:r>
            <a:endParaRPr lang="en-US" sz="1200" dirty="0">
              <a:solidFill>
                <a:srgbClr val="FFC000"/>
              </a:solidFill>
              <a:effectLst>
                <a:outerShdw blurRad="38100" dist="38100" dir="2700000" algn="tl">
                  <a:srgbClr val="000000"/>
                </a:outerShdw>
              </a:effectLst>
            </a:endParaRPr>
          </a:p>
        </p:txBody>
      </p:sp>
      <p:pic>
        <p:nvPicPr>
          <p:cNvPr id="16" name="Picture 15" descr="MCRD-LG1-1.16.09.jpg"/>
          <p:cNvPicPr>
            <a:picLocks noChangeAspect="1"/>
          </p:cNvPicPr>
          <p:nvPr/>
        </p:nvPicPr>
        <p:blipFill>
          <a:blip r:embed="rId7" cstate="print"/>
          <a:stretch>
            <a:fillRect/>
          </a:stretch>
        </p:blipFill>
        <p:spPr>
          <a:xfrm>
            <a:off x="6111081" y="304800"/>
            <a:ext cx="2434481" cy="1825861"/>
          </a:xfrm>
          <a:prstGeom prst="rect">
            <a:avLst/>
          </a:prstGeom>
        </p:spPr>
      </p:pic>
      <p:pic>
        <p:nvPicPr>
          <p:cNvPr id="18" name="Picture 17" descr="MCRD-LG5-1.16.09.jpg"/>
          <p:cNvPicPr>
            <a:picLocks noChangeAspect="1"/>
          </p:cNvPicPr>
          <p:nvPr/>
        </p:nvPicPr>
        <p:blipFill>
          <a:blip r:embed="rId8" cstate="print"/>
          <a:stretch>
            <a:fillRect/>
          </a:stretch>
        </p:blipFill>
        <p:spPr>
          <a:xfrm>
            <a:off x="6720681" y="1981200"/>
            <a:ext cx="1945482" cy="1459112"/>
          </a:xfrm>
          <a:prstGeom prst="rect">
            <a:avLst/>
          </a:prstGeom>
        </p:spPr>
      </p:pic>
      <p:sp>
        <p:nvSpPr>
          <p:cNvPr id="19" name="Text Box 32"/>
          <p:cNvSpPr txBox="1">
            <a:spLocks noChangeArrowheads="1"/>
          </p:cNvSpPr>
          <p:nvPr/>
        </p:nvSpPr>
        <p:spPr bwMode="auto">
          <a:xfrm>
            <a:off x="5730081" y="2590800"/>
            <a:ext cx="1127918"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MCRD</a:t>
            </a:r>
            <a:endParaRPr lang="en-US" sz="1200" dirty="0">
              <a:solidFill>
                <a:srgbClr val="FFC000"/>
              </a:solidFill>
              <a:effectLst>
                <a:outerShdw blurRad="38100" dist="38100" dir="2700000" algn="tl">
                  <a:srgbClr val="000000"/>
                </a:outerShdw>
              </a:effectLst>
            </a:endParaRPr>
          </a:p>
        </p:txBody>
      </p:sp>
      <p:pic>
        <p:nvPicPr>
          <p:cNvPr id="4" name="Picture 3" descr="LG - Camp LeJeune.jpg"/>
          <p:cNvPicPr>
            <a:picLocks noChangeAspect="1"/>
          </p:cNvPicPr>
          <p:nvPr/>
        </p:nvPicPr>
        <p:blipFill>
          <a:blip r:embed="rId9" cstate="print"/>
          <a:stretch>
            <a:fillRect/>
          </a:stretch>
        </p:blipFill>
        <p:spPr>
          <a:xfrm>
            <a:off x="548481" y="4114800"/>
            <a:ext cx="2235200" cy="1676400"/>
          </a:xfrm>
          <a:prstGeom prst="rect">
            <a:avLst/>
          </a:prstGeom>
        </p:spPr>
      </p:pic>
      <p:pic>
        <p:nvPicPr>
          <p:cNvPr id="20" name="Picture 19" descr="LG Quantico #!.JPG"/>
          <p:cNvPicPr>
            <a:picLocks noChangeAspect="1"/>
          </p:cNvPicPr>
          <p:nvPr/>
        </p:nvPicPr>
        <p:blipFill>
          <a:blip r:embed="rId10" cstate="print"/>
          <a:stretch>
            <a:fillRect/>
          </a:stretch>
        </p:blipFill>
        <p:spPr>
          <a:xfrm>
            <a:off x="3977481" y="1905000"/>
            <a:ext cx="1752600" cy="1314199"/>
          </a:xfrm>
          <a:prstGeom prst="rect">
            <a:avLst/>
          </a:prstGeom>
        </p:spPr>
      </p:pic>
      <p:pic>
        <p:nvPicPr>
          <p:cNvPr id="24" name="Picture 23" descr="LG Quantico #5.JPG"/>
          <p:cNvPicPr>
            <a:picLocks noChangeAspect="1"/>
          </p:cNvPicPr>
          <p:nvPr/>
        </p:nvPicPr>
        <p:blipFill>
          <a:blip r:embed="rId11" cstate="print"/>
          <a:stretch>
            <a:fillRect/>
          </a:stretch>
        </p:blipFill>
        <p:spPr>
          <a:xfrm>
            <a:off x="4510881" y="152400"/>
            <a:ext cx="1373400" cy="1831200"/>
          </a:xfrm>
          <a:prstGeom prst="rect">
            <a:avLst/>
          </a:prstGeom>
        </p:spPr>
      </p:pic>
      <p:pic>
        <p:nvPicPr>
          <p:cNvPr id="25" name="Picture 24" descr="LG Quantico #6.JPG"/>
          <p:cNvPicPr>
            <a:picLocks noChangeAspect="1"/>
          </p:cNvPicPr>
          <p:nvPr/>
        </p:nvPicPr>
        <p:blipFill>
          <a:blip r:embed="rId12" cstate="print"/>
          <a:stretch>
            <a:fillRect/>
          </a:stretch>
        </p:blipFill>
        <p:spPr>
          <a:xfrm>
            <a:off x="2758281" y="228600"/>
            <a:ext cx="1676400" cy="2234990"/>
          </a:xfrm>
          <a:prstGeom prst="rect">
            <a:avLst/>
          </a:prstGeom>
        </p:spPr>
      </p:pic>
      <p:sp>
        <p:nvSpPr>
          <p:cNvPr id="26" name="Text Box 32"/>
          <p:cNvSpPr txBox="1">
            <a:spLocks noChangeArrowheads="1"/>
          </p:cNvSpPr>
          <p:nvPr/>
        </p:nvSpPr>
        <p:spPr bwMode="auto">
          <a:xfrm>
            <a:off x="2605881" y="2590800"/>
            <a:ext cx="1447800"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Quantico</a:t>
            </a:r>
            <a:endParaRPr lang="en-US" sz="1200" dirty="0">
              <a:solidFill>
                <a:srgbClr val="FFC000"/>
              </a:solidFill>
              <a:effectLst>
                <a:outerShdw blurRad="38100" dist="38100" dir="2700000" algn="tl">
                  <a:srgbClr val="000000"/>
                </a:outerShdw>
              </a:effectLst>
            </a:endParaRPr>
          </a:p>
        </p:txBody>
      </p:sp>
      <p:pic>
        <p:nvPicPr>
          <p:cNvPr id="27" name="Picture 26" descr="Miramar-52LG60-1.14.09.jpg"/>
          <p:cNvPicPr>
            <a:picLocks noChangeAspect="1"/>
          </p:cNvPicPr>
          <p:nvPr/>
        </p:nvPicPr>
        <p:blipFill>
          <a:blip r:embed="rId13" cstate="print"/>
          <a:stretch>
            <a:fillRect/>
          </a:stretch>
        </p:blipFill>
        <p:spPr>
          <a:xfrm>
            <a:off x="3596481" y="3352800"/>
            <a:ext cx="2097881" cy="1573411"/>
          </a:xfrm>
          <a:prstGeom prst="rect">
            <a:avLst/>
          </a:prstGeom>
        </p:spPr>
      </p:pic>
      <p:pic>
        <p:nvPicPr>
          <p:cNvPr id="29" name="Picture 28" descr="Miramar-47LG70- 1.14.09.jpg"/>
          <p:cNvPicPr>
            <a:picLocks noChangeAspect="1"/>
          </p:cNvPicPr>
          <p:nvPr/>
        </p:nvPicPr>
        <p:blipFill>
          <a:blip r:embed="rId14" cstate="print"/>
          <a:stretch>
            <a:fillRect/>
          </a:stretch>
        </p:blipFill>
        <p:spPr>
          <a:xfrm>
            <a:off x="3063081" y="4800600"/>
            <a:ext cx="2209800" cy="1657350"/>
          </a:xfrm>
          <a:prstGeom prst="rect">
            <a:avLst/>
          </a:prstGeom>
        </p:spPr>
      </p:pic>
      <p:sp>
        <p:nvSpPr>
          <p:cNvPr id="31" name="Text Box 32"/>
          <p:cNvSpPr txBox="1">
            <a:spLocks noChangeArrowheads="1"/>
          </p:cNvSpPr>
          <p:nvPr/>
        </p:nvSpPr>
        <p:spPr bwMode="auto">
          <a:xfrm>
            <a:off x="2978331" y="6481354"/>
            <a:ext cx="2286000" cy="274434"/>
          </a:xfrm>
          <a:prstGeom prst="rect">
            <a:avLst/>
          </a:prstGeom>
          <a:noFill/>
          <a:ln w="9525">
            <a:noFill/>
            <a:miter lim="800000"/>
            <a:headEnd/>
            <a:tailEnd/>
          </a:ln>
          <a:effectLst/>
        </p:spPr>
        <p:txBody>
          <a:bodyPr wrap="square" lIns="90488" tIns="44450" rIns="90488" bIns="44450">
            <a:spAutoFit/>
          </a:bodyPr>
          <a:lstStyle/>
          <a:p>
            <a:pPr algn="ctr">
              <a:buNone/>
              <a:defRPr/>
            </a:pPr>
            <a:r>
              <a:rPr lang="en-US" sz="1200" dirty="0" smtClean="0">
                <a:solidFill>
                  <a:srgbClr val="FFC000"/>
                </a:solidFill>
                <a:effectLst>
                  <a:outerShdw blurRad="38100" dist="38100" dir="2700000" algn="tl">
                    <a:srgbClr val="000000"/>
                  </a:outerShdw>
                </a:effectLst>
              </a:rPr>
              <a:t>Miramar</a:t>
            </a:r>
            <a:endParaRPr lang="en-US" sz="1200" dirty="0">
              <a:solidFill>
                <a:srgbClr val="FFC000"/>
              </a:solidFill>
              <a:effectLst>
                <a:outerShdw blurRad="38100" dist="38100" dir="2700000" algn="tl">
                  <a:srgbClr val="000000"/>
                </a:outerShdw>
              </a:effectLs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P9180068.JPG"/>
          <p:cNvPicPr>
            <a:picLocks noChangeAspect="1"/>
          </p:cNvPicPr>
          <p:nvPr/>
        </p:nvPicPr>
        <p:blipFill>
          <a:blip r:embed="rId3" cstate="print"/>
          <a:stretch>
            <a:fillRect/>
          </a:stretch>
        </p:blipFill>
        <p:spPr>
          <a:xfrm>
            <a:off x="853281" y="4191000"/>
            <a:ext cx="3098800" cy="2324100"/>
          </a:xfrm>
          <a:prstGeom prst="rect">
            <a:avLst/>
          </a:prstGeom>
        </p:spPr>
      </p:pic>
      <p:pic>
        <p:nvPicPr>
          <p:cNvPr id="6" name="Picture 5" descr="P9200302.JPG"/>
          <p:cNvPicPr>
            <a:picLocks noChangeAspect="1"/>
          </p:cNvPicPr>
          <p:nvPr/>
        </p:nvPicPr>
        <p:blipFill>
          <a:blip r:embed="rId4" cstate="print"/>
          <a:stretch>
            <a:fillRect/>
          </a:stretch>
        </p:blipFill>
        <p:spPr>
          <a:xfrm>
            <a:off x="472281" y="1752600"/>
            <a:ext cx="2971800" cy="2228850"/>
          </a:xfrm>
          <a:prstGeom prst="rect">
            <a:avLst/>
          </a:prstGeom>
        </p:spPr>
      </p:pic>
      <p:sp>
        <p:nvSpPr>
          <p:cNvPr id="8" name="Rectangle 34"/>
          <p:cNvSpPr>
            <a:spLocks noGrp="1" noChangeArrowheads="1"/>
          </p:cNvSpPr>
          <p:nvPr>
            <p:ph type="title"/>
          </p:nvPr>
        </p:nvSpPr>
        <p:spPr>
          <a:xfrm>
            <a:off x="700881" y="152400"/>
            <a:ext cx="5410200" cy="1447800"/>
          </a:xfrm>
          <a:noFill/>
          <a:ln/>
          <a:effectLst>
            <a:outerShdw dist="53882" dir="2700000" algn="ctr" rotWithShape="0">
              <a:schemeClr val="bg2"/>
            </a:outerShdw>
          </a:effectLst>
        </p:spPr>
        <p:txBody>
          <a:bodyPr/>
          <a:lstStyle/>
          <a:p>
            <a:r>
              <a:rPr lang="en-US" sz="2400" b="1" dirty="0" smtClean="0">
                <a:solidFill>
                  <a:srgbClr val="FFC000"/>
                </a:solidFill>
                <a:latin typeface="Tahoma" pitchFamily="34" charset="0"/>
              </a:rPr>
              <a:t>USSC Provides Headquarters’ Plan-o-gram (POG) </a:t>
            </a:r>
            <a:br>
              <a:rPr lang="en-US" sz="2400" b="1" dirty="0" smtClean="0">
                <a:solidFill>
                  <a:srgbClr val="FFC000"/>
                </a:solidFill>
                <a:latin typeface="Tahoma" pitchFamily="34" charset="0"/>
              </a:rPr>
            </a:br>
            <a:r>
              <a:rPr lang="en-US" sz="2400" b="1" dirty="0" smtClean="0">
                <a:solidFill>
                  <a:srgbClr val="FFC000"/>
                </a:solidFill>
                <a:latin typeface="Tahoma" pitchFamily="34" charset="0"/>
              </a:rPr>
              <a:t>Conformity Support</a:t>
            </a:r>
            <a:endParaRPr lang="en-US" sz="2400" b="1" dirty="0">
              <a:solidFill>
                <a:srgbClr val="FFC000"/>
              </a:solidFill>
              <a:latin typeface="Tahoma" pitchFamily="34" charset="0"/>
            </a:endParaRPr>
          </a:p>
        </p:txBody>
      </p:sp>
      <p:pic>
        <p:nvPicPr>
          <p:cNvPr id="10" name="Picture 9" descr="LG - Norfolk (3).jpg"/>
          <p:cNvPicPr>
            <a:picLocks noChangeAspect="1"/>
          </p:cNvPicPr>
          <p:nvPr/>
        </p:nvPicPr>
        <p:blipFill>
          <a:blip r:embed="rId5" cstate="print"/>
          <a:stretch>
            <a:fillRect/>
          </a:stretch>
        </p:blipFill>
        <p:spPr>
          <a:xfrm>
            <a:off x="6415881" y="304800"/>
            <a:ext cx="2114550" cy="2819400"/>
          </a:xfrm>
          <a:prstGeom prst="rect">
            <a:avLst/>
          </a:prstGeom>
        </p:spPr>
      </p:pic>
      <p:pic>
        <p:nvPicPr>
          <p:cNvPr id="11" name="Picture 10" descr="Garmin - Pensacola.jpg"/>
          <p:cNvPicPr>
            <a:picLocks noChangeAspect="1"/>
          </p:cNvPicPr>
          <p:nvPr/>
        </p:nvPicPr>
        <p:blipFill>
          <a:blip r:embed="rId6" cstate="print"/>
          <a:stretch>
            <a:fillRect/>
          </a:stretch>
        </p:blipFill>
        <p:spPr>
          <a:xfrm>
            <a:off x="6339681" y="3429000"/>
            <a:ext cx="2228850" cy="2971800"/>
          </a:xfrm>
          <a:prstGeom prst="rect">
            <a:avLst/>
          </a:prstGeom>
        </p:spPr>
      </p:pic>
      <p:pic>
        <p:nvPicPr>
          <p:cNvPr id="9" name="Picture 8" descr="LG Quantico #6.JPG"/>
          <p:cNvPicPr>
            <a:picLocks noChangeAspect="1"/>
          </p:cNvPicPr>
          <p:nvPr/>
        </p:nvPicPr>
        <p:blipFill>
          <a:blip r:embed="rId7" cstate="print"/>
          <a:stretch>
            <a:fillRect/>
          </a:stretch>
        </p:blipFill>
        <p:spPr>
          <a:xfrm>
            <a:off x="3825081" y="1752600"/>
            <a:ext cx="2667000" cy="35556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600071" name="Rectangle 7"/>
          <p:cNvSpPr>
            <a:spLocks noGrp="1" noChangeArrowheads="1"/>
          </p:cNvSpPr>
          <p:nvPr>
            <p:ph idx="1"/>
          </p:nvPr>
        </p:nvSpPr>
        <p:spPr>
          <a:xfrm>
            <a:off x="473075" y="1143000"/>
            <a:ext cx="7924800" cy="5486400"/>
          </a:xfrm>
        </p:spPr>
        <p:txBody>
          <a:bodyPr/>
          <a:lstStyle/>
          <a:p>
            <a:pPr algn="ctr">
              <a:lnSpc>
                <a:spcPct val="90000"/>
              </a:lnSpc>
              <a:spcBef>
                <a:spcPct val="50000"/>
              </a:spcBef>
              <a:spcAft>
                <a:spcPct val="50000"/>
              </a:spcAft>
              <a:buFont typeface="Wingdings" pitchFamily="2" charset="2"/>
              <a:buNone/>
              <a:defRPr/>
            </a:pPr>
            <a:r>
              <a:rPr lang="en-US" sz="1400" dirty="0" smtClean="0">
                <a:solidFill>
                  <a:schemeClr val="tx2"/>
                </a:solidFill>
                <a:latin typeface="Tahoma" pitchFamily="34" charset="0"/>
              </a:rPr>
              <a:t>Continued from Previous Slide …</a:t>
            </a:r>
          </a:p>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COMMERCIAL</a:t>
            </a:r>
            <a:r>
              <a:rPr lang="en-US" sz="1400" dirty="0" smtClean="0">
                <a:solidFill>
                  <a:srgbClr val="FFC000"/>
                </a:solidFill>
                <a:latin typeface="Tahoma" pitchFamily="34" charset="0"/>
              </a:rPr>
              <a:t>: All team members’ most important focus is the improvement of our sales performance for the vendors whom we are so proud to represent.</a:t>
            </a:r>
          </a:p>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TEAM PLAYER</a:t>
            </a:r>
            <a:r>
              <a:rPr lang="en-US" sz="1400" dirty="0" smtClean="0">
                <a:solidFill>
                  <a:srgbClr val="FFC000"/>
                </a:solidFill>
                <a:latin typeface="Tahoma" pitchFamily="34" charset="0"/>
              </a:rPr>
              <a:t>: We are all servants to the team's vision and goals. No person is more important to the team when we do what is necessary to help the team win. We will win! There is no 'I' in the word team!</a:t>
            </a:r>
          </a:p>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POSITIVE</a:t>
            </a:r>
            <a:r>
              <a:rPr lang="en-US" sz="1400" dirty="0" smtClean="0">
                <a:solidFill>
                  <a:srgbClr val="FFC000"/>
                </a:solidFill>
                <a:latin typeface="Tahoma" pitchFamily="34" charset="0"/>
              </a:rPr>
              <a:t>: Every team member must infuse our team with positive energy; we do not tolerate anyone who drains our energy.</a:t>
            </a:r>
          </a:p>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STRETCH / GROW</a:t>
            </a:r>
            <a:r>
              <a:rPr lang="en-US" sz="1400" dirty="0" smtClean="0">
                <a:solidFill>
                  <a:srgbClr val="FFC000"/>
                </a:solidFill>
                <a:latin typeface="Tahoma" pitchFamily="34" charset="0"/>
              </a:rPr>
              <a:t>: We pull team members up, and we push team members up. We show the flexibility when we are ourselves challenged, to make sure we stick together, stay the course, and create personal growth for each of us.</a:t>
            </a:r>
          </a:p>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PRIDE</a:t>
            </a:r>
            <a:r>
              <a:rPr lang="en-US" sz="1400" dirty="0" smtClean="0">
                <a:solidFill>
                  <a:srgbClr val="FFC000"/>
                </a:solidFill>
                <a:latin typeface="Tahoma" pitchFamily="34" charset="0"/>
              </a:rPr>
              <a:t>: We take to heart that our organization serves the best customers in the world. We are indeed proud of the customers we serve, and we are proud of 'our' military service.</a:t>
            </a:r>
          </a:p>
          <a:p>
            <a:pPr algn="just">
              <a:lnSpc>
                <a:spcPct val="90000"/>
              </a:lnSpc>
              <a:spcBef>
                <a:spcPct val="50000"/>
              </a:spcBef>
              <a:spcAft>
                <a:spcPct val="50000"/>
              </a:spcAft>
              <a:buFont typeface="Wingdings" pitchFamily="2" charset="2"/>
              <a:buNone/>
              <a:defRPr/>
            </a:pPr>
            <a:r>
              <a:rPr lang="en-US" sz="1400" u="sng" dirty="0" smtClean="0">
                <a:solidFill>
                  <a:srgbClr val="FFC000"/>
                </a:solidFill>
                <a:latin typeface="Tahoma" pitchFamily="34" charset="0"/>
              </a:rPr>
              <a:t>FUN</a:t>
            </a:r>
            <a:r>
              <a:rPr lang="en-US" sz="1400" dirty="0" smtClean="0">
                <a:solidFill>
                  <a:srgbClr val="FFC000"/>
                </a:solidFill>
                <a:latin typeface="Tahoma" pitchFamily="34" charset="0"/>
              </a:rPr>
              <a:t>: We love what we do and the impact we have on the success of our brands, our customers, and our industry! We enjoy each step of our remarkable journey.</a:t>
            </a:r>
          </a:p>
        </p:txBody>
      </p:sp>
      <p:sp>
        <p:nvSpPr>
          <p:cNvPr id="11" name="Rectangle 8"/>
          <p:cNvSpPr>
            <a:spLocks noChangeArrowheads="1"/>
          </p:cNvSpPr>
          <p:nvPr/>
        </p:nvSpPr>
        <p:spPr bwMode="auto">
          <a:xfrm>
            <a:off x="0" y="228600"/>
            <a:ext cx="8869363" cy="533400"/>
          </a:xfrm>
          <a:prstGeom prst="rect">
            <a:avLst/>
          </a:prstGeom>
          <a:noFill/>
          <a:ln w="12700">
            <a:noFill/>
            <a:miter lim="800000"/>
            <a:headEnd/>
            <a:tailEnd/>
          </a:ln>
          <a:effectLst>
            <a:outerShdw dist="35921" dir="2700000" algn="ctr" rotWithShape="0">
              <a:schemeClr val="tx1"/>
            </a:outerShdw>
          </a:effectLst>
        </p:spPr>
        <p:txBody>
          <a:bodyPr lIns="90488" tIns="44450" rIns="90488" bIns="44450" anchor="ctr"/>
          <a:lstStyle/>
          <a:p>
            <a:pPr eaLnBrk="0" hangingPunct="0">
              <a:buFontTx/>
              <a:buNone/>
              <a:defRPr/>
            </a:pPr>
            <a:r>
              <a:rPr lang="en-US" sz="2800" b="0" dirty="0">
                <a:solidFill>
                  <a:srgbClr val="FFC000"/>
                </a:solidFill>
                <a:effectLst>
                  <a:outerShdw blurRad="38100" dist="38100" dir="2700000" algn="tl">
                    <a:srgbClr val="000000"/>
                  </a:outerShdw>
                </a:effectLst>
              </a:rPr>
              <a:t>USSC Company Values</a:t>
            </a:r>
          </a:p>
        </p:txBody>
      </p:sp>
      <p:pic>
        <p:nvPicPr>
          <p:cNvPr id="12" name="Picture 9" descr="USSC eagle dark blue"/>
          <p:cNvPicPr>
            <a:picLocks noChangeAspect="1" noChangeArrowheads="1"/>
          </p:cNvPicPr>
          <p:nvPr/>
        </p:nvPicPr>
        <p:blipFill>
          <a:blip r:embed="rId3" cstate="print">
            <a:duotone>
              <a:schemeClr val="accent5">
                <a:shade val="45000"/>
                <a:satMod val="135000"/>
              </a:schemeClr>
              <a:prstClr val="white"/>
            </a:duotone>
          </a:blip>
          <a:srcRect/>
          <a:stretch>
            <a:fillRect/>
          </a:stretch>
        </p:blipFill>
        <p:spPr bwMode="auto">
          <a:xfrm>
            <a:off x="476794" y="309154"/>
            <a:ext cx="1656556" cy="431740"/>
          </a:xfrm>
          <a:prstGeom prst="rect">
            <a:avLst/>
          </a:prstGeom>
          <a:noFill/>
          <a:ln w="9525">
            <a:noFill/>
            <a:miter lim="800000"/>
            <a:headEnd/>
            <a:tailEnd/>
          </a:ln>
        </p:spPr>
      </p:pic>
      <p:pic>
        <p:nvPicPr>
          <p:cNvPr id="13" name="Picture 9" descr="USSC eagle dark blue"/>
          <p:cNvPicPr>
            <a:picLocks noChangeAspect="1" noChangeArrowheads="1"/>
          </p:cNvPicPr>
          <p:nvPr/>
        </p:nvPicPr>
        <p:blipFill>
          <a:blip r:embed="rId3" cstate="print">
            <a:duotone>
              <a:schemeClr val="accent5">
                <a:shade val="45000"/>
                <a:satMod val="135000"/>
              </a:schemeClr>
              <a:prstClr val="white"/>
            </a:duotone>
          </a:blip>
          <a:srcRect/>
          <a:stretch>
            <a:fillRect/>
          </a:stretch>
        </p:blipFill>
        <p:spPr bwMode="auto">
          <a:xfrm>
            <a:off x="6720681" y="304800"/>
            <a:ext cx="1656556" cy="431740"/>
          </a:xfrm>
          <a:prstGeom prst="rect">
            <a:avLst/>
          </a:prstGeom>
          <a:noFill/>
          <a:ln w="9525">
            <a:noFill/>
            <a:miter lim="800000"/>
            <a:headEnd/>
            <a:tailEnd/>
          </a:ln>
        </p:spPr>
      </p:pic>
    </p:spTree>
  </p:cSld>
  <p:clrMapOvr>
    <a:masterClrMapping/>
  </p:clrMapOvr>
  <p:transition spd="slow" advTm="30000">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0071">
                                            <p:txEl>
                                              <p:pRg st="0" end="0"/>
                                            </p:txEl>
                                          </p:spTgt>
                                        </p:tgtEl>
                                        <p:attrNameLst>
                                          <p:attrName>style.visibility</p:attrName>
                                        </p:attrNameLst>
                                      </p:cBhvr>
                                      <p:to>
                                        <p:strVal val="visible"/>
                                      </p:to>
                                    </p:set>
                                    <p:animEffect transition="in" filter="blinds(horizontal)">
                                      <p:cBhvr>
                                        <p:cTn id="7" dur="500"/>
                                        <p:tgtEl>
                                          <p:spTgt spid="6000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0071">
                                            <p:txEl>
                                              <p:pRg st="1" end="1"/>
                                            </p:txEl>
                                          </p:spTgt>
                                        </p:tgtEl>
                                        <p:attrNameLst>
                                          <p:attrName>style.visibility</p:attrName>
                                        </p:attrNameLst>
                                      </p:cBhvr>
                                      <p:to>
                                        <p:strVal val="visible"/>
                                      </p:to>
                                    </p:set>
                                    <p:animEffect transition="in" filter="blinds(horizontal)">
                                      <p:cBhvr>
                                        <p:cTn id="12" dur="500"/>
                                        <p:tgtEl>
                                          <p:spTgt spid="6000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0071">
                                            <p:txEl>
                                              <p:pRg st="2" end="2"/>
                                            </p:txEl>
                                          </p:spTgt>
                                        </p:tgtEl>
                                        <p:attrNameLst>
                                          <p:attrName>style.visibility</p:attrName>
                                        </p:attrNameLst>
                                      </p:cBhvr>
                                      <p:to>
                                        <p:strVal val="visible"/>
                                      </p:to>
                                    </p:set>
                                    <p:animEffect transition="in" filter="blinds(horizontal)">
                                      <p:cBhvr>
                                        <p:cTn id="17" dur="500"/>
                                        <p:tgtEl>
                                          <p:spTgt spid="6000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00071">
                                            <p:txEl>
                                              <p:pRg st="3" end="3"/>
                                            </p:txEl>
                                          </p:spTgt>
                                        </p:tgtEl>
                                        <p:attrNameLst>
                                          <p:attrName>style.visibility</p:attrName>
                                        </p:attrNameLst>
                                      </p:cBhvr>
                                      <p:to>
                                        <p:strVal val="visible"/>
                                      </p:to>
                                    </p:set>
                                    <p:animEffect transition="in" filter="blinds(horizontal)">
                                      <p:cBhvr>
                                        <p:cTn id="22" dur="500"/>
                                        <p:tgtEl>
                                          <p:spTgt spid="6000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00071">
                                            <p:txEl>
                                              <p:pRg st="4" end="4"/>
                                            </p:txEl>
                                          </p:spTgt>
                                        </p:tgtEl>
                                        <p:attrNameLst>
                                          <p:attrName>style.visibility</p:attrName>
                                        </p:attrNameLst>
                                      </p:cBhvr>
                                      <p:to>
                                        <p:strVal val="visible"/>
                                      </p:to>
                                    </p:set>
                                    <p:animEffect transition="in" filter="blinds(horizontal)">
                                      <p:cBhvr>
                                        <p:cTn id="27" dur="500"/>
                                        <p:tgtEl>
                                          <p:spTgt spid="6000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00071">
                                            <p:txEl>
                                              <p:pRg st="5" end="5"/>
                                            </p:txEl>
                                          </p:spTgt>
                                        </p:tgtEl>
                                        <p:attrNameLst>
                                          <p:attrName>style.visibility</p:attrName>
                                        </p:attrNameLst>
                                      </p:cBhvr>
                                      <p:to>
                                        <p:strVal val="visible"/>
                                      </p:to>
                                    </p:set>
                                    <p:animEffect transition="in" filter="blinds(horizontal)">
                                      <p:cBhvr>
                                        <p:cTn id="32" dur="500"/>
                                        <p:tgtEl>
                                          <p:spTgt spid="6000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00071">
                                            <p:txEl>
                                              <p:pRg st="6" end="6"/>
                                            </p:txEl>
                                          </p:spTgt>
                                        </p:tgtEl>
                                        <p:attrNameLst>
                                          <p:attrName>style.visibility</p:attrName>
                                        </p:attrNameLst>
                                      </p:cBhvr>
                                      <p:to>
                                        <p:strVal val="visible"/>
                                      </p:to>
                                    </p:set>
                                    <p:animEffect transition="in" filter="blinds(horizontal)">
                                      <p:cBhvr>
                                        <p:cTn id="37" dur="500"/>
                                        <p:tgtEl>
                                          <p:spTgt spid="6000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71" grpId="0" build="p" autoUpdateAnimBg="0"/>
    </p:bld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9266" name="Rectangle 34"/>
          <p:cNvSpPr>
            <a:spLocks noGrp="1" noChangeArrowheads="1"/>
          </p:cNvSpPr>
          <p:nvPr>
            <p:ph type="title"/>
          </p:nvPr>
        </p:nvSpPr>
        <p:spPr>
          <a:xfrm>
            <a:off x="0" y="152400"/>
            <a:ext cx="8869363" cy="1143000"/>
          </a:xfrm>
          <a:noFill/>
          <a:ln/>
          <a:effectLst>
            <a:outerShdw dist="53882" dir="2700000" algn="ctr" rotWithShape="0">
              <a:schemeClr val="bg2"/>
            </a:outerShdw>
          </a:effectLst>
        </p:spPr>
        <p:txBody>
          <a:bodyPr/>
          <a:lstStyle/>
          <a:p>
            <a:r>
              <a:rPr lang="en-US" sz="2800" b="1" dirty="0">
                <a:solidFill>
                  <a:srgbClr val="FFC000"/>
                </a:solidFill>
                <a:latin typeface="Tahoma" pitchFamily="34" charset="0"/>
              </a:rPr>
              <a:t>United States Sales Corporation Provides </a:t>
            </a:r>
            <a:br>
              <a:rPr lang="en-US" sz="2800" b="1" dirty="0">
                <a:solidFill>
                  <a:srgbClr val="FFC000"/>
                </a:solidFill>
                <a:latin typeface="Tahoma" pitchFamily="34" charset="0"/>
              </a:rPr>
            </a:br>
            <a:r>
              <a:rPr lang="en-US" sz="2800" b="1" dirty="0">
                <a:solidFill>
                  <a:srgbClr val="FFC000"/>
                </a:solidFill>
                <a:latin typeface="Tahoma" pitchFamily="34" charset="0"/>
              </a:rPr>
              <a:t>In-Store </a:t>
            </a:r>
            <a:r>
              <a:rPr lang="en-US" sz="2800" b="1" dirty="0" smtClean="0">
                <a:solidFill>
                  <a:srgbClr val="FFC000"/>
                </a:solidFill>
                <a:latin typeface="Tahoma" pitchFamily="34" charset="0"/>
              </a:rPr>
              <a:t>Sales Associate Product Training</a:t>
            </a:r>
            <a:endParaRPr lang="en-US" sz="2800" b="1" dirty="0">
              <a:solidFill>
                <a:srgbClr val="FFC000"/>
              </a:solidFill>
              <a:latin typeface="Tahoma" pitchFamily="34" charset="0"/>
            </a:endParaRPr>
          </a:p>
        </p:txBody>
      </p:sp>
      <p:pic>
        <p:nvPicPr>
          <p:cNvPr id="4" name="Picture 3" descr="Garmin Training - Pensacola (1).jpg"/>
          <p:cNvPicPr>
            <a:picLocks noChangeAspect="1"/>
          </p:cNvPicPr>
          <p:nvPr/>
        </p:nvPicPr>
        <p:blipFill>
          <a:blip r:embed="rId3" cstate="print"/>
          <a:stretch>
            <a:fillRect/>
          </a:stretch>
        </p:blipFill>
        <p:spPr>
          <a:xfrm>
            <a:off x="548481" y="4114800"/>
            <a:ext cx="2809891" cy="2107418"/>
          </a:xfrm>
          <a:prstGeom prst="rect">
            <a:avLst/>
          </a:prstGeom>
        </p:spPr>
      </p:pic>
      <p:pic>
        <p:nvPicPr>
          <p:cNvPr id="12" name="Picture 11" descr="Garmin Training CG Exchange (5).JPG"/>
          <p:cNvPicPr>
            <a:picLocks noChangeAspect="1"/>
          </p:cNvPicPr>
          <p:nvPr/>
        </p:nvPicPr>
        <p:blipFill>
          <a:blip r:embed="rId4" cstate="print"/>
          <a:stretch>
            <a:fillRect/>
          </a:stretch>
        </p:blipFill>
        <p:spPr>
          <a:xfrm>
            <a:off x="3596481" y="3048000"/>
            <a:ext cx="2042318" cy="2723091"/>
          </a:xfrm>
          <a:prstGeom prst="rect">
            <a:avLst/>
          </a:prstGeom>
        </p:spPr>
      </p:pic>
      <p:pic>
        <p:nvPicPr>
          <p:cNvPr id="14" name="Picture 13" descr="Garmin Training CG Exchange (1).JPG"/>
          <p:cNvPicPr>
            <a:picLocks noChangeAspect="1"/>
          </p:cNvPicPr>
          <p:nvPr/>
        </p:nvPicPr>
        <p:blipFill>
          <a:blip r:embed="rId5" cstate="print"/>
          <a:stretch>
            <a:fillRect/>
          </a:stretch>
        </p:blipFill>
        <p:spPr>
          <a:xfrm>
            <a:off x="5272881" y="1447800"/>
            <a:ext cx="3266281" cy="2449711"/>
          </a:xfrm>
          <a:prstGeom prst="rect">
            <a:avLst/>
          </a:prstGeom>
        </p:spPr>
      </p:pic>
      <p:pic>
        <p:nvPicPr>
          <p:cNvPr id="5" name="Picture 4" descr="Garmin Training - Pensacola.jpg"/>
          <p:cNvPicPr>
            <a:picLocks noChangeAspect="1"/>
          </p:cNvPicPr>
          <p:nvPr/>
        </p:nvPicPr>
        <p:blipFill>
          <a:blip r:embed="rId6" cstate="print"/>
          <a:stretch>
            <a:fillRect/>
          </a:stretch>
        </p:blipFill>
        <p:spPr>
          <a:xfrm>
            <a:off x="929481" y="1447800"/>
            <a:ext cx="3048000" cy="2286000"/>
          </a:xfrm>
          <a:prstGeom prst="rect">
            <a:avLst/>
          </a:prstGeom>
        </p:spPr>
      </p:pic>
      <p:pic>
        <p:nvPicPr>
          <p:cNvPr id="15" name="Picture 14" descr="Miramar Training2-2.24.09.jpg"/>
          <p:cNvPicPr>
            <a:picLocks noChangeAspect="1"/>
          </p:cNvPicPr>
          <p:nvPr/>
        </p:nvPicPr>
        <p:blipFill>
          <a:blip r:embed="rId7" cstate="print"/>
          <a:stretch>
            <a:fillRect/>
          </a:stretch>
        </p:blipFill>
        <p:spPr>
          <a:xfrm>
            <a:off x="5882481" y="4191000"/>
            <a:ext cx="2834481" cy="2125861"/>
          </a:xfrm>
          <a:prstGeom prst="rect">
            <a:avLst/>
          </a:prstGeom>
        </p:spPr>
      </p:pic>
    </p:spTree>
  </p:cSld>
  <p:clrMapOvr>
    <a:masterClrMapping/>
  </p:clrMapOvr>
  <p:transition spd="med" advTm="5000">
    <p:checker/>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9266" name="Rectangle 34"/>
          <p:cNvSpPr>
            <a:spLocks noGrp="1" noChangeArrowheads="1"/>
          </p:cNvSpPr>
          <p:nvPr>
            <p:ph type="title"/>
          </p:nvPr>
        </p:nvSpPr>
        <p:spPr>
          <a:xfrm>
            <a:off x="0" y="0"/>
            <a:ext cx="8869363" cy="1676400"/>
          </a:xfrm>
          <a:noFill/>
          <a:ln/>
          <a:effectLst>
            <a:outerShdw dist="53882" dir="2700000" algn="ctr" rotWithShape="0">
              <a:schemeClr val="bg2"/>
            </a:outerShdw>
          </a:effectLst>
        </p:spPr>
        <p:txBody>
          <a:bodyPr/>
          <a:lstStyle/>
          <a:p>
            <a:r>
              <a:rPr lang="en-US" sz="2800" b="1" dirty="0">
                <a:solidFill>
                  <a:srgbClr val="FFC000"/>
                </a:solidFill>
                <a:latin typeface="Tahoma" pitchFamily="34" charset="0"/>
              </a:rPr>
              <a:t>United States Sales Corporation Provides </a:t>
            </a:r>
            <a:br>
              <a:rPr lang="en-US" sz="2800" b="1" dirty="0">
                <a:solidFill>
                  <a:srgbClr val="FFC000"/>
                </a:solidFill>
                <a:latin typeface="Tahoma" pitchFamily="34" charset="0"/>
              </a:rPr>
            </a:br>
            <a:r>
              <a:rPr lang="en-US" sz="2800" b="1" dirty="0">
                <a:solidFill>
                  <a:srgbClr val="FFC000"/>
                </a:solidFill>
                <a:latin typeface="Tahoma" pitchFamily="34" charset="0"/>
              </a:rPr>
              <a:t>In-Store </a:t>
            </a:r>
            <a:r>
              <a:rPr lang="en-US" sz="2800" b="1" dirty="0" smtClean="0">
                <a:solidFill>
                  <a:srgbClr val="FFC000"/>
                </a:solidFill>
                <a:latin typeface="Tahoma" pitchFamily="34" charset="0"/>
              </a:rPr>
              <a:t>Product </a:t>
            </a:r>
            <a:r>
              <a:rPr lang="en-US" sz="2800" b="1" dirty="0">
                <a:solidFill>
                  <a:srgbClr val="FFC000"/>
                </a:solidFill>
                <a:latin typeface="Tahoma" pitchFamily="34" charset="0"/>
              </a:rPr>
              <a:t>Demonstrations</a:t>
            </a:r>
          </a:p>
        </p:txBody>
      </p:sp>
      <p:pic>
        <p:nvPicPr>
          <p:cNvPr id="4" name="Picture 47"/>
          <p:cNvPicPr>
            <a:picLocks noChangeAspect="1" noChangeArrowheads="1"/>
          </p:cNvPicPr>
          <p:nvPr/>
        </p:nvPicPr>
        <p:blipFill>
          <a:blip r:embed="rId3" cstate="print"/>
          <a:srcRect/>
          <a:stretch>
            <a:fillRect/>
          </a:stretch>
        </p:blipFill>
        <p:spPr bwMode="auto">
          <a:xfrm>
            <a:off x="2910681" y="4343400"/>
            <a:ext cx="2768528" cy="2077863"/>
          </a:xfrm>
          <a:prstGeom prst="rect">
            <a:avLst/>
          </a:prstGeom>
          <a:noFill/>
          <a:ln w="9525">
            <a:noFill/>
            <a:miter lim="800000"/>
            <a:headEnd/>
            <a:tailEnd/>
          </a:ln>
          <a:effectLst>
            <a:outerShdw dist="107763" dir="2700000" algn="ctr" rotWithShape="0">
              <a:schemeClr val="bg2"/>
            </a:outerShdw>
          </a:effectLst>
        </p:spPr>
      </p:pic>
      <p:pic>
        <p:nvPicPr>
          <p:cNvPr id="5" name="Picture 2" descr="C:\Documents and Settings\jgoard.USSALESCORP\My Documents\Jakks\Jakks Exchange Photos\Cupcake Demo - Norfolk 001.jpg"/>
          <p:cNvPicPr>
            <a:picLocks noChangeAspect="1" noChangeArrowheads="1"/>
          </p:cNvPicPr>
          <p:nvPr/>
        </p:nvPicPr>
        <p:blipFill>
          <a:blip r:embed="rId4" cstate="print"/>
          <a:srcRect/>
          <a:stretch>
            <a:fillRect/>
          </a:stretch>
        </p:blipFill>
        <p:spPr bwMode="auto">
          <a:xfrm>
            <a:off x="5882481" y="1371600"/>
            <a:ext cx="2667000" cy="2000584"/>
          </a:xfrm>
          <a:prstGeom prst="rect">
            <a:avLst/>
          </a:prstGeom>
          <a:noFill/>
          <a:effectLst>
            <a:outerShdw dist="107763" dir="2700000" algn="ctr" rotWithShape="0">
              <a:schemeClr val="bg2"/>
            </a:outerShdw>
          </a:effectLst>
        </p:spPr>
      </p:pic>
      <p:pic>
        <p:nvPicPr>
          <p:cNvPr id="7" name="Picture 4"/>
          <p:cNvPicPr>
            <a:picLocks noChangeAspect="1" noChangeArrowheads="1"/>
          </p:cNvPicPr>
          <p:nvPr/>
        </p:nvPicPr>
        <p:blipFill>
          <a:blip r:embed="rId5" cstate="print"/>
          <a:srcRect/>
          <a:stretch>
            <a:fillRect/>
          </a:stretch>
        </p:blipFill>
        <p:spPr bwMode="auto">
          <a:xfrm>
            <a:off x="5882481" y="3886200"/>
            <a:ext cx="2743200" cy="2057400"/>
          </a:xfrm>
          <a:prstGeom prst="rect">
            <a:avLst/>
          </a:prstGeom>
          <a:noFill/>
          <a:ln w="9525">
            <a:noFill/>
            <a:miter lim="800000"/>
            <a:headEnd/>
            <a:tailEnd/>
          </a:ln>
          <a:effectLst>
            <a:outerShdw dist="107763" dir="2700000" algn="ctr" rotWithShape="0">
              <a:schemeClr val="bg2"/>
            </a:outerShdw>
          </a:effectLst>
        </p:spPr>
      </p:pic>
      <p:pic>
        <p:nvPicPr>
          <p:cNvPr id="8" name="Picture 7" descr="LG_Jax 3.jpg"/>
          <p:cNvPicPr>
            <a:picLocks noChangeAspect="1"/>
          </p:cNvPicPr>
          <p:nvPr/>
        </p:nvPicPr>
        <p:blipFill>
          <a:blip r:embed="rId6" cstate="print"/>
          <a:stretch>
            <a:fillRect/>
          </a:stretch>
        </p:blipFill>
        <p:spPr>
          <a:xfrm>
            <a:off x="2758281" y="1752600"/>
            <a:ext cx="2997200" cy="2247900"/>
          </a:xfrm>
          <a:prstGeom prst="rect">
            <a:avLst/>
          </a:prstGeom>
        </p:spPr>
      </p:pic>
      <p:pic>
        <p:nvPicPr>
          <p:cNvPr id="9" name="Picture 1074" descr="ASICS 2"/>
          <p:cNvPicPr>
            <a:picLocks noChangeAspect="1" noChangeArrowheads="1"/>
          </p:cNvPicPr>
          <p:nvPr/>
        </p:nvPicPr>
        <p:blipFill>
          <a:blip r:embed="rId7" cstate="print"/>
          <a:srcRect/>
          <a:stretch>
            <a:fillRect/>
          </a:stretch>
        </p:blipFill>
        <p:spPr bwMode="auto">
          <a:xfrm>
            <a:off x="396081" y="1371599"/>
            <a:ext cx="2057400" cy="2743199"/>
          </a:xfrm>
          <a:prstGeom prst="rect">
            <a:avLst/>
          </a:prstGeom>
          <a:noFill/>
          <a:effectLst>
            <a:outerShdw dist="107763" dir="2700000" algn="ctr" rotWithShape="0">
              <a:schemeClr val="bg2"/>
            </a:outerShdw>
          </a:effectLst>
        </p:spPr>
      </p:pic>
      <p:pic>
        <p:nvPicPr>
          <p:cNvPr id="10" name="Picture 9" descr="Norf Olym 9-18-08 5.JPG"/>
          <p:cNvPicPr>
            <a:picLocks noChangeAspect="1"/>
          </p:cNvPicPr>
          <p:nvPr/>
        </p:nvPicPr>
        <p:blipFill>
          <a:blip r:embed="rId8" cstate="print"/>
          <a:stretch>
            <a:fillRect/>
          </a:stretch>
        </p:blipFill>
        <p:spPr>
          <a:xfrm>
            <a:off x="243681" y="4572000"/>
            <a:ext cx="2428081" cy="1821061"/>
          </a:xfrm>
          <a:prstGeom prst="rect">
            <a:avLst/>
          </a:prstGeom>
        </p:spPr>
      </p:pic>
    </p:spTree>
  </p:cSld>
  <p:clrMapOvr>
    <a:masterClrMapping/>
  </p:clrMapOvr>
  <p:transition spd="med" advTm="5000">
    <p:checker/>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P4150123.JPG"/>
          <p:cNvPicPr>
            <a:picLocks noChangeAspect="1"/>
          </p:cNvPicPr>
          <p:nvPr/>
        </p:nvPicPr>
        <p:blipFill>
          <a:blip r:embed="rId3" cstate="print"/>
          <a:stretch>
            <a:fillRect/>
          </a:stretch>
        </p:blipFill>
        <p:spPr>
          <a:xfrm>
            <a:off x="2453481" y="990600"/>
            <a:ext cx="2707481" cy="2030611"/>
          </a:xfrm>
          <a:prstGeom prst="rect">
            <a:avLst/>
          </a:prstGeom>
          <a:effectLst>
            <a:outerShdw blurRad="50800" dist="76200" dir="1800000" sx="102000" sy="102000" algn="ctr" rotWithShape="0">
              <a:schemeClr val="bg1">
                <a:lumMod val="20000"/>
                <a:lumOff val="80000"/>
              </a:schemeClr>
            </a:outerShdw>
          </a:effectLst>
        </p:spPr>
      </p:pic>
      <p:pic>
        <p:nvPicPr>
          <p:cNvPr id="8" name="Picture 7" descr="P4140086.JPG"/>
          <p:cNvPicPr>
            <a:picLocks noChangeAspect="1"/>
          </p:cNvPicPr>
          <p:nvPr/>
        </p:nvPicPr>
        <p:blipFill>
          <a:blip r:embed="rId4" cstate="print"/>
          <a:stretch>
            <a:fillRect/>
          </a:stretch>
        </p:blipFill>
        <p:spPr>
          <a:xfrm>
            <a:off x="5577681" y="609600"/>
            <a:ext cx="2491481" cy="1868611"/>
          </a:xfrm>
          <a:prstGeom prst="rect">
            <a:avLst/>
          </a:prstGeom>
          <a:effectLst>
            <a:outerShdw blurRad="50800" dist="76200" dir="1800000" algn="ctr" rotWithShape="0">
              <a:schemeClr val="bg1">
                <a:lumMod val="20000"/>
                <a:lumOff val="80000"/>
              </a:schemeClr>
            </a:outerShdw>
          </a:effectLst>
        </p:spPr>
      </p:pic>
      <p:pic>
        <p:nvPicPr>
          <p:cNvPr id="12" name="Picture 11" descr="P4140091.JPG"/>
          <p:cNvPicPr>
            <a:picLocks noChangeAspect="1"/>
          </p:cNvPicPr>
          <p:nvPr/>
        </p:nvPicPr>
        <p:blipFill>
          <a:blip r:embed="rId5" cstate="print"/>
          <a:stretch>
            <a:fillRect/>
          </a:stretch>
        </p:blipFill>
        <p:spPr>
          <a:xfrm>
            <a:off x="4968081" y="4648200"/>
            <a:ext cx="2625081" cy="1968811"/>
          </a:xfrm>
          <a:prstGeom prst="rect">
            <a:avLst/>
          </a:prstGeom>
          <a:effectLst>
            <a:outerShdw blurRad="50800" dist="76200" dir="1800000" sx="102000" sy="102000" algn="ctr" rotWithShape="0">
              <a:schemeClr val="bg1">
                <a:lumMod val="20000"/>
                <a:lumOff val="80000"/>
              </a:schemeClr>
            </a:outerShdw>
          </a:effectLst>
        </p:spPr>
      </p:pic>
      <p:pic>
        <p:nvPicPr>
          <p:cNvPr id="14" name="Picture 13" descr="P4140093.JPG"/>
          <p:cNvPicPr>
            <a:picLocks noChangeAspect="1"/>
          </p:cNvPicPr>
          <p:nvPr/>
        </p:nvPicPr>
        <p:blipFill>
          <a:blip r:embed="rId6" cstate="print"/>
          <a:stretch>
            <a:fillRect/>
          </a:stretch>
        </p:blipFill>
        <p:spPr>
          <a:xfrm>
            <a:off x="472281" y="304800"/>
            <a:ext cx="2477481" cy="1858111"/>
          </a:xfrm>
          <a:prstGeom prst="rect">
            <a:avLst/>
          </a:prstGeom>
          <a:effectLst>
            <a:outerShdw blurRad="50800" dist="76200" dir="1800000" sx="102000" sy="102000" algn="ctr" rotWithShape="0">
              <a:schemeClr val="bg1">
                <a:lumMod val="20000"/>
                <a:lumOff val="80000"/>
              </a:schemeClr>
            </a:outerShdw>
          </a:effectLst>
        </p:spPr>
      </p:pic>
      <p:pic>
        <p:nvPicPr>
          <p:cNvPr id="15" name="Picture 14" descr="P4140094.JPG"/>
          <p:cNvPicPr>
            <a:picLocks noChangeAspect="1"/>
          </p:cNvPicPr>
          <p:nvPr/>
        </p:nvPicPr>
        <p:blipFill>
          <a:blip r:embed="rId7" cstate="print"/>
          <a:stretch>
            <a:fillRect/>
          </a:stretch>
        </p:blipFill>
        <p:spPr>
          <a:xfrm>
            <a:off x="4434681" y="2438400"/>
            <a:ext cx="1752600" cy="1314450"/>
          </a:xfrm>
          <a:prstGeom prst="rect">
            <a:avLst/>
          </a:prstGeom>
          <a:effectLst>
            <a:outerShdw blurRad="50800" dist="76200" dir="1800000" sx="102000" sy="102000" algn="ctr" rotWithShape="0">
              <a:schemeClr val="bg1">
                <a:lumMod val="20000"/>
                <a:lumOff val="80000"/>
              </a:schemeClr>
            </a:outerShdw>
          </a:effectLst>
        </p:spPr>
      </p:pic>
      <p:pic>
        <p:nvPicPr>
          <p:cNvPr id="23" name="Picture 22" descr="P4140103.JPG"/>
          <p:cNvPicPr>
            <a:picLocks noChangeAspect="1"/>
          </p:cNvPicPr>
          <p:nvPr/>
        </p:nvPicPr>
        <p:blipFill>
          <a:blip r:embed="rId8" cstate="print"/>
          <a:stretch>
            <a:fillRect/>
          </a:stretch>
        </p:blipFill>
        <p:spPr>
          <a:xfrm>
            <a:off x="243681" y="4800600"/>
            <a:ext cx="2086429" cy="1564822"/>
          </a:xfrm>
          <a:prstGeom prst="rect">
            <a:avLst/>
          </a:prstGeom>
          <a:effectLst>
            <a:outerShdw blurRad="50800" dist="76200" dir="1800000" sx="102000" sy="102000" algn="ctr" rotWithShape="0">
              <a:schemeClr val="bg1">
                <a:lumMod val="20000"/>
                <a:lumOff val="80000"/>
              </a:schemeClr>
            </a:outerShdw>
          </a:effectLst>
        </p:spPr>
      </p:pic>
      <p:pic>
        <p:nvPicPr>
          <p:cNvPr id="25" name="Picture 24" descr="P4140107.JPG"/>
          <p:cNvPicPr>
            <a:picLocks noChangeAspect="1"/>
          </p:cNvPicPr>
          <p:nvPr/>
        </p:nvPicPr>
        <p:blipFill>
          <a:blip r:embed="rId9" cstate="print"/>
          <a:stretch>
            <a:fillRect/>
          </a:stretch>
        </p:blipFill>
        <p:spPr>
          <a:xfrm>
            <a:off x="6111081" y="1981200"/>
            <a:ext cx="2538681" cy="1904011"/>
          </a:xfrm>
          <a:prstGeom prst="rect">
            <a:avLst/>
          </a:prstGeom>
          <a:effectLst>
            <a:outerShdw blurRad="50800" dist="76200" dir="1800000" sx="102000" sy="102000" algn="ctr" rotWithShape="0">
              <a:schemeClr val="bg1">
                <a:lumMod val="20000"/>
                <a:lumOff val="80000"/>
              </a:schemeClr>
            </a:outerShdw>
          </a:effectLst>
        </p:spPr>
      </p:pic>
      <p:pic>
        <p:nvPicPr>
          <p:cNvPr id="26" name="Picture 25" descr="P4140108.JPG"/>
          <p:cNvPicPr>
            <a:picLocks noChangeAspect="1"/>
          </p:cNvPicPr>
          <p:nvPr/>
        </p:nvPicPr>
        <p:blipFill>
          <a:blip r:embed="rId10" cstate="print"/>
          <a:stretch>
            <a:fillRect/>
          </a:stretch>
        </p:blipFill>
        <p:spPr>
          <a:xfrm>
            <a:off x="319881" y="2514600"/>
            <a:ext cx="2738681" cy="2054011"/>
          </a:xfrm>
          <a:prstGeom prst="rect">
            <a:avLst/>
          </a:prstGeom>
          <a:effectLst>
            <a:outerShdw blurRad="50800" dist="76200" dir="1800000" sx="102000" sy="102000" algn="ctr" rotWithShape="0">
              <a:schemeClr val="bg1">
                <a:lumMod val="20000"/>
                <a:lumOff val="80000"/>
              </a:schemeClr>
            </a:outerShdw>
          </a:effectLst>
        </p:spPr>
      </p:pic>
      <p:pic>
        <p:nvPicPr>
          <p:cNvPr id="24" name="Picture 23" descr="P4140104.JPG"/>
          <p:cNvPicPr>
            <a:picLocks noChangeAspect="1"/>
          </p:cNvPicPr>
          <p:nvPr/>
        </p:nvPicPr>
        <p:blipFill>
          <a:blip r:embed="rId11" cstate="print"/>
          <a:stretch>
            <a:fillRect/>
          </a:stretch>
        </p:blipFill>
        <p:spPr>
          <a:xfrm>
            <a:off x="2377281" y="3657600"/>
            <a:ext cx="2745081" cy="2058811"/>
          </a:xfrm>
          <a:prstGeom prst="rect">
            <a:avLst/>
          </a:prstGeom>
          <a:effectLst>
            <a:outerShdw blurRad="50800" dist="76200" dir="1800000" sx="102000" sy="102000" algn="ctr" rotWithShape="0">
              <a:schemeClr val="bg1">
                <a:lumMod val="20000"/>
                <a:lumOff val="80000"/>
              </a:schemeClr>
            </a:outerShdw>
          </a:effectLst>
        </p:spPr>
      </p:pic>
      <p:pic>
        <p:nvPicPr>
          <p:cNvPr id="9" name="Picture 8" descr="P4140087.JPG"/>
          <p:cNvPicPr>
            <a:picLocks noChangeAspect="1"/>
          </p:cNvPicPr>
          <p:nvPr/>
        </p:nvPicPr>
        <p:blipFill>
          <a:blip r:embed="rId12" cstate="print"/>
          <a:stretch>
            <a:fillRect/>
          </a:stretch>
        </p:blipFill>
        <p:spPr>
          <a:xfrm>
            <a:off x="6568281" y="3581400"/>
            <a:ext cx="2117599" cy="1588199"/>
          </a:xfrm>
          <a:prstGeom prst="rect">
            <a:avLst/>
          </a:prstGeom>
          <a:effectLst>
            <a:outerShdw blurRad="50800" dist="76200" dir="1800000" sx="102000" sy="102000" algn="ctr" rotWithShape="0">
              <a:schemeClr val="bg1">
                <a:lumMod val="20000"/>
                <a:lumOff val="80000"/>
              </a:schemeClr>
            </a:outerShdw>
          </a:effectLst>
        </p:spPr>
      </p:pic>
      <p:pic>
        <p:nvPicPr>
          <p:cNvPr id="18" name="Picture 17" descr="P4140097.JPG"/>
          <p:cNvPicPr>
            <a:picLocks noChangeAspect="1"/>
          </p:cNvPicPr>
          <p:nvPr/>
        </p:nvPicPr>
        <p:blipFill>
          <a:blip r:embed="rId13" cstate="print"/>
          <a:stretch>
            <a:fillRect/>
          </a:stretch>
        </p:blipFill>
        <p:spPr>
          <a:xfrm>
            <a:off x="2682081" y="5334000"/>
            <a:ext cx="1676400" cy="1257300"/>
          </a:xfrm>
          <a:prstGeom prst="rect">
            <a:avLst/>
          </a:prstGeom>
          <a:effectLst>
            <a:outerShdw blurRad="50800" dist="76200" dir="1800000" sx="102000" sy="102000" algn="ctr" rotWithShape="0">
              <a:schemeClr val="bg1">
                <a:lumMod val="20000"/>
                <a:lumOff val="80000"/>
              </a:schemeClr>
            </a:outerShdw>
          </a:effectLst>
        </p:spPr>
      </p:pic>
      <p:sp>
        <p:nvSpPr>
          <p:cNvPr id="28" name="Rectangle 34"/>
          <p:cNvSpPr>
            <a:spLocks noGrp="1" noChangeArrowheads="1"/>
          </p:cNvSpPr>
          <p:nvPr>
            <p:ph type="title"/>
          </p:nvPr>
        </p:nvSpPr>
        <p:spPr>
          <a:xfrm>
            <a:off x="0" y="0"/>
            <a:ext cx="8869363" cy="1524000"/>
          </a:xfrm>
          <a:noFill/>
          <a:ln/>
          <a:effectLst>
            <a:outerShdw blurRad="25400" dist="76200" dir="3000000" sx="102000" sy="102000" algn="tl" rotWithShape="0">
              <a:schemeClr val="bg1">
                <a:alpha val="51000"/>
              </a:schemeClr>
            </a:outerShdw>
          </a:effectLst>
        </p:spPr>
        <p:txBody>
          <a:bodyPr/>
          <a:lstStyle/>
          <a:p>
            <a:r>
              <a:rPr lang="en-US" sz="2800" b="1" dirty="0" smtClean="0">
                <a:solidFill>
                  <a:srgbClr val="FFC000"/>
                </a:solidFill>
                <a:latin typeface="Tahoma" pitchFamily="34" charset="0"/>
              </a:rPr>
              <a:t>USSC / LG “Techknowledgey” Seminar</a:t>
            </a:r>
            <a:br>
              <a:rPr lang="en-US" sz="2800" b="1" dirty="0" smtClean="0">
                <a:solidFill>
                  <a:srgbClr val="FFC000"/>
                </a:solidFill>
                <a:latin typeface="Tahoma" pitchFamily="34" charset="0"/>
              </a:rPr>
            </a:br>
            <a:r>
              <a:rPr lang="en-US" sz="2000" b="1" dirty="0" smtClean="0">
                <a:solidFill>
                  <a:srgbClr val="FFC000"/>
                </a:solidFill>
                <a:latin typeface="Tahoma" pitchFamily="34" charset="0"/>
              </a:rPr>
              <a:t>April 2009</a:t>
            </a:r>
            <a:br>
              <a:rPr lang="en-US" sz="2000" b="1" dirty="0" smtClean="0">
                <a:solidFill>
                  <a:srgbClr val="FFC000"/>
                </a:solidFill>
                <a:latin typeface="Tahoma" pitchFamily="34" charset="0"/>
              </a:rPr>
            </a:br>
            <a:r>
              <a:rPr lang="en-US" sz="2000" b="1" dirty="0" smtClean="0">
                <a:solidFill>
                  <a:srgbClr val="FFC000"/>
                </a:solidFill>
                <a:latin typeface="Tahoma" pitchFamily="34" charset="0"/>
              </a:rPr>
              <a:t>Virginia Beach, VA</a:t>
            </a:r>
            <a:r>
              <a:rPr lang="en-US" sz="2800" b="1" dirty="0" smtClean="0">
                <a:solidFill>
                  <a:srgbClr val="FFC000"/>
                </a:solidFill>
                <a:latin typeface="Tahoma" pitchFamily="34" charset="0"/>
              </a:rPr>
              <a:t/>
            </a:r>
            <a:br>
              <a:rPr lang="en-US" sz="2800" b="1" dirty="0" smtClean="0">
                <a:solidFill>
                  <a:srgbClr val="FFC000"/>
                </a:solidFill>
                <a:latin typeface="Tahoma" pitchFamily="34" charset="0"/>
              </a:rPr>
            </a:br>
            <a:endParaRPr lang="en-US" sz="2800" b="1" dirty="0">
              <a:solidFill>
                <a:srgbClr val="FFC000"/>
              </a:solidFill>
              <a:latin typeface="Tahoma"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48898" name="Picture 34"/>
          <p:cNvPicPr>
            <a:picLocks noChangeAspect="1" noChangeArrowheads="1"/>
          </p:cNvPicPr>
          <p:nvPr/>
        </p:nvPicPr>
        <p:blipFill>
          <a:blip r:embed="rId3" cstate="print"/>
          <a:srcRect/>
          <a:stretch>
            <a:fillRect/>
          </a:stretch>
        </p:blipFill>
        <p:spPr bwMode="auto">
          <a:xfrm>
            <a:off x="548481" y="457200"/>
            <a:ext cx="3810000" cy="2862263"/>
          </a:xfrm>
          <a:prstGeom prst="rect">
            <a:avLst/>
          </a:prstGeom>
          <a:noFill/>
          <a:ln w="9525">
            <a:noFill/>
            <a:miter lim="800000"/>
            <a:headEnd/>
            <a:tailEnd/>
          </a:ln>
          <a:effectLst>
            <a:outerShdw blurRad="50800" dist="177800" dir="2700000" algn="tl" rotWithShape="0">
              <a:prstClr val="black">
                <a:alpha val="40000"/>
              </a:prstClr>
            </a:outerShdw>
          </a:effectLst>
        </p:spPr>
      </p:pic>
      <p:sp>
        <p:nvSpPr>
          <p:cNvPr id="548899" name="Rectangle 35"/>
          <p:cNvSpPr>
            <a:spLocks noGrp="1" noChangeArrowheads="1"/>
          </p:cNvSpPr>
          <p:nvPr>
            <p:ph type="title"/>
          </p:nvPr>
        </p:nvSpPr>
        <p:spPr>
          <a:xfrm>
            <a:off x="3977481" y="4953000"/>
            <a:ext cx="4724400" cy="1524000"/>
          </a:xfrm>
          <a:effectLst>
            <a:outerShdw dist="53882" dir="2700000" algn="ctr" rotWithShape="0">
              <a:schemeClr val="bg2"/>
            </a:outerShdw>
          </a:effectLst>
        </p:spPr>
        <p:txBody>
          <a:bodyPr/>
          <a:lstStyle/>
          <a:p>
            <a:pPr>
              <a:defRPr/>
            </a:pPr>
            <a:r>
              <a:rPr lang="en-US" sz="2000" b="1" dirty="0" smtClean="0">
                <a:solidFill>
                  <a:srgbClr val="FFC000"/>
                </a:solidFill>
                <a:latin typeface="Tahoma" pitchFamily="34" charset="0"/>
              </a:rPr>
              <a:t>United States Sales Corporation’s Offices Provides Facilities for </a:t>
            </a:r>
            <a:br>
              <a:rPr lang="en-US" sz="2000" b="1" dirty="0" smtClean="0">
                <a:solidFill>
                  <a:srgbClr val="FFC000"/>
                </a:solidFill>
                <a:latin typeface="Tahoma" pitchFamily="34" charset="0"/>
              </a:rPr>
            </a:br>
            <a:r>
              <a:rPr lang="en-US" sz="2000" b="1" dirty="0" smtClean="0">
                <a:solidFill>
                  <a:srgbClr val="FFC000"/>
                </a:solidFill>
                <a:latin typeface="Tahoma" pitchFamily="34" charset="0"/>
              </a:rPr>
              <a:t>Manufacturer’s Presentations </a:t>
            </a:r>
            <a:br>
              <a:rPr lang="en-US" sz="2000" b="1" dirty="0" smtClean="0">
                <a:solidFill>
                  <a:srgbClr val="FFC000"/>
                </a:solidFill>
                <a:latin typeface="Tahoma" pitchFamily="34" charset="0"/>
              </a:rPr>
            </a:br>
            <a:r>
              <a:rPr lang="en-US" sz="2000" b="1" dirty="0" smtClean="0">
                <a:solidFill>
                  <a:srgbClr val="FFC000"/>
                </a:solidFill>
                <a:latin typeface="Tahoma" pitchFamily="34" charset="0"/>
              </a:rPr>
              <a:t>to Exchange Buyers</a:t>
            </a:r>
          </a:p>
        </p:txBody>
      </p:sp>
      <p:pic>
        <p:nvPicPr>
          <p:cNvPr id="548900" name="Picture 36"/>
          <p:cNvPicPr>
            <a:picLocks noChangeAspect="1" noChangeArrowheads="1"/>
          </p:cNvPicPr>
          <p:nvPr/>
        </p:nvPicPr>
        <p:blipFill>
          <a:blip r:embed="rId4" cstate="print"/>
          <a:srcRect/>
          <a:stretch>
            <a:fillRect/>
          </a:stretch>
        </p:blipFill>
        <p:spPr bwMode="auto">
          <a:xfrm>
            <a:off x="5425281" y="304800"/>
            <a:ext cx="3124200" cy="2343150"/>
          </a:xfrm>
          <a:prstGeom prst="rect">
            <a:avLst/>
          </a:prstGeom>
          <a:noFill/>
          <a:ln w="9525">
            <a:noFill/>
            <a:miter lim="800000"/>
            <a:headEnd/>
            <a:tailEnd/>
          </a:ln>
          <a:effectLst>
            <a:outerShdw blurRad="50800" dist="177800" dir="2700000" algn="tl" rotWithShape="0">
              <a:prstClr val="black">
                <a:alpha val="41000"/>
              </a:prstClr>
            </a:outerShdw>
          </a:effectLst>
        </p:spPr>
      </p:pic>
      <p:pic>
        <p:nvPicPr>
          <p:cNvPr id="37" name="Picture 36" descr="P1010206.JPG"/>
          <p:cNvPicPr>
            <a:picLocks noChangeAspect="1"/>
          </p:cNvPicPr>
          <p:nvPr/>
        </p:nvPicPr>
        <p:blipFill>
          <a:blip r:embed="rId5" cstate="print"/>
          <a:stretch>
            <a:fillRect/>
          </a:stretch>
        </p:blipFill>
        <p:spPr>
          <a:xfrm>
            <a:off x="548481" y="3886200"/>
            <a:ext cx="3215481" cy="2411611"/>
          </a:xfrm>
          <a:prstGeom prst="rect">
            <a:avLst/>
          </a:prstGeom>
          <a:effectLst>
            <a:outerShdw blurRad="50800" dist="177800" dir="2700000" algn="tl" rotWithShape="0">
              <a:prstClr val="black">
                <a:alpha val="40000"/>
              </a:prstClr>
            </a:outerShdw>
          </a:effectLst>
        </p:spPr>
      </p:pic>
      <p:pic>
        <p:nvPicPr>
          <p:cNvPr id="6" name="Picture 5" descr="P1140475.JPG"/>
          <p:cNvPicPr>
            <a:picLocks noChangeAspect="1"/>
          </p:cNvPicPr>
          <p:nvPr/>
        </p:nvPicPr>
        <p:blipFill>
          <a:blip r:embed="rId6" cstate="print"/>
          <a:stretch>
            <a:fillRect/>
          </a:stretch>
        </p:blipFill>
        <p:spPr>
          <a:xfrm>
            <a:off x="4129881" y="2590800"/>
            <a:ext cx="3065471" cy="2299104"/>
          </a:xfrm>
          <a:prstGeom prst="rect">
            <a:avLst/>
          </a:prstGeom>
          <a:effectLst>
            <a:outerShdw blurRad="50800" dist="177800" dir="2700000" algn="tl" rotWithShape="0">
              <a:prstClr val="black">
                <a:alpha val="41000"/>
              </a:prstClr>
            </a:outerShdw>
          </a:effectLst>
        </p:spPr>
      </p:pic>
    </p:spTree>
  </p:cSld>
  <p:clrMapOvr>
    <a:masterClrMapping/>
  </p:clrMapOvr>
  <p:transition spd="med" advTm="5000">
    <p:randomBar dir="ver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98" name="Rectangle 34"/>
          <p:cNvSpPr>
            <a:spLocks noGrp="1" noChangeArrowheads="1"/>
          </p:cNvSpPr>
          <p:nvPr>
            <p:ph type="title"/>
          </p:nvPr>
        </p:nvSpPr>
        <p:spPr>
          <a:xfrm>
            <a:off x="396081" y="381000"/>
            <a:ext cx="8290719" cy="6096000"/>
          </a:xfrm>
          <a:effectLst>
            <a:outerShdw dist="53882" dir="2700000" algn="ctr" rotWithShape="0">
              <a:schemeClr val="bg2"/>
            </a:outerShdw>
          </a:effectLst>
        </p:spPr>
        <p:txBody>
          <a:bodyPr/>
          <a:lstStyle/>
          <a:p>
            <a:pPr algn="l">
              <a:defRPr/>
            </a:pPr>
            <a:r>
              <a:rPr lang="en-US" sz="3600" b="1" dirty="0" smtClean="0">
                <a:solidFill>
                  <a:srgbClr val="FFC000"/>
                </a:solidFill>
                <a:latin typeface="Tahoma" pitchFamily="34" charset="0"/>
              </a:rPr>
              <a:t>United </a:t>
            </a:r>
            <a:br>
              <a:rPr lang="en-US" sz="3600" b="1" dirty="0" smtClean="0">
                <a:solidFill>
                  <a:srgbClr val="FFC000"/>
                </a:solidFill>
                <a:latin typeface="Tahoma" pitchFamily="34" charset="0"/>
              </a:rPr>
            </a:br>
            <a:r>
              <a:rPr lang="en-US" sz="3600" b="1" dirty="0" smtClean="0">
                <a:solidFill>
                  <a:srgbClr val="FFC000"/>
                </a:solidFill>
                <a:latin typeface="Tahoma" pitchFamily="34" charset="0"/>
              </a:rPr>
              <a:t>States </a:t>
            </a:r>
            <a:br>
              <a:rPr lang="en-US" sz="3600" b="1" dirty="0" smtClean="0">
                <a:solidFill>
                  <a:srgbClr val="FFC000"/>
                </a:solidFill>
                <a:latin typeface="Tahoma" pitchFamily="34" charset="0"/>
              </a:rPr>
            </a:br>
            <a:r>
              <a:rPr lang="en-US" sz="3600" b="1" dirty="0" smtClean="0">
                <a:solidFill>
                  <a:srgbClr val="FFC000"/>
                </a:solidFill>
                <a:latin typeface="Tahoma" pitchFamily="34" charset="0"/>
              </a:rPr>
              <a:t>Sales                      </a:t>
            </a:r>
            <a:br>
              <a:rPr lang="en-US" sz="3600" b="1" dirty="0" smtClean="0">
                <a:solidFill>
                  <a:srgbClr val="FFC000"/>
                </a:solidFill>
                <a:latin typeface="Tahoma" pitchFamily="34" charset="0"/>
              </a:rPr>
            </a:br>
            <a:r>
              <a:rPr lang="en-US" sz="3600" b="1" dirty="0" smtClean="0">
                <a:solidFill>
                  <a:srgbClr val="FFC000"/>
                </a:solidFill>
                <a:latin typeface="Tahoma" pitchFamily="34" charset="0"/>
              </a:rPr>
              <a:t>Corporation </a:t>
            </a:r>
            <a:br>
              <a:rPr lang="en-US" sz="3600" b="1" dirty="0" smtClean="0">
                <a:solidFill>
                  <a:srgbClr val="FFC000"/>
                </a:solidFill>
                <a:latin typeface="Tahoma" pitchFamily="34" charset="0"/>
              </a:rPr>
            </a:br>
            <a:r>
              <a:rPr lang="en-US" sz="3600" b="1" dirty="0" smtClean="0">
                <a:solidFill>
                  <a:srgbClr val="FFC000"/>
                </a:solidFill>
                <a:latin typeface="Tahoma" pitchFamily="34" charset="0"/>
              </a:rPr>
              <a:t>Provides </a:t>
            </a:r>
            <a:br>
              <a:rPr lang="en-US" sz="3600" b="1" dirty="0" smtClean="0">
                <a:solidFill>
                  <a:srgbClr val="FFC000"/>
                </a:solidFill>
                <a:latin typeface="Tahoma" pitchFamily="34" charset="0"/>
              </a:rPr>
            </a:br>
            <a:r>
              <a:rPr lang="en-US" sz="3600" b="1" dirty="0" smtClean="0">
                <a:solidFill>
                  <a:srgbClr val="FFC000"/>
                </a:solidFill>
                <a:latin typeface="Tahoma" pitchFamily="34" charset="0"/>
              </a:rPr>
              <a:t>Continual </a:t>
            </a:r>
            <a:br>
              <a:rPr lang="en-US" sz="3600" b="1" dirty="0" smtClean="0">
                <a:solidFill>
                  <a:srgbClr val="FFC000"/>
                </a:solidFill>
                <a:latin typeface="Tahoma" pitchFamily="34" charset="0"/>
              </a:rPr>
            </a:br>
            <a:r>
              <a:rPr lang="en-US" sz="3600" b="1" dirty="0" smtClean="0">
                <a:solidFill>
                  <a:srgbClr val="FFC000"/>
                </a:solidFill>
                <a:latin typeface="Tahoma" pitchFamily="34" charset="0"/>
              </a:rPr>
              <a:t>In Store Analysis For Management Of Warehouse and All Direct Store Delivery Programs</a:t>
            </a:r>
          </a:p>
        </p:txBody>
      </p:sp>
      <p:pic>
        <p:nvPicPr>
          <p:cNvPr id="36906" name="Picture 42" descr="Execs at work Louis Joan Nick"/>
          <p:cNvPicPr>
            <a:picLocks noChangeAspect="1" noChangeArrowheads="1"/>
          </p:cNvPicPr>
          <p:nvPr/>
        </p:nvPicPr>
        <p:blipFill>
          <a:blip r:embed="rId3" cstate="print">
            <a:lum bright="12000"/>
          </a:blip>
          <a:srcRect/>
          <a:stretch>
            <a:fillRect/>
          </a:stretch>
        </p:blipFill>
        <p:spPr bwMode="auto">
          <a:xfrm>
            <a:off x="4129881" y="762000"/>
            <a:ext cx="4038600" cy="3124200"/>
          </a:xfrm>
          <a:prstGeom prst="rect">
            <a:avLst/>
          </a:prstGeom>
          <a:noFill/>
          <a:ln w="9525">
            <a:solidFill>
              <a:srgbClr val="003366"/>
            </a:solidFill>
            <a:miter lim="800000"/>
            <a:headEnd/>
            <a:tailEnd/>
          </a:ln>
          <a:effectLst>
            <a:outerShdw dist="107763" dir="2700000" algn="ctr" rotWithShape="0">
              <a:schemeClr val="bg2"/>
            </a:outerShdw>
          </a:effectLst>
        </p:spPr>
      </p:pic>
    </p:spTree>
  </p:cSld>
  <p:clrMapOvr>
    <a:masterClrMapping/>
  </p:clrMapOvr>
  <p:transition spd="med" advTm="5000">
    <p:dissolv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56322" name="Group 2"/>
          <p:cNvGrpSpPr>
            <a:grpSpLocks/>
          </p:cNvGrpSpPr>
          <p:nvPr/>
        </p:nvGrpSpPr>
        <p:grpSpPr bwMode="auto">
          <a:xfrm>
            <a:off x="0" y="0"/>
            <a:ext cx="1052513" cy="6845300"/>
            <a:chOff x="0" y="0"/>
            <a:chExt cx="684" cy="4312"/>
          </a:xfrm>
        </p:grpSpPr>
        <p:sp>
          <p:nvSpPr>
            <p:cNvPr id="153603" name="Rectangle 3"/>
            <p:cNvSpPr>
              <a:spLocks noChangeArrowheads="1"/>
            </p:cNvSpPr>
            <p:nvPr/>
          </p:nvSpPr>
          <p:spPr bwMode="auto">
            <a:xfrm>
              <a:off x="0" y="0"/>
              <a:ext cx="684" cy="4312"/>
            </a:xfrm>
            <a:prstGeom prst="rect">
              <a:avLst/>
            </a:prstGeom>
            <a:gradFill rotWithShape="0">
              <a:gsLst>
                <a:gs pos="0">
                  <a:srgbClr val="3365FB"/>
                </a:gs>
                <a:gs pos="50000">
                  <a:srgbClr val="3365FB">
                    <a:gamma/>
                    <a:shade val="20000"/>
                    <a:invGamma/>
                  </a:srgbClr>
                </a:gs>
                <a:gs pos="100000">
                  <a:srgbClr val="3365FB"/>
                </a:gs>
              </a:gsLst>
              <a:lin ang="5400000" scaled="1"/>
            </a:gra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grpSp>
          <p:nvGrpSpPr>
            <p:cNvPr id="56327" name="Group 4"/>
            <p:cNvGrpSpPr>
              <a:grpSpLocks/>
            </p:cNvGrpSpPr>
            <p:nvPr/>
          </p:nvGrpSpPr>
          <p:grpSpPr bwMode="auto">
            <a:xfrm>
              <a:off x="48" y="102"/>
              <a:ext cx="96" cy="4122"/>
              <a:chOff x="48" y="102"/>
              <a:chExt cx="96" cy="4122"/>
            </a:xfrm>
          </p:grpSpPr>
          <p:sp>
            <p:nvSpPr>
              <p:cNvPr id="153605" name="Rectangle 5"/>
              <p:cNvSpPr>
                <a:spLocks noChangeArrowheads="1"/>
              </p:cNvSpPr>
              <p:nvPr/>
            </p:nvSpPr>
            <p:spPr bwMode="auto">
              <a:xfrm>
                <a:off x="48" y="1104"/>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06" name="Rectangle 6"/>
              <p:cNvSpPr>
                <a:spLocks noChangeArrowheads="1"/>
              </p:cNvSpPr>
              <p:nvPr/>
            </p:nvSpPr>
            <p:spPr bwMode="auto">
              <a:xfrm>
                <a:off x="48" y="1248"/>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07" name="Rectangle 7"/>
              <p:cNvSpPr>
                <a:spLocks noChangeArrowheads="1"/>
              </p:cNvSpPr>
              <p:nvPr/>
            </p:nvSpPr>
            <p:spPr bwMode="auto">
              <a:xfrm>
                <a:off x="48" y="1392"/>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08" name="Rectangle 8"/>
              <p:cNvSpPr>
                <a:spLocks noChangeArrowheads="1"/>
              </p:cNvSpPr>
              <p:nvPr/>
            </p:nvSpPr>
            <p:spPr bwMode="auto">
              <a:xfrm>
                <a:off x="48" y="1536"/>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09" name="Rectangle 9"/>
              <p:cNvSpPr>
                <a:spLocks noChangeArrowheads="1"/>
              </p:cNvSpPr>
              <p:nvPr/>
            </p:nvSpPr>
            <p:spPr bwMode="auto">
              <a:xfrm>
                <a:off x="48" y="1680"/>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10" name="Rectangle 10"/>
              <p:cNvSpPr>
                <a:spLocks noChangeArrowheads="1"/>
              </p:cNvSpPr>
              <p:nvPr/>
            </p:nvSpPr>
            <p:spPr bwMode="auto">
              <a:xfrm>
                <a:off x="48" y="1824"/>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11" name="Rectangle 11"/>
              <p:cNvSpPr>
                <a:spLocks noChangeArrowheads="1"/>
              </p:cNvSpPr>
              <p:nvPr/>
            </p:nvSpPr>
            <p:spPr bwMode="auto">
              <a:xfrm>
                <a:off x="48" y="1968"/>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12" name="Rectangle 12"/>
              <p:cNvSpPr>
                <a:spLocks noChangeArrowheads="1"/>
              </p:cNvSpPr>
              <p:nvPr/>
            </p:nvSpPr>
            <p:spPr bwMode="auto">
              <a:xfrm>
                <a:off x="48" y="2112"/>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13" name="Rectangle 13"/>
              <p:cNvSpPr>
                <a:spLocks noChangeArrowheads="1"/>
              </p:cNvSpPr>
              <p:nvPr/>
            </p:nvSpPr>
            <p:spPr bwMode="auto">
              <a:xfrm>
                <a:off x="48" y="2256"/>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14" name="Rectangle 14"/>
              <p:cNvSpPr>
                <a:spLocks noChangeArrowheads="1"/>
              </p:cNvSpPr>
              <p:nvPr/>
            </p:nvSpPr>
            <p:spPr bwMode="auto">
              <a:xfrm>
                <a:off x="48" y="2400"/>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15" name="Rectangle 15"/>
              <p:cNvSpPr>
                <a:spLocks noChangeArrowheads="1"/>
              </p:cNvSpPr>
              <p:nvPr/>
            </p:nvSpPr>
            <p:spPr bwMode="auto">
              <a:xfrm>
                <a:off x="48" y="2544"/>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16" name="Rectangle 16"/>
              <p:cNvSpPr>
                <a:spLocks noChangeArrowheads="1"/>
              </p:cNvSpPr>
              <p:nvPr/>
            </p:nvSpPr>
            <p:spPr bwMode="auto">
              <a:xfrm>
                <a:off x="48" y="2688"/>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17" name="Rectangle 17"/>
              <p:cNvSpPr>
                <a:spLocks noChangeArrowheads="1"/>
              </p:cNvSpPr>
              <p:nvPr/>
            </p:nvSpPr>
            <p:spPr bwMode="auto">
              <a:xfrm>
                <a:off x="48" y="2832"/>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18" name="Rectangle 18"/>
              <p:cNvSpPr>
                <a:spLocks noChangeArrowheads="1"/>
              </p:cNvSpPr>
              <p:nvPr/>
            </p:nvSpPr>
            <p:spPr bwMode="auto">
              <a:xfrm>
                <a:off x="48" y="2976"/>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19" name="Rectangle 19"/>
              <p:cNvSpPr>
                <a:spLocks noChangeArrowheads="1"/>
              </p:cNvSpPr>
              <p:nvPr/>
            </p:nvSpPr>
            <p:spPr bwMode="auto">
              <a:xfrm>
                <a:off x="48" y="3120"/>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20" name="Rectangle 20"/>
              <p:cNvSpPr>
                <a:spLocks noChangeArrowheads="1"/>
              </p:cNvSpPr>
              <p:nvPr/>
            </p:nvSpPr>
            <p:spPr bwMode="auto">
              <a:xfrm>
                <a:off x="48" y="3264"/>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21" name="Rectangle 21"/>
              <p:cNvSpPr>
                <a:spLocks noChangeArrowheads="1"/>
              </p:cNvSpPr>
              <p:nvPr/>
            </p:nvSpPr>
            <p:spPr bwMode="auto">
              <a:xfrm>
                <a:off x="48" y="3408"/>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22" name="Rectangle 22"/>
              <p:cNvSpPr>
                <a:spLocks noChangeArrowheads="1"/>
              </p:cNvSpPr>
              <p:nvPr/>
            </p:nvSpPr>
            <p:spPr bwMode="auto">
              <a:xfrm>
                <a:off x="48" y="3552"/>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23" name="Rectangle 23"/>
              <p:cNvSpPr>
                <a:spLocks noChangeArrowheads="1"/>
              </p:cNvSpPr>
              <p:nvPr/>
            </p:nvSpPr>
            <p:spPr bwMode="auto">
              <a:xfrm>
                <a:off x="48" y="3696"/>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24" name="Rectangle 24"/>
              <p:cNvSpPr>
                <a:spLocks noChangeArrowheads="1"/>
              </p:cNvSpPr>
              <p:nvPr/>
            </p:nvSpPr>
            <p:spPr bwMode="auto">
              <a:xfrm>
                <a:off x="48" y="3840"/>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25" name="Rectangle 25"/>
              <p:cNvSpPr>
                <a:spLocks noChangeArrowheads="1"/>
              </p:cNvSpPr>
              <p:nvPr/>
            </p:nvSpPr>
            <p:spPr bwMode="auto">
              <a:xfrm>
                <a:off x="48" y="3984"/>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26" name="Rectangle 26"/>
              <p:cNvSpPr>
                <a:spLocks noChangeArrowheads="1"/>
              </p:cNvSpPr>
              <p:nvPr/>
            </p:nvSpPr>
            <p:spPr bwMode="auto">
              <a:xfrm>
                <a:off x="48" y="4128"/>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27" name="Rectangle 27"/>
              <p:cNvSpPr>
                <a:spLocks noChangeArrowheads="1"/>
              </p:cNvSpPr>
              <p:nvPr/>
            </p:nvSpPr>
            <p:spPr bwMode="auto">
              <a:xfrm>
                <a:off x="48" y="102"/>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28" name="Rectangle 28"/>
              <p:cNvSpPr>
                <a:spLocks noChangeArrowheads="1"/>
              </p:cNvSpPr>
              <p:nvPr/>
            </p:nvSpPr>
            <p:spPr bwMode="auto">
              <a:xfrm>
                <a:off x="48" y="246"/>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29" name="Rectangle 29"/>
              <p:cNvSpPr>
                <a:spLocks noChangeArrowheads="1"/>
              </p:cNvSpPr>
              <p:nvPr/>
            </p:nvSpPr>
            <p:spPr bwMode="auto">
              <a:xfrm>
                <a:off x="48" y="390"/>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30" name="Rectangle 30"/>
              <p:cNvSpPr>
                <a:spLocks noChangeArrowheads="1"/>
              </p:cNvSpPr>
              <p:nvPr/>
            </p:nvSpPr>
            <p:spPr bwMode="auto">
              <a:xfrm>
                <a:off x="48" y="534"/>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31" name="Rectangle 31"/>
              <p:cNvSpPr>
                <a:spLocks noChangeArrowheads="1"/>
              </p:cNvSpPr>
              <p:nvPr/>
            </p:nvSpPr>
            <p:spPr bwMode="auto">
              <a:xfrm>
                <a:off x="48" y="678"/>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32" name="Rectangle 32"/>
              <p:cNvSpPr>
                <a:spLocks noChangeArrowheads="1"/>
              </p:cNvSpPr>
              <p:nvPr/>
            </p:nvSpPr>
            <p:spPr bwMode="auto">
              <a:xfrm>
                <a:off x="48" y="822"/>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sp>
            <p:nvSpPr>
              <p:cNvPr id="153633" name="Rectangle 33"/>
              <p:cNvSpPr>
                <a:spLocks noChangeArrowheads="1"/>
              </p:cNvSpPr>
              <p:nvPr/>
            </p:nvSpPr>
            <p:spPr bwMode="auto">
              <a:xfrm>
                <a:off x="48" y="966"/>
                <a:ext cx="96" cy="96"/>
              </a:xfrm>
              <a:prstGeom prst="rect">
                <a:avLst/>
              </a:prstGeom>
              <a:solidFill>
                <a:schemeClr val="bg1"/>
              </a:solidFill>
              <a:ln w="12700">
                <a:noFill/>
                <a:miter lim="800000"/>
                <a:headEnd/>
                <a:tailEnd/>
              </a:ln>
              <a:effectLst/>
            </p:spPr>
            <p:txBody>
              <a:bodyPr wrap="none" anchor="ctr"/>
              <a:lstStyle/>
              <a:p>
                <a:pPr>
                  <a:defRPr/>
                </a:pPr>
                <a:endParaRPr lang="en-US" dirty="0">
                  <a:effectLst>
                    <a:outerShdw blurRad="38100" dist="38100" dir="2700000" algn="tl">
                      <a:srgbClr val="000000">
                        <a:alpha val="43137"/>
                      </a:srgbClr>
                    </a:outerShdw>
                  </a:effectLst>
                </a:endParaRPr>
              </a:p>
            </p:txBody>
          </p:sp>
        </p:grpSp>
      </p:grpSp>
      <p:sp>
        <p:nvSpPr>
          <p:cNvPr id="153634" name="Rectangle 34"/>
          <p:cNvSpPr>
            <a:spLocks noGrp="1" noChangeArrowheads="1"/>
          </p:cNvSpPr>
          <p:nvPr>
            <p:ph type="title"/>
          </p:nvPr>
        </p:nvSpPr>
        <p:spPr>
          <a:xfrm>
            <a:off x="1108075" y="228600"/>
            <a:ext cx="7426325" cy="1676400"/>
          </a:xfrm>
          <a:effectLst>
            <a:outerShdw dist="53882" dir="2700000" algn="ctr" rotWithShape="0">
              <a:schemeClr val="bg2"/>
            </a:outerShdw>
          </a:effectLst>
        </p:spPr>
        <p:txBody>
          <a:bodyPr/>
          <a:lstStyle/>
          <a:p>
            <a:pPr>
              <a:defRPr/>
            </a:pPr>
            <a:r>
              <a:rPr lang="en-US" sz="3200" b="1" dirty="0" smtClean="0">
                <a:solidFill>
                  <a:srgbClr val="FFC000"/>
                </a:solidFill>
                <a:latin typeface="Tahoma" pitchFamily="34" charset="0"/>
              </a:rPr>
              <a:t>United States Sales Corporation</a:t>
            </a:r>
            <a:br>
              <a:rPr lang="en-US" sz="3200" b="1" dirty="0" smtClean="0">
                <a:solidFill>
                  <a:srgbClr val="FFC000"/>
                </a:solidFill>
                <a:latin typeface="Tahoma" pitchFamily="34" charset="0"/>
              </a:rPr>
            </a:br>
            <a:r>
              <a:rPr lang="en-US" sz="3200" b="1" dirty="0" smtClean="0">
                <a:solidFill>
                  <a:srgbClr val="FFC000"/>
                </a:solidFill>
                <a:latin typeface="Tahoma" pitchFamily="34" charset="0"/>
              </a:rPr>
              <a:t>Participates During All </a:t>
            </a:r>
            <a:br>
              <a:rPr lang="en-US" sz="3200" b="1" dirty="0" smtClean="0">
                <a:solidFill>
                  <a:srgbClr val="FFC000"/>
                </a:solidFill>
                <a:latin typeface="Tahoma" pitchFamily="34" charset="0"/>
              </a:rPr>
            </a:br>
            <a:r>
              <a:rPr lang="en-US" sz="3200" b="1" dirty="0" smtClean="0">
                <a:solidFill>
                  <a:srgbClr val="FFC000"/>
                </a:solidFill>
                <a:latin typeface="Tahoma" pitchFamily="34" charset="0"/>
              </a:rPr>
              <a:t>VCS Show &amp; Sell Events</a:t>
            </a:r>
          </a:p>
        </p:txBody>
      </p:sp>
      <p:pic>
        <p:nvPicPr>
          <p:cNvPr id="56324" name="Picture 37" descr="Vets logo"/>
          <p:cNvPicPr>
            <a:picLocks noChangeAspect="1" noChangeArrowheads="1"/>
          </p:cNvPicPr>
          <p:nvPr/>
        </p:nvPicPr>
        <p:blipFill>
          <a:blip r:embed="rId3" cstate="print"/>
          <a:srcRect/>
          <a:stretch>
            <a:fillRect/>
          </a:stretch>
        </p:blipFill>
        <p:spPr bwMode="auto">
          <a:xfrm>
            <a:off x="762000" y="3352800"/>
            <a:ext cx="1625600" cy="1676400"/>
          </a:xfrm>
          <a:prstGeom prst="rect">
            <a:avLst/>
          </a:prstGeom>
          <a:noFill/>
          <a:ln w="9525">
            <a:noFill/>
            <a:miter lim="800000"/>
            <a:headEnd/>
            <a:tailEnd/>
          </a:ln>
        </p:spPr>
      </p:pic>
      <p:pic>
        <p:nvPicPr>
          <p:cNvPr id="56325" name="Picture 38"/>
          <p:cNvPicPr>
            <a:picLocks noChangeAspect="1" noChangeArrowheads="1"/>
          </p:cNvPicPr>
          <p:nvPr/>
        </p:nvPicPr>
        <p:blipFill>
          <a:blip r:embed="rId4" cstate="print"/>
          <a:srcRect/>
          <a:stretch>
            <a:fillRect/>
          </a:stretch>
        </p:blipFill>
        <p:spPr bwMode="auto">
          <a:xfrm>
            <a:off x="2667000" y="2133600"/>
            <a:ext cx="5791200" cy="4244975"/>
          </a:xfrm>
          <a:prstGeom prst="rect">
            <a:avLst/>
          </a:prstGeom>
          <a:noFill/>
          <a:ln w="9525">
            <a:noFill/>
            <a:miter lim="800000"/>
            <a:headEnd/>
            <a:tailEnd/>
          </a:ln>
        </p:spPr>
      </p:pic>
    </p:spTree>
  </p:cSld>
  <p:clrMapOvr>
    <a:masterClrMapping/>
  </p:clrMapOvr>
  <p:transition spd="med" advTm="5000">
    <p:pull dir="r"/>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9394" name="Picture 12" descr="20059119_KS77759"/>
          <p:cNvPicPr>
            <a:picLocks noChangeAspect="1" noChangeArrowheads="1"/>
          </p:cNvPicPr>
          <p:nvPr/>
        </p:nvPicPr>
        <p:blipFill>
          <a:blip r:embed="rId3" cstate="print"/>
          <a:srcRect l="7031" r="2034"/>
          <a:stretch>
            <a:fillRect/>
          </a:stretch>
        </p:blipFill>
        <p:spPr bwMode="auto">
          <a:xfrm>
            <a:off x="0" y="0"/>
            <a:ext cx="8869363" cy="6858000"/>
          </a:xfrm>
          <a:prstGeom prst="rect">
            <a:avLst/>
          </a:prstGeom>
          <a:noFill/>
          <a:ln w="9525">
            <a:noFill/>
            <a:miter lim="800000"/>
            <a:headEnd/>
            <a:tailEnd/>
          </a:ln>
        </p:spPr>
      </p:pic>
      <p:sp>
        <p:nvSpPr>
          <p:cNvPr id="336907" name="Rectangle 11"/>
          <p:cNvSpPr>
            <a:spLocks noGrp="1" noChangeArrowheads="1"/>
          </p:cNvSpPr>
          <p:nvPr>
            <p:ph idx="1"/>
          </p:nvPr>
        </p:nvSpPr>
        <p:spPr>
          <a:xfrm>
            <a:off x="0" y="457200"/>
            <a:ext cx="8869363" cy="6172200"/>
          </a:xfrm>
        </p:spPr>
        <p:txBody>
          <a:bodyPr/>
          <a:lstStyle/>
          <a:p>
            <a:pPr algn="ctr">
              <a:lnSpc>
                <a:spcPct val="90000"/>
              </a:lnSpc>
              <a:buFontTx/>
              <a:buNone/>
              <a:defRPr/>
            </a:pPr>
            <a:r>
              <a:rPr lang="en-US" sz="3200" i="1" dirty="0" smtClean="0">
                <a:solidFill>
                  <a:srgbClr val="FFC000"/>
                </a:solidFill>
                <a:latin typeface="Tahoma" pitchFamily="34" charset="0"/>
              </a:rPr>
              <a:t>Contact Information</a:t>
            </a:r>
          </a:p>
          <a:p>
            <a:pPr algn="ctr">
              <a:lnSpc>
                <a:spcPct val="90000"/>
              </a:lnSpc>
              <a:buFontTx/>
              <a:buNone/>
              <a:defRPr/>
            </a:pPr>
            <a:endParaRPr lang="en-US" sz="3600" i="1" dirty="0" smtClean="0">
              <a:solidFill>
                <a:srgbClr val="FFC000"/>
              </a:solidFill>
              <a:latin typeface="Tahoma" pitchFamily="34" charset="0"/>
            </a:endParaRPr>
          </a:p>
          <a:p>
            <a:pPr algn="ctr">
              <a:lnSpc>
                <a:spcPct val="90000"/>
              </a:lnSpc>
              <a:buFontTx/>
              <a:buNone/>
              <a:defRPr/>
            </a:pPr>
            <a:r>
              <a:rPr lang="en-US" sz="3200" i="1" dirty="0" smtClean="0">
                <a:solidFill>
                  <a:srgbClr val="FFC000"/>
                </a:solidFill>
                <a:latin typeface="Tahoma" pitchFamily="34" charset="0"/>
              </a:rPr>
              <a:t>Virginia Beach Corporate Headquarters:</a:t>
            </a:r>
          </a:p>
          <a:p>
            <a:pPr algn="ctr">
              <a:lnSpc>
                <a:spcPct val="90000"/>
              </a:lnSpc>
              <a:buFontTx/>
              <a:buNone/>
              <a:defRPr/>
            </a:pPr>
            <a:r>
              <a:rPr lang="en-US" sz="2000" i="1" dirty="0" smtClean="0">
                <a:solidFill>
                  <a:srgbClr val="FFC000"/>
                </a:solidFill>
                <a:latin typeface="Tahoma" pitchFamily="34" charset="0"/>
              </a:rPr>
              <a:t>621 Lynnhaven Parkway, Suite 100</a:t>
            </a:r>
          </a:p>
          <a:p>
            <a:pPr algn="ctr">
              <a:lnSpc>
                <a:spcPct val="90000"/>
              </a:lnSpc>
              <a:buFontTx/>
              <a:buNone/>
              <a:defRPr/>
            </a:pPr>
            <a:r>
              <a:rPr lang="en-US" sz="2000" i="1" dirty="0" smtClean="0">
                <a:solidFill>
                  <a:srgbClr val="FFC000"/>
                </a:solidFill>
                <a:latin typeface="Tahoma" pitchFamily="34" charset="0"/>
              </a:rPr>
              <a:t>Virginia Beach, VA 23452</a:t>
            </a:r>
          </a:p>
          <a:p>
            <a:pPr algn="ctr">
              <a:lnSpc>
                <a:spcPct val="90000"/>
              </a:lnSpc>
              <a:buFontTx/>
              <a:buNone/>
              <a:defRPr/>
            </a:pPr>
            <a:r>
              <a:rPr lang="en-US" sz="2000" i="1" dirty="0" smtClean="0">
                <a:solidFill>
                  <a:srgbClr val="FFC000"/>
                </a:solidFill>
                <a:latin typeface="Tahoma" pitchFamily="34" charset="0"/>
              </a:rPr>
              <a:t>(757) 340-4000 – FAX (757) 463-3021</a:t>
            </a:r>
          </a:p>
          <a:p>
            <a:pPr algn="ctr">
              <a:lnSpc>
                <a:spcPct val="90000"/>
              </a:lnSpc>
              <a:buFontTx/>
              <a:buNone/>
              <a:defRPr/>
            </a:pPr>
            <a:endParaRPr lang="en-US" sz="2400" i="1" dirty="0" smtClean="0">
              <a:solidFill>
                <a:srgbClr val="FFC000"/>
              </a:solidFill>
              <a:latin typeface="Tahoma" pitchFamily="34" charset="0"/>
            </a:endParaRPr>
          </a:p>
          <a:p>
            <a:pPr algn="ctr">
              <a:lnSpc>
                <a:spcPct val="90000"/>
              </a:lnSpc>
              <a:buFontTx/>
              <a:buNone/>
              <a:defRPr/>
            </a:pPr>
            <a:r>
              <a:rPr lang="en-US" sz="3200" i="1" dirty="0" smtClean="0">
                <a:solidFill>
                  <a:srgbClr val="FFC000"/>
                </a:solidFill>
                <a:latin typeface="Tahoma" pitchFamily="34" charset="0"/>
              </a:rPr>
              <a:t>Dallas Corporate Headquarters:</a:t>
            </a:r>
          </a:p>
          <a:p>
            <a:pPr algn="ctr">
              <a:lnSpc>
                <a:spcPct val="90000"/>
              </a:lnSpc>
              <a:buFontTx/>
              <a:buNone/>
              <a:defRPr/>
            </a:pPr>
            <a:r>
              <a:rPr lang="en-US" sz="2000" i="1" dirty="0" smtClean="0">
                <a:solidFill>
                  <a:srgbClr val="FFC000"/>
                </a:solidFill>
                <a:latin typeface="Tahoma" pitchFamily="34" charset="0"/>
              </a:rPr>
              <a:t>3050 Regent Boulevard, Suite 150</a:t>
            </a:r>
          </a:p>
          <a:p>
            <a:pPr algn="ctr">
              <a:lnSpc>
                <a:spcPct val="90000"/>
              </a:lnSpc>
              <a:buFontTx/>
              <a:buNone/>
              <a:defRPr/>
            </a:pPr>
            <a:r>
              <a:rPr lang="en-US" sz="2000" i="1" dirty="0" smtClean="0">
                <a:solidFill>
                  <a:srgbClr val="FFC000"/>
                </a:solidFill>
                <a:latin typeface="Tahoma" pitchFamily="34" charset="0"/>
              </a:rPr>
              <a:t>Irving, TX 75063</a:t>
            </a:r>
          </a:p>
          <a:p>
            <a:pPr algn="ctr">
              <a:lnSpc>
                <a:spcPct val="90000"/>
              </a:lnSpc>
              <a:buFontTx/>
              <a:buNone/>
              <a:defRPr/>
            </a:pPr>
            <a:r>
              <a:rPr lang="en-US" sz="2000" i="1" dirty="0" smtClean="0">
                <a:solidFill>
                  <a:srgbClr val="FFC000"/>
                </a:solidFill>
                <a:latin typeface="Tahoma" pitchFamily="34" charset="0"/>
              </a:rPr>
              <a:t>(972) 247-0900 – FAX (972) 247-9961</a:t>
            </a:r>
          </a:p>
          <a:p>
            <a:pPr algn="ctr">
              <a:lnSpc>
                <a:spcPct val="90000"/>
              </a:lnSpc>
              <a:buFontTx/>
              <a:buNone/>
              <a:defRPr/>
            </a:pPr>
            <a:endParaRPr lang="en-US" sz="2000" i="1" dirty="0" smtClean="0">
              <a:solidFill>
                <a:srgbClr val="FFC000"/>
              </a:solidFill>
              <a:latin typeface="Tahoma" pitchFamily="34" charset="0"/>
            </a:endParaRPr>
          </a:p>
          <a:p>
            <a:pPr algn="ctr">
              <a:lnSpc>
                <a:spcPct val="90000"/>
              </a:lnSpc>
              <a:buFontTx/>
              <a:buNone/>
              <a:defRPr/>
            </a:pPr>
            <a:endParaRPr lang="en-US" i="1" dirty="0" smtClean="0">
              <a:solidFill>
                <a:srgbClr val="FFC000"/>
              </a:solidFill>
              <a:latin typeface="Tahoma" pitchFamily="34" charset="0"/>
            </a:endParaRPr>
          </a:p>
          <a:p>
            <a:pPr algn="ctr">
              <a:lnSpc>
                <a:spcPct val="90000"/>
              </a:lnSpc>
              <a:buFontTx/>
              <a:buNone/>
              <a:defRPr/>
            </a:pPr>
            <a:r>
              <a:rPr lang="en-US" i="1" dirty="0" smtClean="0">
                <a:solidFill>
                  <a:srgbClr val="FFC000"/>
                </a:solidFill>
                <a:latin typeface="Tahoma" pitchFamily="34" charset="0"/>
              </a:rPr>
              <a:t>Visit Us at www.ussalescorp.com</a:t>
            </a:r>
          </a:p>
        </p:txBody>
      </p:sp>
    </p:spTree>
  </p:cSld>
  <p:clrMapOvr>
    <a:masterClrMapping/>
  </p:clrMapOvr>
  <p:transition spd="slow" advTm="30000">
    <p:zoom/>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9511" name="Rectangle 7"/>
          <p:cNvSpPr>
            <a:spLocks noGrp="1" noChangeArrowheads="1"/>
          </p:cNvSpPr>
          <p:nvPr>
            <p:ph type="title"/>
          </p:nvPr>
        </p:nvSpPr>
        <p:spPr>
          <a:xfrm>
            <a:off x="0" y="3810000"/>
            <a:ext cx="8869363" cy="2667000"/>
          </a:xfrm>
          <a:effectLst>
            <a:outerShdw dist="53882" dir="2700000" algn="ctr" rotWithShape="0">
              <a:schemeClr val="bg2"/>
            </a:outerShdw>
          </a:effectLst>
        </p:spPr>
        <p:txBody>
          <a:bodyPr/>
          <a:lstStyle/>
          <a:p>
            <a:pPr>
              <a:defRPr/>
            </a:pPr>
            <a:r>
              <a:rPr lang="en-US" sz="3200" dirty="0" smtClean="0">
                <a:solidFill>
                  <a:srgbClr val="FFC000"/>
                </a:solidFill>
                <a:latin typeface="Tahoma" pitchFamily="34" charset="0"/>
              </a:rPr>
              <a:t>United States Sales</a:t>
            </a:r>
            <a:r>
              <a:rPr lang="en-US" sz="4800" dirty="0" smtClean="0">
                <a:solidFill>
                  <a:srgbClr val="FFC000"/>
                </a:solidFill>
                <a:latin typeface="Tahoma" pitchFamily="34" charset="0"/>
              </a:rPr>
              <a:t> </a:t>
            </a:r>
            <a:br>
              <a:rPr lang="en-US" sz="4800" dirty="0" smtClean="0">
                <a:solidFill>
                  <a:srgbClr val="FFC000"/>
                </a:solidFill>
                <a:latin typeface="Tahoma" pitchFamily="34" charset="0"/>
              </a:rPr>
            </a:br>
            <a:r>
              <a:rPr lang="en-US" sz="3200" dirty="0" smtClean="0">
                <a:solidFill>
                  <a:srgbClr val="FFC000"/>
                </a:solidFill>
                <a:latin typeface="Tahoma" pitchFamily="34" charset="0"/>
              </a:rPr>
              <a:t>Corporation’s </a:t>
            </a:r>
            <a:br>
              <a:rPr lang="en-US" sz="3200" dirty="0" smtClean="0">
                <a:solidFill>
                  <a:srgbClr val="FFC000"/>
                </a:solidFill>
                <a:latin typeface="Tahoma" pitchFamily="34" charset="0"/>
              </a:rPr>
            </a:br>
            <a:r>
              <a:rPr lang="en-US" sz="3200" dirty="0" smtClean="0">
                <a:solidFill>
                  <a:srgbClr val="FFC000"/>
                </a:solidFill>
                <a:latin typeface="Tahoma" pitchFamily="34" charset="0"/>
              </a:rPr>
              <a:t>Proven Sales Successes</a:t>
            </a:r>
            <a:br>
              <a:rPr lang="en-US" sz="3200" dirty="0" smtClean="0">
                <a:solidFill>
                  <a:srgbClr val="FFC000"/>
                </a:solidFill>
                <a:latin typeface="Tahoma" pitchFamily="34" charset="0"/>
              </a:rPr>
            </a:br>
            <a:r>
              <a:rPr lang="en-US" sz="3200" dirty="0" smtClean="0">
                <a:latin typeface="Tahoma" pitchFamily="34" charset="0"/>
              </a:rPr>
              <a:t/>
            </a:r>
            <a:br>
              <a:rPr lang="en-US" sz="3200" dirty="0" smtClean="0">
                <a:latin typeface="Tahoma" pitchFamily="34" charset="0"/>
              </a:rPr>
            </a:br>
            <a:endParaRPr lang="en-US" sz="2000" dirty="0" smtClean="0">
              <a:latin typeface="Tahoma" pitchFamily="34" charset="0"/>
            </a:endParaRPr>
          </a:p>
        </p:txBody>
      </p:sp>
      <p:pic>
        <p:nvPicPr>
          <p:cNvPr id="149514" name="Picture 10" descr="Louis Snyder with Plaques"/>
          <p:cNvPicPr>
            <a:picLocks noChangeAspect="1" noChangeArrowheads="1"/>
          </p:cNvPicPr>
          <p:nvPr/>
        </p:nvPicPr>
        <p:blipFill>
          <a:blip r:embed="rId3" cstate="print"/>
          <a:srcRect r="5156" b="46249"/>
          <a:stretch>
            <a:fillRect/>
          </a:stretch>
        </p:blipFill>
        <p:spPr bwMode="auto">
          <a:xfrm>
            <a:off x="1092200" y="623888"/>
            <a:ext cx="6781800" cy="2973387"/>
          </a:xfrm>
          <a:prstGeom prst="rect">
            <a:avLst/>
          </a:prstGeom>
          <a:noFill/>
          <a:ln w="9525">
            <a:solidFill>
              <a:srgbClr val="003366"/>
            </a:solidFill>
            <a:miter lim="800000"/>
            <a:headEnd/>
            <a:tailEnd/>
          </a:ln>
          <a:effectLst>
            <a:outerShdw dist="107763" dir="2700000" algn="ctr" rotWithShape="0">
              <a:schemeClr val="bg2"/>
            </a:outerShdw>
          </a:effectLst>
        </p:spPr>
      </p:pic>
    </p:spTree>
  </p:cSld>
  <p:clrMapOvr>
    <a:masterClrMapping/>
  </p:clrMapOvr>
  <p:transition spd="slow" advTm="10000">
    <p:cover dir="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93" name="Rectangle 53"/>
          <p:cNvSpPr>
            <a:spLocks noGrp="1" noChangeArrowheads="1"/>
          </p:cNvSpPr>
          <p:nvPr>
            <p:ph type="title"/>
          </p:nvPr>
        </p:nvSpPr>
        <p:spPr>
          <a:xfrm>
            <a:off x="472281" y="228600"/>
            <a:ext cx="7848600" cy="2895600"/>
          </a:xfrm>
          <a:noFill/>
          <a:ln/>
          <a:effectLst>
            <a:outerShdw dist="53882" dir="2700000" algn="ctr" rotWithShape="0">
              <a:schemeClr val="bg2"/>
            </a:outerShdw>
          </a:effectLst>
        </p:spPr>
        <p:txBody>
          <a:bodyPr/>
          <a:lstStyle/>
          <a:p>
            <a:r>
              <a:rPr lang="en-US" sz="4000" dirty="0">
                <a:solidFill>
                  <a:srgbClr val="FFC000"/>
                </a:solidFill>
                <a:latin typeface="Tahoma" pitchFamily="34" charset="0"/>
              </a:rPr>
              <a:t>United States Sales Corporation </a:t>
            </a:r>
            <a:br>
              <a:rPr lang="en-US" sz="4000" dirty="0">
                <a:solidFill>
                  <a:srgbClr val="FFC000"/>
                </a:solidFill>
                <a:latin typeface="Tahoma" pitchFamily="34" charset="0"/>
              </a:rPr>
            </a:br>
            <a:r>
              <a:rPr lang="en-US" sz="4000" dirty="0">
                <a:solidFill>
                  <a:srgbClr val="FFC000"/>
                </a:solidFill>
                <a:latin typeface="Tahoma" pitchFamily="34" charset="0"/>
              </a:rPr>
              <a:t>Will Optimize Your Sales Potential in the </a:t>
            </a:r>
            <a:br>
              <a:rPr lang="en-US" sz="4000" dirty="0">
                <a:solidFill>
                  <a:srgbClr val="FFC000"/>
                </a:solidFill>
                <a:latin typeface="Tahoma" pitchFamily="34" charset="0"/>
              </a:rPr>
            </a:br>
            <a:r>
              <a:rPr lang="en-US" sz="4000" dirty="0">
                <a:solidFill>
                  <a:srgbClr val="FFC000"/>
                </a:solidFill>
                <a:latin typeface="Tahoma" pitchFamily="34" charset="0"/>
              </a:rPr>
              <a:t>Military Exchange Market</a:t>
            </a:r>
          </a:p>
        </p:txBody>
      </p:sp>
      <p:sp>
        <p:nvSpPr>
          <p:cNvPr id="10326" name="Rectangle 86"/>
          <p:cNvSpPr>
            <a:spLocks noChangeArrowheads="1"/>
          </p:cNvSpPr>
          <p:nvPr/>
        </p:nvSpPr>
        <p:spPr bwMode="auto">
          <a:xfrm>
            <a:off x="624681" y="3352800"/>
            <a:ext cx="7688263" cy="2884488"/>
          </a:xfrm>
          <a:prstGeom prst="rect">
            <a:avLst/>
          </a:prstGeom>
          <a:solidFill>
            <a:schemeClr val="tx1"/>
          </a:solidFill>
          <a:ln w="9525">
            <a:noFill/>
            <a:miter lim="800000"/>
            <a:headEnd/>
            <a:tailEnd/>
          </a:ln>
          <a:effectLst>
            <a:outerShdw dist="107763" dir="2700000" algn="ctr" rotWithShape="0">
              <a:schemeClr val="bg2"/>
            </a:outerShdw>
          </a:effectLst>
        </p:spPr>
        <p:txBody>
          <a:bodyPr wrap="none" lIns="90488" tIns="44450" rIns="90488" bIns="44450" anchor="ctr"/>
          <a:lstStyle/>
          <a:p>
            <a:endParaRPr lang="en-US" dirty="0"/>
          </a:p>
        </p:txBody>
      </p:sp>
      <p:pic>
        <p:nvPicPr>
          <p:cNvPr id="10321" name="Picture 81" descr="aafes logo"/>
          <p:cNvPicPr preferRelativeResize="0">
            <a:picLocks noChangeAspect="1" noChangeArrowheads="1"/>
          </p:cNvPicPr>
          <p:nvPr/>
        </p:nvPicPr>
        <p:blipFill>
          <a:blip r:embed="rId3" cstate="print"/>
          <a:srcRect/>
          <a:stretch>
            <a:fillRect/>
          </a:stretch>
        </p:blipFill>
        <p:spPr bwMode="auto">
          <a:xfrm>
            <a:off x="1396206" y="3663950"/>
            <a:ext cx="3575050" cy="844550"/>
          </a:xfrm>
          <a:prstGeom prst="rect">
            <a:avLst/>
          </a:prstGeom>
          <a:noFill/>
          <a:ln w="9525">
            <a:noFill/>
            <a:miter lim="800000"/>
            <a:headEnd/>
            <a:tailEnd/>
          </a:ln>
        </p:spPr>
      </p:pic>
      <p:pic>
        <p:nvPicPr>
          <p:cNvPr id="10325" name="Picture 85" descr="Vets logo"/>
          <p:cNvPicPr preferRelativeResize="0">
            <a:picLocks noChangeAspect="1" noChangeArrowheads="1"/>
          </p:cNvPicPr>
          <p:nvPr/>
        </p:nvPicPr>
        <p:blipFill>
          <a:blip r:embed="rId4" cstate="print"/>
          <a:srcRect/>
          <a:stretch>
            <a:fillRect/>
          </a:stretch>
        </p:blipFill>
        <p:spPr bwMode="auto">
          <a:xfrm>
            <a:off x="3505994" y="4651375"/>
            <a:ext cx="1330325" cy="1371600"/>
          </a:xfrm>
          <a:prstGeom prst="rect">
            <a:avLst/>
          </a:prstGeom>
          <a:noFill/>
          <a:ln w="9525">
            <a:noFill/>
            <a:miter lim="800000"/>
            <a:headEnd/>
            <a:tailEnd/>
          </a:ln>
        </p:spPr>
      </p:pic>
      <p:pic>
        <p:nvPicPr>
          <p:cNvPr id="10328" name="Picture 88" descr="MCX New logo 2003"/>
          <p:cNvPicPr preferRelativeResize="0">
            <a:picLocks noChangeAspect="1" noChangeArrowheads="1"/>
          </p:cNvPicPr>
          <p:nvPr/>
        </p:nvPicPr>
        <p:blipFill>
          <a:blip r:embed="rId5" cstate="print"/>
          <a:srcRect/>
          <a:stretch>
            <a:fillRect/>
          </a:stretch>
        </p:blipFill>
        <p:spPr bwMode="auto">
          <a:xfrm>
            <a:off x="992981" y="4878388"/>
            <a:ext cx="2286000" cy="944562"/>
          </a:xfrm>
          <a:prstGeom prst="rect">
            <a:avLst/>
          </a:prstGeom>
          <a:noFill/>
          <a:ln w="9525">
            <a:noFill/>
            <a:miter lim="800000"/>
            <a:headEnd/>
            <a:tailEnd/>
          </a:ln>
        </p:spPr>
      </p:pic>
      <p:pic>
        <p:nvPicPr>
          <p:cNvPr id="14" name="Picture 13" descr="NEXlogo300DPI.jpg"/>
          <p:cNvPicPr>
            <a:picLocks noChangeAspect="1"/>
          </p:cNvPicPr>
          <p:nvPr/>
        </p:nvPicPr>
        <p:blipFill>
          <a:blip r:embed="rId6" cstate="print"/>
          <a:stretch>
            <a:fillRect/>
          </a:stretch>
        </p:blipFill>
        <p:spPr>
          <a:xfrm>
            <a:off x="5592761" y="3505200"/>
            <a:ext cx="2020711" cy="1458468"/>
          </a:xfrm>
          <a:prstGeom prst="rect">
            <a:avLst/>
          </a:prstGeom>
        </p:spPr>
      </p:pic>
      <p:pic>
        <p:nvPicPr>
          <p:cNvPr id="15" name="Picture 14" descr="CGX LOGO REDESIGNED 8-07.jpg"/>
          <p:cNvPicPr>
            <a:picLocks noChangeAspect="1"/>
          </p:cNvPicPr>
          <p:nvPr/>
        </p:nvPicPr>
        <p:blipFill>
          <a:blip r:embed="rId7" cstate="print"/>
          <a:stretch>
            <a:fillRect/>
          </a:stretch>
        </p:blipFill>
        <p:spPr>
          <a:xfrm>
            <a:off x="5174910" y="5024845"/>
            <a:ext cx="2614645" cy="887839"/>
          </a:xfrm>
          <a:prstGeom prst="rect">
            <a:avLst/>
          </a:prstGeom>
        </p:spPr>
      </p:pic>
    </p:spTree>
  </p:cSld>
  <p:clrMapOvr>
    <a:masterClrMapping/>
  </p:clrMapOvr>
  <p:transition spd="slow" advTm="9000">
    <p:wipe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53"/>
          <p:cNvSpPr>
            <a:spLocks noGrp="1" noChangeArrowheads="1"/>
          </p:cNvSpPr>
          <p:nvPr>
            <p:ph type="title"/>
          </p:nvPr>
        </p:nvSpPr>
        <p:spPr>
          <a:xfrm>
            <a:off x="319881" y="304800"/>
            <a:ext cx="3962400" cy="2209800"/>
          </a:xfrm>
          <a:noFill/>
          <a:ln/>
          <a:effectLst>
            <a:outerShdw dist="53882" dir="2700000" algn="ctr" rotWithShape="0">
              <a:schemeClr val="bg2"/>
            </a:outerShdw>
          </a:effectLst>
        </p:spPr>
        <p:txBody>
          <a:bodyPr/>
          <a:lstStyle/>
          <a:p>
            <a:r>
              <a:rPr lang="en-US" sz="2800" b="1" dirty="0" smtClean="0">
                <a:solidFill>
                  <a:srgbClr val="FFC000"/>
                </a:solidFill>
                <a:latin typeface="Tahoma" pitchFamily="34" charset="0"/>
              </a:rPr>
              <a:t>Retail Spending</a:t>
            </a:r>
            <a:br>
              <a:rPr lang="en-US" sz="2800" b="1" dirty="0" smtClean="0">
                <a:solidFill>
                  <a:srgbClr val="FFC000"/>
                </a:solidFill>
                <a:latin typeface="Tahoma" pitchFamily="34" charset="0"/>
              </a:rPr>
            </a:br>
            <a:r>
              <a:rPr lang="en-US" sz="2800" b="1" dirty="0" smtClean="0">
                <a:solidFill>
                  <a:srgbClr val="FFC000"/>
                </a:solidFill>
                <a:latin typeface="Tahoma" pitchFamily="34" charset="0"/>
              </a:rPr>
              <a:t>U. S. Retail </a:t>
            </a:r>
            <a:br>
              <a:rPr lang="en-US" sz="2800" b="1" dirty="0" smtClean="0">
                <a:solidFill>
                  <a:srgbClr val="FFC000"/>
                </a:solidFill>
                <a:latin typeface="Tahoma" pitchFamily="34" charset="0"/>
              </a:rPr>
            </a:br>
            <a:r>
              <a:rPr lang="en-US" sz="2800" b="1" dirty="0" smtClean="0">
                <a:solidFill>
                  <a:srgbClr val="FFC000"/>
                </a:solidFill>
                <a:latin typeface="Tahoma" pitchFamily="34" charset="0"/>
              </a:rPr>
              <a:t>Economy</a:t>
            </a:r>
            <a:br>
              <a:rPr lang="en-US" sz="2800" b="1" dirty="0" smtClean="0">
                <a:solidFill>
                  <a:srgbClr val="FFC000"/>
                </a:solidFill>
                <a:latin typeface="Tahoma" pitchFamily="34" charset="0"/>
              </a:rPr>
            </a:br>
            <a:r>
              <a:rPr lang="en-US" sz="2800" b="1" dirty="0" smtClean="0">
                <a:solidFill>
                  <a:srgbClr val="FFC000"/>
                </a:solidFill>
                <a:latin typeface="Tahoma" pitchFamily="34" charset="0"/>
              </a:rPr>
              <a:t>(2008)</a:t>
            </a:r>
            <a:endParaRPr lang="en-US" sz="2800" b="1" dirty="0">
              <a:solidFill>
                <a:srgbClr val="FFC000"/>
              </a:solidFill>
              <a:latin typeface="Tahoma" pitchFamily="34" charset="0"/>
            </a:endParaRPr>
          </a:p>
        </p:txBody>
      </p:sp>
      <p:sp>
        <p:nvSpPr>
          <p:cNvPr id="5" name="Rectangle 53"/>
          <p:cNvSpPr txBox="1">
            <a:spLocks noChangeArrowheads="1"/>
          </p:cNvSpPr>
          <p:nvPr/>
        </p:nvSpPr>
        <p:spPr bwMode="auto">
          <a:xfrm>
            <a:off x="4510881" y="228600"/>
            <a:ext cx="3962400" cy="2362200"/>
          </a:xfrm>
          <a:prstGeom prst="rect">
            <a:avLst/>
          </a:prstGeom>
          <a:noFill/>
          <a:ln w="9525">
            <a:noFill/>
            <a:miter lim="800000"/>
            <a:headEnd/>
            <a:tailEnd/>
          </a:ln>
          <a:effectLst>
            <a:outerShdw dist="53882" dir="2700000" algn="ctr" rotWithShape="0">
              <a:schemeClr val="bg2"/>
            </a:outerShdw>
          </a:effectLst>
        </p:spPr>
        <p:txBody>
          <a:bodyPr vert="horz" wrap="square" lIns="91440" tIns="45720" rIns="91440" bIns="45720" numCol="1" anchor="ctr" anchorCtr="1"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i="0" u="none" strike="noStrike" kern="0" cap="none" spc="0" normalizeH="0" baseline="0" noProof="0" dirty="0" smtClean="0">
                <a:ln>
                  <a:noFill/>
                </a:ln>
                <a:solidFill>
                  <a:srgbClr val="FFC000"/>
                </a:solidFill>
                <a:effectLst>
                  <a:outerShdw blurRad="38100" dist="38100" dir="2700000" algn="tl">
                    <a:srgbClr val="000000"/>
                  </a:outerShdw>
                </a:effectLst>
                <a:uLnTx/>
                <a:uFillTx/>
                <a:latin typeface="Tahoma" pitchFamily="34" charset="0"/>
                <a:ea typeface="+mj-ea"/>
                <a:cs typeface="+mj-cs"/>
              </a:rPr>
              <a:t>USSC – Sales</a:t>
            </a:r>
            <a:r>
              <a:rPr kumimoji="0" lang="en-US" sz="2800" i="0" u="none" strike="noStrike" kern="0" cap="none" spc="0" normalizeH="0" noProof="0" dirty="0" smtClean="0">
                <a:ln>
                  <a:noFill/>
                </a:ln>
                <a:solidFill>
                  <a:srgbClr val="FFC000"/>
                </a:solidFill>
                <a:effectLst>
                  <a:outerShdw blurRad="38100" dist="38100" dir="2700000" algn="tl">
                    <a:srgbClr val="000000"/>
                  </a:outerShdw>
                </a:effectLst>
                <a:uLnTx/>
                <a:uFillTx/>
                <a:latin typeface="Tahoma" pitchFamily="34" charset="0"/>
                <a:ea typeface="+mj-ea"/>
                <a:cs typeface="+mj-cs"/>
              </a:rPr>
              <a:t> History</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2800" kern="0" baseline="0" dirty="0" smtClean="0">
                <a:solidFill>
                  <a:srgbClr val="FFC000"/>
                </a:solidFill>
                <a:effectLst>
                  <a:outerShdw blurRad="38100" dist="38100" dir="2700000" algn="tl">
                    <a:srgbClr val="000000"/>
                  </a:outerShdw>
                </a:effectLst>
                <a:ea typeface="+mj-ea"/>
                <a:cs typeface="+mj-cs"/>
              </a:rPr>
              <a:t>2008</a:t>
            </a:r>
            <a:r>
              <a:rPr lang="en-US" sz="2800" kern="0" dirty="0" smtClean="0">
                <a:solidFill>
                  <a:srgbClr val="FFC000"/>
                </a:solidFill>
                <a:effectLst>
                  <a:outerShdw blurRad="38100" dist="38100" dir="2700000" algn="tl">
                    <a:srgbClr val="000000"/>
                  </a:outerShdw>
                </a:effectLst>
                <a:ea typeface="+mj-ea"/>
                <a:cs typeface="+mj-cs"/>
              </a:rPr>
              <a:t> – Record Year for Sales Growth!</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i="0" u="none" strike="noStrike" kern="0" cap="none" spc="0" normalizeH="0" baseline="0" noProof="0" dirty="0" smtClean="0">
                <a:ln>
                  <a:noFill/>
                </a:ln>
                <a:solidFill>
                  <a:srgbClr val="FFC000"/>
                </a:solidFill>
                <a:effectLst>
                  <a:outerShdw blurRad="38100" dist="38100" dir="2700000" algn="tl">
                    <a:srgbClr val="000000"/>
                  </a:outerShdw>
                </a:effectLst>
                <a:uLnTx/>
                <a:uFillTx/>
                <a:latin typeface="Tahoma" pitchFamily="34" charset="0"/>
                <a:ea typeface="+mj-ea"/>
                <a:cs typeface="+mj-cs"/>
              </a:rPr>
              <a:t>(+16%)</a:t>
            </a:r>
            <a:endParaRPr kumimoji="0" lang="en-US" sz="2800" i="0" u="none" strike="noStrike" kern="0" cap="none" spc="0" normalizeH="0" baseline="0" noProof="0" dirty="0">
              <a:ln>
                <a:noFill/>
              </a:ln>
              <a:solidFill>
                <a:srgbClr val="FFC000"/>
              </a:solidFill>
              <a:effectLst>
                <a:outerShdw blurRad="38100" dist="38100" dir="2700000" algn="tl">
                  <a:srgbClr val="000000"/>
                </a:outerShdw>
              </a:effectLst>
              <a:uLnTx/>
              <a:uFillTx/>
              <a:latin typeface="Tahoma" pitchFamily="34" charset="0"/>
              <a:ea typeface="+mj-ea"/>
              <a:cs typeface="+mj-cs"/>
            </a:endParaRPr>
          </a:p>
        </p:txBody>
      </p:sp>
      <p:pic>
        <p:nvPicPr>
          <p:cNvPr id="242689" name="Picture 1" descr="C:\Documents and Settings\jgoard.USSALESCORP\My Documents\My Pictures\Microsoft Clip Organizer\j0359753.wmf"/>
          <p:cNvPicPr>
            <a:picLocks noChangeAspect="1" noChangeArrowheads="1"/>
          </p:cNvPicPr>
          <p:nvPr/>
        </p:nvPicPr>
        <p:blipFill>
          <a:blip r:embed="rId3" cstate="print"/>
          <a:srcRect/>
          <a:stretch>
            <a:fillRect/>
          </a:stretch>
        </p:blipFill>
        <p:spPr bwMode="auto">
          <a:xfrm>
            <a:off x="700881" y="2438400"/>
            <a:ext cx="3276600" cy="3270105"/>
          </a:xfrm>
          <a:prstGeom prst="rect">
            <a:avLst/>
          </a:prstGeom>
          <a:noFill/>
        </p:spPr>
      </p:pic>
      <p:pic>
        <p:nvPicPr>
          <p:cNvPr id="242690" name="Picture 2" descr="C:\Documents and Settings\jgoard.USSALESCORP\My Documents\My Pictures\Microsoft Clip Organizer\j0359745.wmf"/>
          <p:cNvPicPr>
            <a:picLocks noChangeAspect="1" noChangeArrowheads="1"/>
          </p:cNvPicPr>
          <p:nvPr/>
        </p:nvPicPr>
        <p:blipFill>
          <a:blip r:embed="rId4" cstate="print"/>
          <a:srcRect/>
          <a:stretch>
            <a:fillRect/>
          </a:stretch>
        </p:blipFill>
        <p:spPr bwMode="auto">
          <a:xfrm>
            <a:off x="4815681" y="2438400"/>
            <a:ext cx="3283108" cy="32766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Globe design template">
  <a:themeElements>
    <a:clrScheme name="Office Them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fontScheme name="Office Them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Office Theme 1">
        <a:dk1>
          <a:srgbClr val="622100"/>
        </a:dk1>
        <a:lt1>
          <a:srgbClr val="FFFFFF"/>
        </a:lt1>
        <a:dk2>
          <a:srgbClr val="800000"/>
        </a:dk2>
        <a:lt2>
          <a:srgbClr val="FFFFCC"/>
        </a:lt2>
        <a:accent1>
          <a:srgbClr val="E42B00"/>
        </a:accent1>
        <a:accent2>
          <a:srgbClr val="996600"/>
        </a:accent2>
        <a:accent3>
          <a:srgbClr val="C0AAAA"/>
        </a:accent3>
        <a:accent4>
          <a:srgbClr val="DADADA"/>
        </a:accent4>
        <a:accent5>
          <a:srgbClr val="EFACAA"/>
        </a:accent5>
        <a:accent6>
          <a:srgbClr val="8A5C00"/>
        </a:accent6>
        <a:hlink>
          <a:srgbClr val="FADF6C"/>
        </a:hlink>
        <a:folHlink>
          <a:srgbClr val="FF9900"/>
        </a:folHlink>
      </a:clrScheme>
      <a:clrMap bg1="dk2" tx1="lt1" bg2="dk1" tx2="lt2" accent1="accent1" accent2="accent2" accent3="accent3" accent4="accent4" accent5="accent5" accent6="accent6" hlink="hlink" folHlink="folHlink"/>
    </a:extraClrScheme>
    <a:extraClrScheme>
      <a:clrScheme name="Office Theme 2">
        <a:dk1>
          <a:srgbClr val="5F4545"/>
        </a:dk1>
        <a:lt1>
          <a:srgbClr val="FFFFFF"/>
        </a:lt1>
        <a:dk2>
          <a:srgbClr val="8F6969"/>
        </a:dk2>
        <a:lt2>
          <a:srgbClr val="FFFFCC"/>
        </a:lt2>
        <a:accent1>
          <a:srgbClr val="CC6600"/>
        </a:accent1>
        <a:accent2>
          <a:srgbClr val="924C0C"/>
        </a:accent2>
        <a:accent3>
          <a:srgbClr val="C6B9B9"/>
        </a:accent3>
        <a:accent4>
          <a:srgbClr val="DADADA"/>
        </a:accent4>
        <a:accent5>
          <a:srgbClr val="E2B8AA"/>
        </a:accent5>
        <a:accent6>
          <a:srgbClr val="84440A"/>
        </a:accent6>
        <a:hlink>
          <a:srgbClr val="CFD375"/>
        </a:hlink>
        <a:folHlink>
          <a:srgbClr val="98BB91"/>
        </a:folHlink>
      </a:clrScheme>
      <a:clrMap bg1="dk2" tx1="lt1" bg2="dk1" tx2="lt2" accent1="accent1" accent2="accent2" accent3="accent3" accent4="accent4" accent5="accent5" accent6="accent6" hlink="hlink" folHlink="folHlink"/>
    </a:extraClrScheme>
    <a:extraClrScheme>
      <a:clrScheme name="Office Theme 3">
        <a:dk1>
          <a:srgbClr val="003B76"/>
        </a:dk1>
        <a:lt1>
          <a:srgbClr val="FFFFFF"/>
        </a:lt1>
        <a:dk2>
          <a:srgbClr val="0066CC"/>
        </a:dk2>
        <a:lt2>
          <a:srgbClr val="CCECFF"/>
        </a:lt2>
        <a:accent1>
          <a:srgbClr val="33CCCC"/>
        </a:accent1>
        <a:accent2>
          <a:srgbClr val="66CCFF"/>
        </a:accent2>
        <a:accent3>
          <a:srgbClr val="AAB8E2"/>
        </a:accent3>
        <a:accent4>
          <a:srgbClr val="DADADA"/>
        </a:accent4>
        <a:accent5>
          <a:srgbClr val="ADE2E2"/>
        </a:accent5>
        <a:accent6>
          <a:srgbClr val="5CB9E7"/>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Office Theme 4">
        <a:dk1>
          <a:srgbClr val="005856"/>
        </a:dk1>
        <a:lt1>
          <a:srgbClr val="FFFFFF"/>
        </a:lt1>
        <a:dk2>
          <a:srgbClr val="008080"/>
        </a:dk2>
        <a:lt2>
          <a:srgbClr val="FFFFCC"/>
        </a:lt2>
        <a:accent1>
          <a:srgbClr val="0099CC"/>
        </a:accent1>
        <a:accent2>
          <a:srgbClr val="00CCFF"/>
        </a:accent2>
        <a:accent3>
          <a:srgbClr val="AAC0C0"/>
        </a:accent3>
        <a:accent4>
          <a:srgbClr val="DADADA"/>
        </a:accent4>
        <a:accent5>
          <a:srgbClr val="AACAE2"/>
        </a:accent5>
        <a:accent6>
          <a:srgbClr val="00B9E7"/>
        </a:accent6>
        <a:hlink>
          <a:srgbClr val="1ACE9F"/>
        </a:hlink>
        <a:folHlink>
          <a:srgbClr val="948CCE"/>
        </a:folHlink>
      </a:clrScheme>
      <a:clrMap bg1="dk2" tx1="lt1" bg2="dk1" tx2="lt2" accent1="accent1" accent2="accent2" accent3="accent3" accent4="accent4" accent5="accent5" accent6="accent6" hlink="hlink" folHlink="folHlink"/>
    </a:extraClrScheme>
    <a:extraClrScheme>
      <a:clrScheme name="Office Theme 5">
        <a:dk1>
          <a:srgbClr val="3C5436"/>
        </a:dk1>
        <a:lt1>
          <a:srgbClr val="FFFFFF"/>
        </a:lt1>
        <a:dk2>
          <a:srgbClr val="5F8656"/>
        </a:dk2>
        <a:lt2>
          <a:srgbClr val="D6D8C0"/>
        </a:lt2>
        <a:accent1>
          <a:srgbClr val="61733D"/>
        </a:accent1>
        <a:accent2>
          <a:srgbClr val="324A39"/>
        </a:accent2>
        <a:accent3>
          <a:srgbClr val="B6C3B4"/>
        </a:accent3>
        <a:accent4>
          <a:srgbClr val="DADADA"/>
        </a:accent4>
        <a:accent5>
          <a:srgbClr val="B7BCAF"/>
        </a:accent5>
        <a:accent6>
          <a:srgbClr val="2C4233"/>
        </a:accent6>
        <a:hlink>
          <a:srgbClr val="73D588"/>
        </a:hlink>
        <a:folHlink>
          <a:srgbClr val="6F99B9"/>
        </a:folHlink>
      </a:clrScheme>
      <a:clrMap bg1="dk2" tx1="lt1" bg2="dk1" tx2="lt2" accent1="accent1" accent2="accent2" accent3="accent3" accent4="accent4" accent5="accent5" accent6="accent6" hlink="hlink" folHlink="folHlink"/>
    </a:extraClrScheme>
    <a:extraClrScheme>
      <a:clrScheme name="Office Theme 6">
        <a:dk1>
          <a:srgbClr val="5B7B65"/>
        </a:dk1>
        <a:lt1>
          <a:srgbClr val="FFFFFF"/>
        </a:lt1>
        <a:dk2>
          <a:srgbClr val="9ABE9D"/>
        </a:dk2>
        <a:lt2>
          <a:srgbClr val="336600"/>
        </a:lt2>
        <a:accent1>
          <a:srgbClr val="00CC66"/>
        </a:accent1>
        <a:accent2>
          <a:srgbClr val="4E7050"/>
        </a:accent2>
        <a:accent3>
          <a:srgbClr val="CADBCC"/>
        </a:accent3>
        <a:accent4>
          <a:srgbClr val="DADADA"/>
        </a:accent4>
        <a:accent5>
          <a:srgbClr val="AAE2B8"/>
        </a:accent5>
        <a:accent6>
          <a:srgbClr val="466548"/>
        </a:accent6>
        <a:hlink>
          <a:srgbClr val="FFFFCC"/>
        </a:hlink>
        <a:folHlink>
          <a:srgbClr val="9CE8A3"/>
        </a:folHlink>
      </a:clrScheme>
      <a:clrMap bg1="dk2" tx1="lt1" bg2="dk1" tx2="lt2" accent1="accent1" accent2="accent2" accent3="accent3" accent4="accent4" accent5="accent5" accent6="accent6" hlink="hlink" folHlink="folHlink"/>
    </a:extraClrScheme>
    <a:extraClrScheme>
      <a:clrScheme name="Office Theme 7">
        <a:dk1>
          <a:srgbClr val="4C4E44"/>
        </a:dk1>
        <a:lt1>
          <a:srgbClr val="FFFFFF"/>
        </a:lt1>
        <a:dk2>
          <a:srgbClr val="686B5D"/>
        </a:dk2>
        <a:lt2>
          <a:srgbClr val="D6D5C6"/>
        </a:lt2>
        <a:accent1>
          <a:srgbClr val="898D79"/>
        </a:accent1>
        <a:accent2>
          <a:srgbClr val="4D4F45"/>
        </a:accent2>
        <a:accent3>
          <a:srgbClr val="B9BAB6"/>
        </a:accent3>
        <a:accent4>
          <a:srgbClr val="DADADA"/>
        </a:accent4>
        <a:accent5>
          <a:srgbClr val="C4C5BE"/>
        </a:accent5>
        <a:accent6>
          <a:srgbClr val="45473E"/>
        </a:accent6>
        <a:hlink>
          <a:srgbClr val="58BE67"/>
        </a:hlink>
        <a:folHlink>
          <a:srgbClr val="C0C640"/>
        </a:folHlink>
      </a:clrScheme>
      <a:clrMap bg1="dk2" tx1="lt1" bg2="dk1" tx2="lt2" accent1="accent1" accent2="accent2" accent3="accent3" accent4="accent4" accent5="accent5" accent6="accent6" hlink="hlink" folHlink="folHlink"/>
    </a:extraClrScheme>
    <a:extraClrScheme>
      <a:clrScheme name="Office Theme 8">
        <a:dk1>
          <a:srgbClr val="000000"/>
        </a:dk1>
        <a:lt1>
          <a:srgbClr val="FFFFDD"/>
        </a:lt1>
        <a:dk2>
          <a:srgbClr val="000000"/>
        </a:dk2>
        <a:lt2>
          <a:srgbClr val="98977A"/>
        </a:lt2>
        <a:accent1>
          <a:srgbClr val="BDCDA7"/>
        </a:accent1>
        <a:accent2>
          <a:srgbClr val="A0D060"/>
        </a:accent2>
        <a:accent3>
          <a:srgbClr val="FFFFEB"/>
        </a:accent3>
        <a:accent4>
          <a:srgbClr val="000000"/>
        </a:accent4>
        <a:accent5>
          <a:srgbClr val="DBE3D0"/>
        </a:accent5>
        <a:accent6>
          <a:srgbClr val="91BC56"/>
        </a:accent6>
        <a:hlink>
          <a:srgbClr val="FADD4E"/>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Presentation7</Template>
  <TotalTime>13317</TotalTime>
  <Pages>25</Pages>
  <Words>3528</Words>
  <Application>Microsoft Macintosh PowerPoint</Application>
  <PresentationFormat>Custom</PresentationFormat>
  <Paragraphs>715</Paragraphs>
  <Slides>66</Slides>
  <Notes>66</Notes>
  <HiddenSlides>0</HiddenSlides>
  <MMClips>0</MMClips>
  <ScaleCrop>false</ScaleCrop>
  <HeadingPairs>
    <vt:vector size="8" baseType="variant">
      <vt:variant>
        <vt:lpstr>Fonts Used</vt:lpstr>
      </vt:variant>
      <vt:variant>
        <vt:i4>4</vt:i4>
      </vt:variant>
      <vt:variant>
        <vt:lpstr>Design Template</vt:lpstr>
      </vt:variant>
      <vt:variant>
        <vt:i4>1</vt:i4>
      </vt:variant>
      <vt:variant>
        <vt:lpstr>Embedded OLE Servers</vt:lpstr>
      </vt:variant>
      <vt:variant>
        <vt:i4>3</vt:i4>
      </vt:variant>
      <vt:variant>
        <vt:lpstr>Slide Titles</vt:lpstr>
      </vt:variant>
      <vt:variant>
        <vt:i4>66</vt:i4>
      </vt:variant>
    </vt:vector>
  </HeadingPairs>
  <TitlesOfParts>
    <vt:vector size="74" baseType="lpstr">
      <vt:lpstr>Tahoma</vt:lpstr>
      <vt:lpstr>Verdana</vt:lpstr>
      <vt:lpstr>Arial Black</vt:lpstr>
      <vt:lpstr>Arial Narrow</vt:lpstr>
      <vt:lpstr>Globe design template</vt:lpstr>
      <vt:lpstr>Clip</vt:lpstr>
      <vt:lpstr>Chart</vt:lpstr>
      <vt:lpstr>Photo Editor Photo</vt:lpstr>
      <vt:lpstr>UNITED STATES SALES CORPORATION</vt:lpstr>
      <vt:lpstr>United States Sales  Corporation   Military Exchange Market Specialists</vt:lpstr>
      <vt:lpstr>Welcome   to   United States  Sales  Corporation</vt:lpstr>
      <vt:lpstr>United States Sales Corporation is a Leading Manufacturers’  Representative Agency  in the Military Exchange Market with a 116 Year  History of  Successful  “Resale”  Experience</vt:lpstr>
      <vt:lpstr>Slide 5</vt:lpstr>
      <vt:lpstr>Slide 6</vt:lpstr>
      <vt:lpstr>United States Sales  Corporation’s  Proven Sales Successes  </vt:lpstr>
      <vt:lpstr>United States Sales Corporation  Will Optimize Your Sales Potential in the  Military Exchange Market</vt:lpstr>
      <vt:lpstr>Retail Spending U. S. Retail  Economy (2008)</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118 U.S.S.C. Field Sales And  Service Representatives Within 16 Countries Worldwide</vt:lpstr>
      <vt:lpstr>Slide 34</vt:lpstr>
      <vt:lpstr>U. S. Sales Corporation Provides Our Manufacturers &amp; Exchanges</vt:lpstr>
      <vt:lpstr>U. S. Sales Corporation Provides Administrative Support </vt:lpstr>
      <vt:lpstr> U. S. Sales Corporation Provides Our Manufacturers &amp; Buyers</vt:lpstr>
      <vt:lpstr>U. S. Sales Is Committed To Provide Our Manufacturers… </vt:lpstr>
      <vt:lpstr>Partnership Commitment</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    Marketing Resources Our in-store sales and service support includes Merchandising, Training, Replenishment and Demonstrations (MTRD).  The Military Exchange Market is dependent upon its retail partners to provide a significant commitment to store level hours in support of the sell-thru of each brand, as well as to ensure our manufacturers are represented at "Show-and-Sell" events, all Headquarters sponsored/in-store product training events, New Store openings, and in maximizing all other Special Sale Event opportunities.  </vt:lpstr>
      <vt:lpstr>Slide 54</vt:lpstr>
      <vt:lpstr>United States Sales Corporation Provides Continual  Merchandising Support  Services</vt:lpstr>
      <vt:lpstr>Slide 56</vt:lpstr>
      <vt:lpstr>Slide 57</vt:lpstr>
      <vt:lpstr>Slide 58</vt:lpstr>
      <vt:lpstr>USSC Provides Headquarters’ Plan-o-gram (POG)  Conformity Support</vt:lpstr>
      <vt:lpstr>United States Sales Corporation Provides  In-Store Sales Associate Product Training</vt:lpstr>
      <vt:lpstr>United States Sales Corporation Provides  In-Store Product Demonstrations</vt:lpstr>
      <vt:lpstr>USSC / LG “Techknowledgey” Seminar April 2009 Virginia Beach, VA </vt:lpstr>
      <vt:lpstr>United States Sales Corporation’s Offices Provides Facilities for  Manufacturer’s Presentations  to Exchange Buyers</vt:lpstr>
      <vt:lpstr>United  States  Sales                       Corporation  Provides  Continual  In Store Analysis For Management Of Warehouse and All Direct Store Delivery Programs</vt:lpstr>
      <vt:lpstr>United States Sales Corporation Participates During All  VCS Show &amp; Sell Events</vt:lpstr>
      <vt:lpstr>Slide 66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United States Sales Corporation</dc:title>
  <dc:subject>United States Sales Corporation</dc:subject>
  <dc:creator/>
  <cp:keywords/>
  <dc:description/>
  <cp:lastModifiedBy>Dan Hollinger</cp:lastModifiedBy>
  <cp:revision>956</cp:revision>
  <cp:lastPrinted>2007-01-02T23:28:39Z</cp:lastPrinted>
  <dcterms:created xsi:type="dcterms:W3CDTF">2010-02-08T15:21:06Z</dcterms:created>
  <dcterms:modified xsi:type="dcterms:W3CDTF">2010-02-08T15:24:01Z</dcterms:modified>
</cp:coreProperties>
</file>